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handoutMasterIdLst>
    <p:handoutMasterId r:id="rId58"/>
  </p:handoutMasterIdLst>
  <p:sldIdLst>
    <p:sldId id="443" r:id="rId5"/>
    <p:sldId id="390" r:id="rId6"/>
    <p:sldId id="309" r:id="rId7"/>
    <p:sldId id="304" r:id="rId8"/>
    <p:sldId id="409" r:id="rId9"/>
    <p:sldId id="308" r:id="rId10"/>
    <p:sldId id="307" r:id="rId11"/>
    <p:sldId id="410" r:id="rId12"/>
    <p:sldId id="391" r:id="rId13"/>
    <p:sldId id="392" r:id="rId14"/>
    <p:sldId id="399" r:id="rId15"/>
    <p:sldId id="403" r:id="rId16"/>
    <p:sldId id="271" r:id="rId17"/>
    <p:sldId id="425" r:id="rId18"/>
    <p:sldId id="430" r:id="rId19"/>
    <p:sldId id="419" r:id="rId20"/>
    <p:sldId id="404" r:id="rId21"/>
    <p:sldId id="394" r:id="rId22"/>
    <p:sldId id="434" r:id="rId23"/>
    <p:sldId id="393" r:id="rId24"/>
    <p:sldId id="435" r:id="rId25"/>
    <p:sldId id="437" r:id="rId26"/>
    <p:sldId id="395" r:id="rId27"/>
    <p:sldId id="397" r:id="rId28"/>
    <p:sldId id="421" r:id="rId29"/>
    <p:sldId id="406" r:id="rId30"/>
    <p:sldId id="418" r:id="rId31"/>
    <p:sldId id="432" r:id="rId32"/>
    <p:sldId id="431" r:id="rId33"/>
    <p:sldId id="396" r:id="rId34"/>
    <p:sldId id="426" r:id="rId35"/>
    <p:sldId id="407" r:id="rId36"/>
    <p:sldId id="405" r:id="rId37"/>
    <p:sldId id="398" r:id="rId38"/>
    <p:sldId id="408" r:id="rId39"/>
    <p:sldId id="424" r:id="rId40"/>
    <p:sldId id="420" r:id="rId41"/>
    <p:sldId id="441" r:id="rId42"/>
    <p:sldId id="429" r:id="rId43"/>
    <p:sldId id="400" r:id="rId44"/>
    <p:sldId id="305" r:id="rId45"/>
    <p:sldId id="438" r:id="rId46"/>
    <p:sldId id="444" r:id="rId47"/>
    <p:sldId id="436" r:id="rId48"/>
    <p:sldId id="446" r:id="rId49"/>
    <p:sldId id="440" r:id="rId50"/>
    <p:sldId id="439" r:id="rId51"/>
    <p:sldId id="413" r:id="rId52"/>
    <p:sldId id="414" r:id="rId53"/>
    <p:sldId id="423" r:id="rId54"/>
    <p:sldId id="416" r:id="rId55"/>
    <p:sldId id="412" r:id="rId5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69E1AA25-F534-441D-B148-725A659906C8}">
          <p14:sldIdLst>
            <p14:sldId id="443"/>
            <p14:sldId id="390"/>
            <p14:sldId id="309"/>
            <p14:sldId id="304"/>
            <p14:sldId id="409"/>
            <p14:sldId id="308"/>
            <p14:sldId id="307"/>
            <p14:sldId id="410"/>
            <p14:sldId id="391"/>
            <p14:sldId id="392"/>
            <p14:sldId id="399"/>
            <p14:sldId id="403"/>
            <p14:sldId id="271"/>
            <p14:sldId id="425"/>
            <p14:sldId id="430"/>
            <p14:sldId id="419"/>
            <p14:sldId id="404"/>
            <p14:sldId id="394"/>
            <p14:sldId id="434"/>
            <p14:sldId id="393"/>
            <p14:sldId id="435"/>
            <p14:sldId id="437"/>
            <p14:sldId id="395"/>
            <p14:sldId id="397"/>
            <p14:sldId id="421"/>
            <p14:sldId id="406"/>
            <p14:sldId id="418"/>
            <p14:sldId id="432"/>
            <p14:sldId id="431"/>
            <p14:sldId id="396"/>
            <p14:sldId id="426"/>
            <p14:sldId id="407"/>
            <p14:sldId id="405"/>
            <p14:sldId id="398"/>
            <p14:sldId id="408"/>
            <p14:sldId id="424"/>
            <p14:sldId id="420"/>
            <p14:sldId id="441"/>
            <p14:sldId id="429"/>
            <p14:sldId id="400"/>
            <p14:sldId id="305"/>
            <p14:sldId id="438"/>
            <p14:sldId id="444"/>
            <p14:sldId id="436"/>
            <p14:sldId id="446"/>
            <p14:sldId id="440"/>
            <p14:sldId id="439"/>
            <p14:sldId id="413"/>
            <p14:sldId id="414"/>
            <p14:sldId id="423"/>
            <p14:sldId id="416"/>
            <p14:sldId id="4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hew" initials="" lastIdx="1" clrIdx="0"/>
  <p:cmAuthor id="2" name="rleung98@student.ubc.ca" initials="r" lastIdx="4" clrIdx="1">
    <p:extLst>
      <p:ext uri="{19B8F6BF-5375-455C-9EA6-DF929625EA0E}">
        <p15:presenceInfo xmlns:p15="http://schemas.microsoft.com/office/powerpoint/2012/main" userId="rleung98@student.ubc.ca" providerId="None"/>
      </p:ext>
    </p:extLst>
  </p:cmAuthor>
  <p:cmAuthor id="3" name="Tilli, Tiana" initials="TT" lastIdx="48" clrIdx="2">
    <p:extLst>
      <p:ext uri="{19B8F6BF-5375-455C-9EA6-DF929625EA0E}">
        <p15:presenceInfo xmlns:p15="http://schemas.microsoft.com/office/powerpoint/2012/main" userId="S::tiana.tilli@ubc.ca::5c7e2c8d-59f3-48db-aeb3-48f183e0fd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C6EF5-7B35-1191-8DDE-CFFA8BA57AD7}" v="239" dt="2023-07-11T16:35:26.525"/>
    <p1510:client id="{26A6DF20-D461-9741-B024-40F830CFE8F0}" v="346" dt="2023-06-22T04:58:30.324"/>
    <p1510:client id="{35453485-95CB-2FD8-1908-F34C6BD011EB}" v="218" dt="2023-06-27T20:18:36.016"/>
    <p1510:client id="{35EA7E2F-736D-B982-C7FA-82A07E561E7E}" v="34" dt="2023-06-22T03:45:06.664"/>
    <p1510:client id="{A4065B65-F09F-E380-AEBE-1A0508B7DA7F}" v="3" dt="2023-06-27T21:18:19.482"/>
    <p1510:client id="{D0131007-4400-349F-9508-51756E79638C}" v="78" dt="2023-07-10T20:44:55.125"/>
    <p1510:client id="{D261E301-8DDB-D1D8-382B-981E7E533251}" v="166" dt="2023-06-21T08:18:27.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7"/>
    <p:restoredTop sz="82993"/>
  </p:normalViewPr>
  <p:slideViewPr>
    <p:cSldViewPr snapToGrid="0">
      <p:cViewPr varScale="1">
        <p:scale>
          <a:sx n="105" d="100"/>
          <a:sy n="105" d="100"/>
        </p:scale>
        <p:origin x="217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0.xml.rels><?xml version="1.0" encoding="UTF-8" standalone="yes"?>
<Relationships xmlns="http://schemas.openxmlformats.org/package/2006/relationships"><Relationship Id="rId1" Type="http://schemas.openxmlformats.org/officeDocument/2006/relationships/image" Target="../media/image52.png"/></Relationships>
</file>

<file path=ppt/diagrams/_rels/data11.xml.rels><?xml version="1.0" encoding="UTF-8" standalone="yes"?>
<Relationships xmlns="http://schemas.openxmlformats.org/package/2006/relationships"><Relationship Id="rId1" Type="http://schemas.openxmlformats.org/officeDocument/2006/relationships/image" Target="../media/image53.png"/></Relationships>
</file>

<file path=ppt/diagrams/_rels/data12.xml.rels><?xml version="1.0" encoding="UTF-8" standalone="yes"?>
<Relationships xmlns="http://schemas.openxmlformats.org/package/2006/relationships"><Relationship Id="rId2" Type="http://schemas.openxmlformats.org/officeDocument/2006/relationships/hyperlink" Target="https://pngimg.com/download/16799" TargetMode="External"/><Relationship Id="rId1" Type="http://schemas.openxmlformats.org/officeDocument/2006/relationships/image" Target="../media/image54.png"/></Relationships>
</file>

<file path=ppt/diagrams/_rels/data13.xml.rels><?xml version="1.0" encoding="UTF-8" standalone="yes"?>
<Relationships xmlns="http://schemas.openxmlformats.org/package/2006/relationships"><Relationship Id="rId2" Type="http://schemas.openxmlformats.org/officeDocument/2006/relationships/hyperlink" Target="https://clamorworld.com/turmeric-can-improve-memory-and-mood-reduce-alzheimers-risk-study/" TargetMode="External"/><Relationship Id="rId1" Type="http://schemas.openxmlformats.org/officeDocument/2006/relationships/image" Target="../media/image55.jpg"/></Relationships>
</file>

<file path=ppt/diagrams/_rels/data14.xml.rels><?xml version="1.0" encoding="UTF-8" standalone="yes"?>
<Relationships xmlns="http://schemas.openxmlformats.org/package/2006/relationships"><Relationship Id="rId1" Type="http://schemas.openxmlformats.org/officeDocument/2006/relationships/image" Target="../media/image56.png"/></Relationships>
</file>

<file path=ppt/diagrams/_rels/data15.xml.rels><?xml version="1.0" encoding="UTF-8" standalone="yes"?>
<Relationships xmlns="http://schemas.openxmlformats.org/package/2006/relationships"><Relationship Id="rId1" Type="http://schemas.openxmlformats.org/officeDocument/2006/relationships/image" Target="../media/image57.png"/></Relationships>
</file>

<file path=ppt/diagrams/_rels/data16.xml.rels><?xml version="1.0" encoding="UTF-8" standalone="yes"?>
<Relationships xmlns="http://schemas.openxmlformats.org/package/2006/relationships"><Relationship Id="rId1" Type="http://schemas.openxmlformats.org/officeDocument/2006/relationships/image" Target="../media/image58.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8" Type="http://schemas.openxmlformats.org/officeDocument/2006/relationships/hyperlink" Target="https://courses.lumenlearning.com/fitness/chapter/additional-considerations-for-some-adults/" TargetMode="External"/><Relationship Id="rId3" Type="http://schemas.openxmlformats.org/officeDocument/2006/relationships/image" Target="../media/image19.jpeg"/><Relationship Id="rId7" Type="http://schemas.openxmlformats.org/officeDocument/2006/relationships/image" Target="../media/image21.jpg"/><Relationship Id="rId12" Type="http://schemas.openxmlformats.org/officeDocument/2006/relationships/hyperlink" Target="https://www.somospacientes.com/noticias/avances/el-tai-chi-reduce-el-numero-de-caidas-en-los-pacientes-que-han-sufrido-un-ictus/" TargetMode="External"/><Relationship Id="rId2" Type="http://schemas.openxmlformats.org/officeDocument/2006/relationships/hyperlink" Target="https://www.elenacorrales.com/blogelenacorrales/menopausia-precoz-envejecimiento-prematuro-iii/" TargetMode="External"/><Relationship Id="rId1" Type="http://schemas.openxmlformats.org/officeDocument/2006/relationships/image" Target="../media/image18.jpg"/><Relationship Id="rId6" Type="http://schemas.openxmlformats.org/officeDocument/2006/relationships/hyperlink" Target="https://www.flickr.com/photos/150388148@N02/36152584265" TargetMode="External"/><Relationship Id="rId11" Type="http://schemas.openxmlformats.org/officeDocument/2006/relationships/image" Target="../media/image23.jpg"/><Relationship Id="rId5" Type="http://schemas.openxmlformats.org/officeDocument/2006/relationships/image" Target="../media/image20.jpg"/><Relationship Id="rId10" Type="http://schemas.openxmlformats.org/officeDocument/2006/relationships/hyperlink" Target="https://www.somospacientes.com/noticias/avances/" TargetMode="External"/><Relationship Id="rId4" Type="http://schemas.openxmlformats.org/officeDocument/2006/relationships/hyperlink" Target="https://foto.wuestenigel.com/weights-in-a-gym/" TargetMode="External"/><Relationship Id="rId9" Type="http://schemas.openxmlformats.org/officeDocument/2006/relationships/image" Target="../media/image22.jpg"/></Relationships>
</file>

<file path=ppt/diagrams/_rels/data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foto.wuestenigel.com/a-female-with-pain-in-shoulder/" TargetMode="External"/><Relationship Id="rId1" Type="http://schemas.openxmlformats.org/officeDocument/2006/relationships/image" Target="../media/image24.jpeg"/><Relationship Id="rId5" Type="http://schemas.openxmlformats.org/officeDocument/2006/relationships/image" Target="../media/image26.png"/><Relationship Id="rId4" Type="http://schemas.openxmlformats.org/officeDocument/2006/relationships/hyperlink" Target="https://www.frugal-shopping.com/2014/12/trumedic-tm-1000pro-deluxe-tens-unit.html"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library.achievingthedream.org/sanjacintroductorychemistry/chapter/the-dissolving-process/" TargetMode="External"/><Relationship Id="rId1" Type="http://schemas.openxmlformats.org/officeDocument/2006/relationships/image" Target="../media/image30.jpg"/><Relationship Id="rId6" Type="http://schemas.openxmlformats.org/officeDocument/2006/relationships/hyperlink" Target="https://freepngimg.com/png/25650-stock-market-graph-up-transparent-background" TargetMode="External"/><Relationship Id="rId5" Type="http://schemas.openxmlformats.org/officeDocument/2006/relationships/image" Target="../media/image32.png"/><Relationship Id="rId4" Type="http://schemas.openxmlformats.org/officeDocument/2006/relationships/hyperlink" Target="https://www.opulentmobility.com/om2018-ju-gosling.html" TargetMode="External"/></Relationships>
</file>

<file path=ppt/diagrams/_rels/data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52.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53.png"/></Relationships>
</file>

<file path=ppt/diagrams/_rels/drawing12.xml.rels><?xml version="1.0" encoding="UTF-8" standalone="yes"?>
<Relationships xmlns="http://schemas.openxmlformats.org/package/2006/relationships"><Relationship Id="rId2" Type="http://schemas.openxmlformats.org/officeDocument/2006/relationships/hyperlink" Target="https://pngimg.com/download/16799" TargetMode="External"/><Relationship Id="rId1" Type="http://schemas.openxmlformats.org/officeDocument/2006/relationships/image" Target="../media/image54.png"/></Relationships>
</file>

<file path=ppt/diagrams/_rels/drawing13.xml.rels><?xml version="1.0" encoding="UTF-8" standalone="yes"?>
<Relationships xmlns="http://schemas.openxmlformats.org/package/2006/relationships"><Relationship Id="rId2" Type="http://schemas.openxmlformats.org/officeDocument/2006/relationships/hyperlink" Target="https://clamorworld.com/turmeric-can-improve-memory-and-mood-reduce-alzheimers-risk-study/" TargetMode="External"/><Relationship Id="rId1" Type="http://schemas.openxmlformats.org/officeDocument/2006/relationships/image" Target="../media/image55.jpg"/></Relationships>
</file>

<file path=ppt/diagrams/_rels/drawing14.xml.rels><?xml version="1.0" encoding="UTF-8" standalone="yes"?>
<Relationships xmlns="http://schemas.openxmlformats.org/package/2006/relationships"><Relationship Id="rId1" Type="http://schemas.openxmlformats.org/officeDocument/2006/relationships/image" Target="../media/image56.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57.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5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8" Type="http://schemas.openxmlformats.org/officeDocument/2006/relationships/hyperlink" Target="https://courses.lumenlearning.com/fitness/chapter/additional-considerations-for-some-adults/" TargetMode="External"/><Relationship Id="rId3" Type="http://schemas.openxmlformats.org/officeDocument/2006/relationships/image" Target="../media/image19.jpeg"/><Relationship Id="rId7" Type="http://schemas.openxmlformats.org/officeDocument/2006/relationships/image" Target="../media/image21.jpg"/><Relationship Id="rId12" Type="http://schemas.openxmlformats.org/officeDocument/2006/relationships/hyperlink" Target="https://www.somospacientes.com/noticias/avances/el-tai-chi-reduce-el-numero-de-caidas-en-los-pacientes-que-han-sufrido-un-ictus/" TargetMode="External"/><Relationship Id="rId2" Type="http://schemas.openxmlformats.org/officeDocument/2006/relationships/hyperlink" Target="https://www.elenacorrales.com/blogelenacorrales/menopausia-precoz-envejecimiento-prematuro-iii/" TargetMode="External"/><Relationship Id="rId1" Type="http://schemas.openxmlformats.org/officeDocument/2006/relationships/image" Target="../media/image18.jpg"/><Relationship Id="rId6" Type="http://schemas.openxmlformats.org/officeDocument/2006/relationships/hyperlink" Target="https://www.flickr.com/photos/150388148@N02/36152584265" TargetMode="External"/><Relationship Id="rId11" Type="http://schemas.openxmlformats.org/officeDocument/2006/relationships/image" Target="../media/image23.jpg"/><Relationship Id="rId5" Type="http://schemas.openxmlformats.org/officeDocument/2006/relationships/image" Target="../media/image20.jpg"/><Relationship Id="rId10" Type="http://schemas.openxmlformats.org/officeDocument/2006/relationships/hyperlink" Target="https://www.somospacientes.com/noticias/avances/" TargetMode="External"/><Relationship Id="rId4" Type="http://schemas.openxmlformats.org/officeDocument/2006/relationships/hyperlink" Target="https://foto.wuestenigel.com/weights-in-a-gym/" TargetMode="External"/><Relationship Id="rId9" Type="http://schemas.openxmlformats.org/officeDocument/2006/relationships/image" Target="../media/image22.jpg"/></Relationships>
</file>

<file path=ppt/diagrams/_rels/drawing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foto.wuestenigel.com/a-female-with-pain-in-shoulder/" TargetMode="External"/><Relationship Id="rId1" Type="http://schemas.openxmlformats.org/officeDocument/2006/relationships/image" Target="../media/image24.jpeg"/><Relationship Id="rId5" Type="http://schemas.openxmlformats.org/officeDocument/2006/relationships/image" Target="../media/image26.png"/><Relationship Id="rId4" Type="http://schemas.openxmlformats.org/officeDocument/2006/relationships/hyperlink" Target="https://www.frugal-shopping.com/2014/12/trumedic-tm-1000pro-deluxe-tens-unit.html"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library.achievingthedream.org/sanjacintroductorychemistry/chapter/the-dissolving-process/" TargetMode="External"/><Relationship Id="rId1" Type="http://schemas.openxmlformats.org/officeDocument/2006/relationships/image" Target="../media/image30.jpg"/><Relationship Id="rId6" Type="http://schemas.openxmlformats.org/officeDocument/2006/relationships/hyperlink" Target="https://freepngimg.com/png/25650-stock-market-graph-up-transparent-background" TargetMode="External"/><Relationship Id="rId5" Type="http://schemas.openxmlformats.org/officeDocument/2006/relationships/image" Target="../media/image32.png"/><Relationship Id="rId4" Type="http://schemas.openxmlformats.org/officeDocument/2006/relationships/hyperlink" Target="https://www.opulentmobility.com/om2018-ju-gosling.html" TargetMode="External"/></Relationships>
</file>

<file path=ppt/diagrams/_rels/drawing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37DE8-82E3-4EF8-AB7F-BB384BFD45D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CA"/>
        </a:p>
      </dgm:t>
    </dgm:pt>
    <dgm:pt modelId="{BA6C7D63-71A8-4F10-BC7D-B767B97FB5AD}">
      <dgm:prSet phldrT="[Text]"/>
      <dgm:spPr/>
      <dgm:t>
        <a:bodyPr/>
        <a:lstStyle/>
        <a:p>
          <a:pPr rtl="0"/>
          <a:r>
            <a:rPr lang="en-CA" dirty="0"/>
            <a:t>Nociceptive Pain</a:t>
          </a:r>
          <a:r>
            <a:rPr lang="en-CA" dirty="0">
              <a:latin typeface="Calibri"/>
            </a:rPr>
            <a:t> </a:t>
          </a:r>
          <a:endParaRPr lang="en-CA" dirty="0"/>
        </a:p>
      </dgm:t>
    </dgm:pt>
    <dgm:pt modelId="{A5F8DC65-0DED-4618-B729-F5D38EFBEA6C}" type="parTrans" cxnId="{BDD0870A-8A1B-4072-BF4C-0CB209CA781C}">
      <dgm:prSet/>
      <dgm:spPr/>
      <dgm:t>
        <a:bodyPr/>
        <a:lstStyle/>
        <a:p>
          <a:endParaRPr lang="en-CA"/>
        </a:p>
      </dgm:t>
    </dgm:pt>
    <dgm:pt modelId="{25F40854-8D99-4B54-8233-8913576B5016}" type="sibTrans" cxnId="{BDD0870A-8A1B-4072-BF4C-0CB209CA781C}">
      <dgm:prSet/>
      <dgm:spPr/>
      <dgm:t>
        <a:bodyPr/>
        <a:lstStyle/>
        <a:p>
          <a:endParaRPr lang="en-CA"/>
        </a:p>
      </dgm:t>
    </dgm:pt>
    <dgm:pt modelId="{815C4938-E021-496C-A5CD-F75807EC3F09}">
      <dgm:prSet phldrT="[Text]" custT="1"/>
      <dgm:spPr/>
      <dgm:t>
        <a:bodyPr/>
        <a:lstStyle/>
        <a:p>
          <a:pPr rtl="0"/>
          <a:r>
            <a:rPr lang="en-CA" sz="2400" dirty="0">
              <a:latin typeface="Calibri"/>
              <a:cs typeface="Calibri Light"/>
            </a:rPr>
            <a:t>E.g. Arthritis, sport injuries (fractures, sprains)</a:t>
          </a:r>
        </a:p>
      </dgm:t>
    </dgm:pt>
    <dgm:pt modelId="{AD5B5421-C384-4649-ABEB-67725DBCA479}" type="sibTrans" cxnId="{3D55EDC0-11AA-4518-820F-F090D97E029A}">
      <dgm:prSet/>
      <dgm:spPr/>
      <dgm:t>
        <a:bodyPr/>
        <a:lstStyle/>
        <a:p>
          <a:endParaRPr lang="en-CA"/>
        </a:p>
      </dgm:t>
    </dgm:pt>
    <dgm:pt modelId="{D47B078B-FF68-4044-BBBC-561189B1CBBC}" type="parTrans" cxnId="{3D55EDC0-11AA-4518-820F-F090D97E029A}">
      <dgm:prSet/>
      <dgm:spPr/>
      <dgm:t>
        <a:bodyPr/>
        <a:lstStyle/>
        <a:p>
          <a:endParaRPr lang="en-CA"/>
        </a:p>
      </dgm:t>
    </dgm:pt>
    <dgm:pt modelId="{10A877E9-1741-4555-825F-FC333442D18C}">
      <dgm:prSet phldrT="[Text]" custT="1"/>
      <dgm:spPr/>
      <dgm:t>
        <a:bodyPr/>
        <a:lstStyle/>
        <a:p>
          <a:pPr rtl="0"/>
          <a:r>
            <a:rPr lang="en-CA" sz="2400" i="1" dirty="0">
              <a:latin typeface="Calibri"/>
              <a:cs typeface="Calibri Light"/>
            </a:rPr>
            <a:t>Sharp pain, dull ache, throbbing pain</a:t>
          </a:r>
          <a:endParaRPr lang="en-CA" sz="2400" dirty="0">
            <a:latin typeface="Calibri"/>
            <a:cs typeface="Calibri Light"/>
          </a:endParaRPr>
        </a:p>
      </dgm:t>
    </dgm:pt>
    <dgm:pt modelId="{C34D33E9-B224-4EE1-9B66-0EABD3FA6528}" type="parTrans" cxnId="{90D93BFC-A301-401A-922B-72B4625E2A81}">
      <dgm:prSet/>
      <dgm:spPr/>
      <dgm:t>
        <a:bodyPr/>
        <a:lstStyle/>
        <a:p>
          <a:endParaRPr lang="en-CA"/>
        </a:p>
      </dgm:t>
    </dgm:pt>
    <dgm:pt modelId="{28FA486A-F9FF-4F63-9828-2DE3B567720A}" type="sibTrans" cxnId="{90D93BFC-A301-401A-922B-72B4625E2A81}">
      <dgm:prSet/>
      <dgm:spPr/>
      <dgm:t>
        <a:bodyPr/>
        <a:lstStyle/>
        <a:p>
          <a:endParaRPr lang="en-CA"/>
        </a:p>
      </dgm:t>
    </dgm:pt>
    <dgm:pt modelId="{13B10861-BDA1-4080-9161-F982D710970D}">
      <dgm:prSet phldrT="[Text]" custT="1"/>
      <dgm:spPr/>
      <dgm:t>
        <a:bodyPr/>
        <a:lstStyle/>
        <a:p>
          <a:endParaRPr lang="en-CA" sz="2000" i="1">
            <a:latin typeface="Calibri Light" panose="020F0302020204030204" pitchFamily="34" charset="0"/>
            <a:cs typeface="Calibri Light" panose="020F0302020204030204" pitchFamily="34" charset="0"/>
          </a:endParaRPr>
        </a:p>
      </dgm:t>
    </dgm:pt>
    <dgm:pt modelId="{B5E9F4AF-B30E-4B3D-A49D-FA5B75F460F2}" type="parTrans" cxnId="{F8AFA67A-365C-4D95-B9D0-66C07B646634}">
      <dgm:prSet/>
      <dgm:spPr/>
      <dgm:t>
        <a:bodyPr/>
        <a:lstStyle/>
        <a:p>
          <a:endParaRPr lang="en-CA"/>
        </a:p>
      </dgm:t>
    </dgm:pt>
    <dgm:pt modelId="{E57EEBE3-5420-44F1-8BCC-25E8A7EF4193}" type="sibTrans" cxnId="{F8AFA67A-365C-4D95-B9D0-66C07B646634}">
      <dgm:prSet/>
      <dgm:spPr/>
      <dgm:t>
        <a:bodyPr/>
        <a:lstStyle/>
        <a:p>
          <a:endParaRPr lang="en-CA"/>
        </a:p>
      </dgm:t>
    </dgm:pt>
    <dgm:pt modelId="{B20093ED-CE25-4EE5-A12A-051010183091}">
      <dgm:prSet phldrT="[Text]" custT="1"/>
      <dgm:spPr/>
      <dgm:t>
        <a:bodyPr/>
        <a:lstStyle/>
        <a:p>
          <a:endParaRPr lang="en-CA" sz="2000" i="1">
            <a:latin typeface="Calibri Light"/>
            <a:cs typeface="Calibri Light"/>
          </a:endParaRPr>
        </a:p>
      </dgm:t>
    </dgm:pt>
    <dgm:pt modelId="{0560C01A-B52F-4703-8BC2-154F97F7D184}" type="parTrans" cxnId="{A775BED3-769C-4D05-8AA6-A9ED2912AC16}">
      <dgm:prSet/>
      <dgm:spPr/>
      <dgm:t>
        <a:bodyPr/>
        <a:lstStyle/>
        <a:p>
          <a:endParaRPr lang="en-CA"/>
        </a:p>
      </dgm:t>
    </dgm:pt>
    <dgm:pt modelId="{7EE4D046-D87A-4C3E-B913-C7B45CE71423}" type="sibTrans" cxnId="{A775BED3-769C-4D05-8AA6-A9ED2912AC16}">
      <dgm:prSet/>
      <dgm:spPr/>
      <dgm:t>
        <a:bodyPr/>
        <a:lstStyle/>
        <a:p>
          <a:endParaRPr lang="en-CA"/>
        </a:p>
      </dgm:t>
    </dgm:pt>
    <dgm:pt modelId="{50B218E2-8D3D-469C-9179-8F8E9080AA32}" type="pres">
      <dgm:prSet presAssocID="{2DE37DE8-82E3-4EF8-AB7F-BB384BFD45D4}" presName="Name0" presStyleCnt="0">
        <dgm:presLayoutVars>
          <dgm:chMax/>
          <dgm:chPref val="3"/>
          <dgm:dir/>
          <dgm:animOne val="branch"/>
          <dgm:animLvl val="lvl"/>
        </dgm:presLayoutVars>
      </dgm:prSet>
      <dgm:spPr/>
    </dgm:pt>
    <dgm:pt modelId="{7B61614C-DE44-45E2-A42B-ED00D741ED34}" type="pres">
      <dgm:prSet presAssocID="{BA6C7D63-71A8-4F10-BC7D-B767B97FB5AD}" presName="composite" presStyleCnt="0"/>
      <dgm:spPr/>
    </dgm:pt>
    <dgm:pt modelId="{D77D51B6-BAAB-4081-AA79-79352C9CC003}" type="pres">
      <dgm:prSet presAssocID="{BA6C7D63-71A8-4F10-BC7D-B767B97FB5AD}" presName="FirstChild" presStyleLbl="revTx" presStyleIdx="0" presStyleCnt="3" custScaleY="61596" custLinFactY="172056" custLinFactNeighborX="53573" custLinFactNeighborY="200000">
        <dgm:presLayoutVars>
          <dgm:chMax val="0"/>
          <dgm:chPref val="0"/>
          <dgm:bulletEnabled val="1"/>
        </dgm:presLayoutVars>
      </dgm:prSet>
      <dgm:spPr/>
    </dgm:pt>
    <dgm:pt modelId="{997BC1DD-A53E-4B55-84B9-E81B5219FA32}" type="pres">
      <dgm:prSet presAssocID="{BA6C7D63-71A8-4F10-BC7D-B767B97FB5AD}" presName="Parent" presStyleLbl="alignNode1" presStyleIdx="0" presStyleCnt="2" custScaleX="120997" custScaleY="58691" custLinFactNeighborX="5249" custLinFactNeighborY="22628">
        <dgm:presLayoutVars>
          <dgm:chMax val="3"/>
          <dgm:chPref val="3"/>
          <dgm:bulletEnabled val="1"/>
        </dgm:presLayoutVars>
      </dgm:prSet>
      <dgm:spPr/>
    </dgm:pt>
    <dgm:pt modelId="{775F6DEC-F76E-492E-9431-1E4DC0979DEB}" type="pres">
      <dgm:prSet presAssocID="{BA6C7D63-71A8-4F10-BC7D-B767B97FB5AD}" presName="Accent" presStyleLbl="parChTrans1D1" presStyleIdx="0" presStyleCnt="2"/>
      <dgm:spPr/>
    </dgm:pt>
    <dgm:pt modelId="{495CD15A-6B6C-4933-B612-3E495DA3A7CE}" type="pres">
      <dgm:prSet presAssocID="{BA6C7D63-71A8-4F10-BC7D-B767B97FB5AD}" presName="Child" presStyleLbl="revTx" presStyleIdx="1" presStyleCnt="3" custScaleY="49705" custLinFactNeighborX="0" custLinFactNeighborY="78189">
        <dgm:presLayoutVars>
          <dgm:chMax val="0"/>
          <dgm:chPref val="0"/>
          <dgm:bulletEnabled val="1"/>
        </dgm:presLayoutVars>
      </dgm:prSet>
      <dgm:spPr/>
    </dgm:pt>
    <dgm:pt modelId="{42B82B3B-4C5D-4D05-9379-6EA8D46E86DE}" type="pres">
      <dgm:prSet presAssocID="{25F40854-8D99-4B54-8233-8913576B5016}" presName="sibTrans" presStyleCnt="0"/>
      <dgm:spPr/>
    </dgm:pt>
    <dgm:pt modelId="{B253DA1B-4A0D-4AEB-9A50-5723061A225B}" type="pres">
      <dgm:prSet presAssocID="{B20093ED-CE25-4EE5-A12A-051010183091}" presName="composite" presStyleCnt="0"/>
      <dgm:spPr/>
    </dgm:pt>
    <dgm:pt modelId="{14D1CEE4-C6A5-42CF-99FE-063BBC13E20B}" type="pres">
      <dgm:prSet presAssocID="{B20093ED-CE25-4EE5-A12A-051010183091}" presName="FirstChild" presStyleLbl="revTx" presStyleIdx="2" presStyleCnt="3">
        <dgm:presLayoutVars>
          <dgm:chMax val="0"/>
          <dgm:chPref val="0"/>
          <dgm:bulletEnabled val="1"/>
        </dgm:presLayoutVars>
      </dgm:prSet>
      <dgm:spPr/>
    </dgm:pt>
    <dgm:pt modelId="{9AC8F31F-7A3A-47DE-8393-0BB3EEED8B3E}" type="pres">
      <dgm:prSet presAssocID="{B20093ED-CE25-4EE5-A12A-051010183091}" presName="Parent" presStyleLbl="alignNode1" presStyleIdx="1" presStyleCnt="2">
        <dgm:presLayoutVars>
          <dgm:chMax val="3"/>
          <dgm:chPref val="3"/>
          <dgm:bulletEnabled val="1"/>
        </dgm:presLayoutVars>
      </dgm:prSet>
      <dgm:spPr/>
    </dgm:pt>
    <dgm:pt modelId="{8999398D-D682-4E88-BE8C-2894E10C39C4}" type="pres">
      <dgm:prSet presAssocID="{B20093ED-CE25-4EE5-A12A-051010183091}" presName="Accent" presStyleLbl="parChTrans1D1" presStyleIdx="1" presStyleCnt="2"/>
      <dgm:spPr/>
    </dgm:pt>
  </dgm:ptLst>
  <dgm:cxnLst>
    <dgm:cxn modelId="{BDD0870A-8A1B-4072-BF4C-0CB209CA781C}" srcId="{2DE37DE8-82E3-4EF8-AB7F-BB384BFD45D4}" destId="{BA6C7D63-71A8-4F10-BC7D-B767B97FB5AD}" srcOrd="0" destOrd="0" parTransId="{A5F8DC65-0DED-4618-B729-F5D38EFBEA6C}" sibTransId="{25F40854-8D99-4B54-8233-8913576B5016}"/>
    <dgm:cxn modelId="{1224933A-8BB2-41D9-BD1F-2506F7A11DBA}" type="presOf" srcId="{2DE37DE8-82E3-4EF8-AB7F-BB384BFD45D4}" destId="{50B218E2-8D3D-469C-9179-8F8E9080AA32}" srcOrd="0" destOrd="0" presId="urn:microsoft.com/office/officeart/2011/layout/TabList"/>
    <dgm:cxn modelId="{73ED2652-C9DC-4265-8DED-4664DA5CCE40}" type="presOf" srcId="{B20093ED-CE25-4EE5-A12A-051010183091}" destId="{9AC8F31F-7A3A-47DE-8393-0BB3EEED8B3E}" srcOrd="0" destOrd="0" presId="urn:microsoft.com/office/officeart/2011/layout/TabList"/>
    <dgm:cxn modelId="{2686DF5E-B0E5-48EE-B36E-2E4A3FA3BD40}" type="presOf" srcId="{BA6C7D63-71A8-4F10-BC7D-B767B97FB5AD}" destId="{997BC1DD-A53E-4B55-84B9-E81B5219FA32}" srcOrd="0" destOrd="0" presId="urn:microsoft.com/office/officeart/2011/layout/TabList"/>
    <dgm:cxn modelId="{F8AFA67A-365C-4D95-B9D0-66C07B646634}" srcId="{BA6C7D63-71A8-4F10-BC7D-B767B97FB5AD}" destId="{13B10861-BDA1-4080-9161-F982D710970D}" srcOrd="0" destOrd="0" parTransId="{B5E9F4AF-B30E-4B3D-A49D-FA5B75F460F2}" sibTransId="{E57EEBE3-5420-44F1-8BCC-25E8A7EF4193}"/>
    <dgm:cxn modelId="{38E4BCB3-964E-4F94-8153-63F57E958E0F}" type="presOf" srcId="{10A877E9-1741-4555-825F-FC333442D18C}" destId="{495CD15A-6B6C-4933-B612-3E495DA3A7CE}" srcOrd="0" destOrd="0" presId="urn:microsoft.com/office/officeart/2011/layout/TabList"/>
    <dgm:cxn modelId="{3D55EDC0-11AA-4518-820F-F090D97E029A}" srcId="{BA6C7D63-71A8-4F10-BC7D-B767B97FB5AD}" destId="{815C4938-E021-496C-A5CD-F75807EC3F09}" srcOrd="2" destOrd="0" parTransId="{D47B078B-FF68-4044-BBBC-561189B1CBBC}" sibTransId="{AD5B5421-C384-4649-ABEB-67725DBCA479}"/>
    <dgm:cxn modelId="{A775BED3-769C-4D05-8AA6-A9ED2912AC16}" srcId="{2DE37DE8-82E3-4EF8-AB7F-BB384BFD45D4}" destId="{B20093ED-CE25-4EE5-A12A-051010183091}" srcOrd="1" destOrd="0" parTransId="{0560C01A-B52F-4703-8BC2-154F97F7D184}" sibTransId="{7EE4D046-D87A-4C3E-B913-C7B45CE71423}"/>
    <dgm:cxn modelId="{788CE7E1-8925-4797-9740-B1780AE36306}" type="presOf" srcId="{815C4938-E021-496C-A5CD-F75807EC3F09}" destId="{495CD15A-6B6C-4933-B612-3E495DA3A7CE}" srcOrd="0" destOrd="1" presId="urn:microsoft.com/office/officeart/2011/layout/TabList"/>
    <dgm:cxn modelId="{90D93BFC-A301-401A-922B-72B4625E2A81}" srcId="{BA6C7D63-71A8-4F10-BC7D-B767B97FB5AD}" destId="{10A877E9-1741-4555-825F-FC333442D18C}" srcOrd="1" destOrd="0" parTransId="{C34D33E9-B224-4EE1-9B66-0EABD3FA6528}" sibTransId="{28FA486A-F9FF-4F63-9828-2DE3B567720A}"/>
    <dgm:cxn modelId="{51685DFC-0036-4078-8833-3245724CF02F}" type="presOf" srcId="{13B10861-BDA1-4080-9161-F982D710970D}" destId="{D77D51B6-BAAB-4081-AA79-79352C9CC003}" srcOrd="0" destOrd="0" presId="urn:microsoft.com/office/officeart/2011/layout/TabList"/>
    <dgm:cxn modelId="{E89B8800-6A6A-4F5C-B737-981A1FB8B07F}" type="presParOf" srcId="{50B218E2-8D3D-469C-9179-8F8E9080AA32}" destId="{7B61614C-DE44-45E2-A42B-ED00D741ED34}" srcOrd="0" destOrd="0" presId="urn:microsoft.com/office/officeart/2011/layout/TabList"/>
    <dgm:cxn modelId="{01057366-CB0A-44F4-804C-27A0745CF270}" type="presParOf" srcId="{7B61614C-DE44-45E2-A42B-ED00D741ED34}" destId="{D77D51B6-BAAB-4081-AA79-79352C9CC003}" srcOrd="0" destOrd="0" presId="urn:microsoft.com/office/officeart/2011/layout/TabList"/>
    <dgm:cxn modelId="{63E3C1BD-2A70-4DA9-9D53-DE663AAFA7D2}" type="presParOf" srcId="{7B61614C-DE44-45E2-A42B-ED00D741ED34}" destId="{997BC1DD-A53E-4B55-84B9-E81B5219FA32}" srcOrd="1" destOrd="0" presId="urn:microsoft.com/office/officeart/2011/layout/TabList"/>
    <dgm:cxn modelId="{BE9FAE11-88F8-4C85-B25A-9E9E309957A0}" type="presParOf" srcId="{7B61614C-DE44-45E2-A42B-ED00D741ED34}" destId="{775F6DEC-F76E-492E-9431-1E4DC0979DEB}" srcOrd="2" destOrd="0" presId="urn:microsoft.com/office/officeart/2011/layout/TabList"/>
    <dgm:cxn modelId="{BFDBF108-804B-4BD3-BFEB-72DBCD069703}" type="presParOf" srcId="{50B218E2-8D3D-469C-9179-8F8E9080AA32}" destId="{495CD15A-6B6C-4933-B612-3E495DA3A7CE}" srcOrd="1" destOrd="0" presId="urn:microsoft.com/office/officeart/2011/layout/TabList"/>
    <dgm:cxn modelId="{1071EFD7-367C-4336-91C3-586A0C6403E7}" type="presParOf" srcId="{50B218E2-8D3D-469C-9179-8F8E9080AA32}" destId="{42B82B3B-4C5D-4D05-9379-6EA8D46E86DE}" srcOrd="2" destOrd="0" presId="urn:microsoft.com/office/officeart/2011/layout/TabList"/>
    <dgm:cxn modelId="{A81B1CDE-3AA0-4928-ADF6-68D3A76EFCC6}" type="presParOf" srcId="{50B218E2-8D3D-469C-9179-8F8E9080AA32}" destId="{B253DA1B-4A0D-4AEB-9A50-5723061A225B}" srcOrd="3" destOrd="0" presId="urn:microsoft.com/office/officeart/2011/layout/TabList"/>
    <dgm:cxn modelId="{B0FAF877-676C-4F88-A79E-C487C2518638}" type="presParOf" srcId="{B253DA1B-4A0D-4AEB-9A50-5723061A225B}" destId="{14D1CEE4-C6A5-42CF-99FE-063BBC13E20B}" srcOrd="0" destOrd="0" presId="urn:microsoft.com/office/officeart/2011/layout/TabList"/>
    <dgm:cxn modelId="{FFC60C4B-9915-4386-8B96-EA51BBF8B8CA}" type="presParOf" srcId="{B253DA1B-4A0D-4AEB-9A50-5723061A225B}" destId="{9AC8F31F-7A3A-47DE-8393-0BB3EEED8B3E}" srcOrd="1" destOrd="0" presId="urn:microsoft.com/office/officeart/2011/layout/TabList"/>
    <dgm:cxn modelId="{1560195B-8BAB-480B-A0A6-CBA85209BC52}" type="presParOf" srcId="{B253DA1B-4A0D-4AEB-9A50-5723061A225B}" destId="{8999398D-D682-4E88-BE8C-2894E10C39C4}"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56F2E0-547D-4EC2-9275-EF9D6C65D950}"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CA"/>
        </a:p>
      </dgm:t>
    </dgm:pt>
    <dgm:pt modelId="{C6729031-33AF-4C7E-AF26-1A88AB2DEBC1}">
      <dgm:prSet phldrT="[Text]">
        <dgm:style>
          <a:lnRef idx="2">
            <a:schemeClr val="accent3"/>
          </a:lnRef>
          <a:fillRef idx="1">
            <a:schemeClr val="lt1"/>
          </a:fillRef>
          <a:effectRef idx="0">
            <a:schemeClr val="accent3"/>
          </a:effectRef>
          <a:fontRef idx="minor">
            <a:schemeClr val="dk1"/>
          </a:fontRef>
        </dgm:style>
      </dgm:prSet>
      <dgm:spPr/>
      <dgm:t>
        <a:bodyPr/>
        <a:lstStyle/>
        <a:p>
          <a:r>
            <a:rPr lang="en-CA" b="1">
              <a:latin typeface="Calibri Light"/>
              <a:cs typeface="Calibri Light"/>
            </a:rPr>
            <a:t>Use: </a:t>
          </a:r>
          <a:r>
            <a:rPr lang="en-CA">
              <a:latin typeface="Calibri Light"/>
              <a:cs typeface="Calibri Light"/>
            </a:rPr>
            <a:t>Osteoarthritis</a:t>
          </a:r>
        </a:p>
        <a:p>
          <a:pPr rtl="0"/>
          <a:r>
            <a:rPr lang="en-CA" b="1">
              <a:latin typeface="Calibri Light"/>
              <a:cs typeface="Calibri Light"/>
            </a:rPr>
            <a:t>Side Effects: </a:t>
          </a:r>
          <a:r>
            <a:rPr lang="en-CA">
              <a:latin typeface="Calibri Light"/>
              <a:cs typeface="Calibri Light"/>
            </a:rPr>
            <a:t>Abdominal pain, bloating, constipation </a:t>
          </a:r>
        </a:p>
        <a:p>
          <a:pPr rtl="0"/>
          <a:r>
            <a:rPr lang="en-CA" b="1">
              <a:latin typeface="Calibri Light"/>
              <a:cs typeface="Calibri Light"/>
            </a:rPr>
            <a:t>Usual dose: </a:t>
          </a:r>
          <a:r>
            <a:rPr lang="en-CA">
              <a:latin typeface="Calibri Light"/>
              <a:cs typeface="Calibri Light"/>
            </a:rPr>
            <a:t>800-1200 mg daily by mouth in divided or single daily doses.  Often taken in combination with glucosamine</a:t>
          </a:r>
        </a:p>
        <a:p>
          <a:pPr rtl="0"/>
          <a:r>
            <a:rPr lang="en-CA" b="1">
              <a:latin typeface="Calibri Light"/>
              <a:cs typeface="Calibri Light"/>
            </a:rPr>
            <a:t>Caution: </a:t>
          </a:r>
          <a:r>
            <a:rPr lang="en-CA">
              <a:latin typeface="Calibri Light"/>
              <a:cs typeface="Calibri Light"/>
            </a:rPr>
            <a:t>Can interact with warfarin and increase bleeding risk </a:t>
          </a:r>
        </a:p>
      </dgm:t>
    </dgm:pt>
    <dgm:pt modelId="{0689052E-A064-42B5-A05A-7198C1D41B5A}" type="parTrans" cxnId="{A8A9F979-1D16-4CCE-A017-81F4EFF9C05A}">
      <dgm:prSet/>
      <dgm:spPr/>
      <dgm:t>
        <a:bodyPr/>
        <a:lstStyle/>
        <a:p>
          <a:endParaRPr lang="en-CA"/>
        </a:p>
      </dgm:t>
    </dgm:pt>
    <dgm:pt modelId="{04AF1854-C9AE-4F8B-8AC6-3B6709565245}" type="sibTrans" cxnId="{A8A9F979-1D16-4CCE-A017-81F4EFF9C05A}">
      <dgm:prSet/>
      <dgm:spPr/>
      <dgm:t>
        <a:bodyPr/>
        <a:lstStyle/>
        <a:p>
          <a:endParaRPr lang="en-CA"/>
        </a:p>
      </dgm:t>
    </dgm:pt>
    <dgm:pt modelId="{0AC7B47D-40A3-4EC8-BA48-236D3CA16A8D}" type="pres">
      <dgm:prSet presAssocID="{3956F2E0-547D-4EC2-9275-EF9D6C65D950}" presName="Name0" presStyleCnt="0">
        <dgm:presLayoutVars>
          <dgm:dir/>
          <dgm:resizeHandles val="exact"/>
        </dgm:presLayoutVars>
      </dgm:prSet>
      <dgm:spPr/>
    </dgm:pt>
    <dgm:pt modelId="{173B0671-3CA0-40F9-B626-160C6894AB4D}" type="pres">
      <dgm:prSet presAssocID="{C6729031-33AF-4C7E-AF26-1A88AB2DEBC1}" presName="composite" presStyleCnt="0"/>
      <dgm:spPr/>
    </dgm:pt>
    <dgm:pt modelId="{3FE8084E-E01A-45D1-9F6D-33AA194F9BD9}" type="pres">
      <dgm:prSet presAssocID="{C6729031-33AF-4C7E-AF26-1A88AB2DEBC1}" presName="rect1" presStyleLbl="trAlignAcc1" presStyleIdx="0" presStyleCnt="1" custScaleY="129901">
        <dgm:presLayoutVars>
          <dgm:bulletEnabled val="1"/>
        </dgm:presLayoutVars>
      </dgm:prSet>
      <dgm:spPr/>
    </dgm:pt>
    <dgm:pt modelId="{05FD04C7-4C5F-46AD-9AC1-5DC9C5D465B0}" type="pres">
      <dgm:prSet presAssocID="{C6729031-33AF-4C7E-AF26-1A88AB2DEBC1}" presName="rect2" presStyleLbl="fgImgPlace1" presStyleIdx="0" presStyleCnt="1"/>
      <dgm:spPr>
        <a:blipFill rotWithShape="1">
          <a:blip xmlns:r="http://schemas.openxmlformats.org/officeDocument/2006/relationships" r:embed="rId1"/>
          <a:srcRect/>
          <a:stretch>
            <a:fillRect t="-9000" b="-9000"/>
          </a:stretch>
        </a:blipFill>
      </dgm:spPr>
    </dgm:pt>
  </dgm:ptLst>
  <dgm:cxnLst>
    <dgm:cxn modelId="{A8A9F979-1D16-4CCE-A017-81F4EFF9C05A}" srcId="{3956F2E0-547D-4EC2-9275-EF9D6C65D950}" destId="{C6729031-33AF-4C7E-AF26-1A88AB2DEBC1}" srcOrd="0" destOrd="0" parTransId="{0689052E-A064-42B5-A05A-7198C1D41B5A}" sibTransId="{04AF1854-C9AE-4F8B-8AC6-3B6709565245}"/>
    <dgm:cxn modelId="{46BD988E-7BA8-4FD8-B3EE-C4D5AC5CF8C6}" type="presOf" srcId="{3956F2E0-547D-4EC2-9275-EF9D6C65D950}" destId="{0AC7B47D-40A3-4EC8-BA48-236D3CA16A8D}" srcOrd="0" destOrd="0" presId="urn:microsoft.com/office/officeart/2008/layout/PictureStrips"/>
    <dgm:cxn modelId="{5F6AC4DC-208B-4E9B-96DA-F78E998643DE}" type="presOf" srcId="{C6729031-33AF-4C7E-AF26-1A88AB2DEBC1}" destId="{3FE8084E-E01A-45D1-9F6D-33AA194F9BD9}" srcOrd="0" destOrd="0" presId="urn:microsoft.com/office/officeart/2008/layout/PictureStrips"/>
    <dgm:cxn modelId="{CC4D75EF-D122-4815-A59A-C0AA60AD115D}" type="presParOf" srcId="{0AC7B47D-40A3-4EC8-BA48-236D3CA16A8D}" destId="{173B0671-3CA0-40F9-B626-160C6894AB4D}" srcOrd="0" destOrd="0" presId="urn:microsoft.com/office/officeart/2008/layout/PictureStrips"/>
    <dgm:cxn modelId="{BE5713A2-B073-4FE5-B134-C6C98F29F6C2}" type="presParOf" srcId="{173B0671-3CA0-40F9-B626-160C6894AB4D}" destId="{3FE8084E-E01A-45D1-9F6D-33AA194F9BD9}" srcOrd="0" destOrd="0" presId="urn:microsoft.com/office/officeart/2008/layout/PictureStrips"/>
    <dgm:cxn modelId="{2CD33DD6-FB8D-4FAE-8E7D-A1F77004980E}" type="presParOf" srcId="{173B0671-3CA0-40F9-B626-160C6894AB4D}" destId="{05FD04C7-4C5F-46AD-9AC1-5DC9C5D465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5025A2-D38A-4CC6-8815-716CB5AFBDFA}"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CA"/>
        </a:p>
      </dgm:t>
    </dgm:pt>
    <dgm:pt modelId="{64B8AF4D-6212-4CB6-859C-50A04345566C}">
      <dgm:prSet phldrT="[Text]">
        <dgm:style>
          <a:lnRef idx="2">
            <a:schemeClr val="accent3"/>
          </a:lnRef>
          <a:fillRef idx="1">
            <a:schemeClr val="lt1"/>
          </a:fillRef>
          <a:effectRef idx="0">
            <a:schemeClr val="accent3"/>
          </a:effectRef>
          <a:fontRef idx="minor">
            <a:schemeClr val="dk1"/>
          </a:fontRef>
        </dgm:style>
      </dgm:prSet>
      <dgm:spPr/>
      <dgm:t>
        <a:bodyPr/>
        <a:lstStyle/>
        <a:p>
          <a:r>
            <a:rPr lang="en-US" b="1">
              <a:latin typeface="Calibri Light"/>
              <a:cs typeface="Calibri Light"/>
            </a:rPr>
            <a:t>Use: </a:t>
          </a:r>
          <a:r>
            <a:rPr lang="en-US" b="0">
              <a:latin typeface="Calibri Light"/>
              <a:cs typeface="Calibri Light"/>
            </a:rPr>
            <a:t>Osteoarthritis</a:t>
          </a:r>
        </a:p>
        <a:p>
          <a:r>
            <a:rPr lang="en-US" b="1">
              <a:latin typeface="Calibri Light"/>
              <a:cs typeface="Calibri Light"/>
            </a:rPr>
            <a:t>Side effects: </a:t>
          </a:r>
          <a:r>
            <a:rPr lang="en-US" b="0">
              <a:latin typeface="Calibri Light"/>
              <a:cs typeface="Calibri Light"/>
            </a:rPr>
            <a:t>Bloating, constipation, cramps </a:t>
          </a:r>
        </a:p>
        <a:p>
          <a:r>
            <a:rPr lang="en-US" b="1">
              <a:latin typeface="Calibri Light"/>
              <a:cs typeface="Calibri Light"/>
            </a:rPr>
            <a:t>Usual dose: </a:t>
          </a:r>
          <a:r>
            <a:rPr lang="en-US" b="0">
              <a:latin typeface="Calibri Light"/>
              <a:cs typeface="Calibri Light"/>
            </a:rPr>
            <a:t>1500 mg daily by mouth in single or divided daily doses. Often taken in combination with chondroitin. </a:t>
          </a:r>
        </a:p>
        <a:p>
          <a:r>
            <a:rPr lang="en-US" b="1">
              <a:latin typeface="Calibri Light"/>
              <a:cs typeface="Calibri Light"/>
            </a:rPr>
            <a:t>Caution: </a:t>
          </a:r>
          <a:r>
            <a:rPr lang="en-US" b="0">
              <a:latin typeface="Calibri Light"/>
              <a:cs typeface="Calibri Light"/>
            </a:rPr>
            <a:t>Might worsen asthma. Talk to a health care provider if you have a shellfish allergy.</a:t>
          </a:r>
          <a:endParaRPr lang="en-CA" b="0"/>
        </a:p>
      </dgm:t>
    </dgm:pt>
    <dgm:pt modelId="{9655D1BE-EE4B-4CE0-BFEF-BB6905A5C627}" type="parTrans" cxnId="{EA14BDA9-0D58-428E-851A-18DAFA4EF725}">
      <dgm:prSet/>
      <dgm:spPr/>
      <dgm:t>
        <a:bodyPr/>
        <a:lstStyle/>
        <a:p>
          <a:endParaRPr lang="en-CA"/>
        </a:p>
      </dgm:t>
    </dgm:pt>
    <dgm:pt modelId="{FBC86894-9864-447A-86EE-65A977EE5DD9}" type="sibTrans" cxnId="{EA14BDA9-0D58-428E-851A-18DAFA4EF725}">
      <dgm:prSet/>
      <dgm:spPr/>
      <dgm:t>
        <a:bodyPr/>
        <a:lstStyle/>
        <a:p>
          <a:endParaRPr lang="en-CA"/>
        </a:p>
      </dgm:t>
    </dgm:pt>
    <dgm:pt modelId="{07E3CDAA-2FAE-4F31-A98E-B0CCEB7F8D38}" type="pres">
      <dgm:prSet presAssocID="{135025A2-D38A-4CC6-8815-716CB5AFBDFA}" presName="Name0" presStyleCnt="0">
        <dgm:presLayoutVars>
          <dgm:dir/>
          <dgm:resizeHandles val="exact"/>
        </dgm:presLayoutVars>
      </dgm:prSet>
      <dgm:spPr/>
    </dgm:pt>
    <dgm:pt modelId="{AA5FC710-5B0D-47E4-9DEB-1DAA230E5679}" type="pres">
      <dgm:prSet presAssocID="{64B8AF4D-6212-4CB6-859C-50A04345566C}" presName="composite" presStyleCnt="0"/>
      <dgm:spPr/>
    </dgm:pt>
    <dgm:pt modelId="{224FB53D-582B-4261-A976-2A9A1275491F}" type="pres">
      <dgm:prSet presAssocID="{64B8AF4D-6212-4CB6-859C-50A04345566C}" presName="rect1" presStyleLbl="trAlignAcc1" presStyleIdx="0" presStyleCnt="1">
        <dgm:presLayoutVars>
          <dgm:bulletEnabled val="1"/>
        </dgm:presLayoutVars>
      </dgm:prSet>
      <dgm:spPr/>
    </dgm:pt>
    <dgm:pt modelId="{BAA4C360-64BD-4B19-B1D1-D3429C32826B}" type="pres">
      <dgm:prSet presAssocID="{64B8AF4D-6212-4CB6-859C-50A04345566C}" presName="rect2" presStyleLbl="fgImgPlace1" presStyleIdx="0" presStyleCnt="1"/>
      <dgm:spPr>
        <a:blipFill rotWithShape="1">
          <a:blip xmlns:r="http://schemas.openxmlformats.org/officeDocument/2006/relationships" r:embed="rId1"/>
          <a:srcRect/>
          <a:stretch>
            <a:fillRect l="-25000" r="-25000"/>
          </a:stretch>
        </a:blipFill>
      </dgm:spPr>
    </dgm:pt>
  </dgm:ptLst>
  <dgm:cxnLst>
    <dgm:cxn modelId="{0A626511-8DF0-4B43-B54A-EFF2ECB64637}" type="presOf" srcId="{135025A2-D38A-4CC6-8815-716CB5AFBDFA}" destId="{07E3CDAA-2FAE-4F31-A98E-B0CCEB7F8D38}" srcOrd="0" destOrd="0" presId="urn:microsoft.com/office/officeart/2008/layout/PictureStrips"/>
    <dgm:cxn modelId="{DED13115-39CE-45F2-90EB-25706710BF33}" type="presOf" srcId="{64B8AF4D-6212-4CB6-859C-50A04345566C}" destId="{224FB53D-582B-4261-A976-2A9A1275491F}" srcOrd="0" destOrd="0" presId="urn:microsoft.com/office/officeart/2008/layout/PictureStrips"/>
    <dgm:cxn modelId="{EA14BDA9-0D58-428E-851A-18DAFA4EF725}" srcId="{135025A2-D38A-4CC6-8815-716CB5AFBDFA}" destId="{64B8AF4D-6212-4CB6-859C-50A04345566C}" srcOrd="0" destOrd="0" parTransId="{9655D1BE-EE4B-4CE0-BFEF-BB6905A5C627}" sibTransId="{FBC86894-9864-447A-86EE-65A977EE5DD9}"/>
    <dgm:cxn modelId="{F2E1E71E-23D3-4222-AE80-CC7B31E39A98}" type="presParOf" srcId="{07E3CDAA-2FAE-4F31-A98E-B0CCEB7F8D38}" destId="{AA5FC710-5B0D-47E4-9DEB-1DAA230E5679}" srcOrd="0" destOrd="0" presId="urn:microsoft.com/office/officeart/2008/layout/PictureStrips"/>
    <dgm:cxn modelId="{736B1116-0794-49E2-85FA-B0D1609B00A9}" type="presParOf" srcId="{AA5FC710-5B0D-47E4-9DEB-1DAA230E5679}" destId="{224FB53D-582B-4261-A976-2A9A1275491F}" srcOrd="0" destOrd="0" presId="urn:microsoft.com/office/officeart/2008/layout/PictureStrips"/>
    <dgm:cxn modelId="{F148DEE2-4409-4480-BAD3-1D7AA9EF5E7C}" type="presParOf" srcId="{AA5FC710-5B0D-47E4-9DEB-1DAA230E5679}" destId="{BAA4C360-64BD-4B19-B1D1-D3429C32826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C79B35-0284-4E42-8FC8-0363BCEC7729}"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CA"/>
        </a:p>
      </dgm:t>
    </dgm:pt>
    <dgm:pt modelId="{4ED2CFB9-7013-48E0-AE45-93C8E01A601F}">
      <dgm:prSet phldrT="[Text]">
        <dgm:style>
          <a:lnRef idx="2">
            <a:schemeClr val="accent3"/>
          </a:lnRef>
          <a:fillRef idx="1">
            <a:schemeClr val="lt1"/>
          </a:fillRef>
          <a:effectRef idx="0">
            <a:schemeClr val="accent3"/>
          </a:effectRef>
          <a:fontRef idx="minor">
            <a:schemeClr val="dk1"/>
          </a:fontRef>
        </dgm:style>
      </dgm:prSet>
      <dgm:spPr/>
      <dgm:t>
        <a:bodyPr/>
        <a:lstStyle/>
        <a:p>
          <a:r>
            <a:rPr lang="en-US" b="1" dirty="0">
              <a:latin typeface="Calibri Light"/>
              <a:cs typeface="Calibri Light"/>
            </a:rPr>
            <a:t>Use: </a:t>
          </a:r>
          <a:r>
            <a:rPr lang="en-US" dirty="0">
              <a:latin typeface="Calibri Light"/>
              <a:cs typeface="Calibri Light"/>
            </a:rPr>
            <a:t>Osteoarthritis</a:t>
          </a:r>
        </a:p>
        <a:p>
          <a:pPr rtl="0"/>
          <a:r>
            <a:rPr lang="en-US" b="1" dirty="0">
              <a:latin typeface="Calibri Light"/>
              <a:cs typeface="Calibri Light"/>
            </a:rPr>
            <a:t>Side Effects: </a:t>
          </a:r>
          <a:r>
            <a:rPr lang="en-US" dirty="0">
              <a:latin typeface="Calibri Light"/>
              <a:cs typeface="Calibri Light"/>
            </a:rPr>
            <a:t>heartburn, diarrhea</a:t>
          </a:r>
          <a:endParaRPr lang="en-US" b="1" dirty="0">
            <a:latin typeface="Calibri Light"/>
            <a:cs typeface="Calibri Light"/>
          </a:endParaRPr>
        </a:p>
        <a:p>
          <a:pPr rtl="0"/>
          <a:r>
            <a:rPr lang="en-US" b="1" dirty="0">
              <a:latin typeface="Calibri Light"/>
              <a:cs typeface="Calibri Light"/>
            </a:rPr>
            <a:t>Usual dose: </a:t>
          </a:r>
          <a:r>
            <a:rPr lang="en-US" dirty="0">
              <a:latin typeface="Calibri Light"/>
              <a:cs typeface="Calibri Light"/>
            </a:rPr>
            <a:t>500 -1000 mg daily by mouth</a:t>
          </a:r>
          <a:endParaRPr lang="en-CA" dirty="0">
            <a:latin typeface="Calibri Light"/>
            <a:cs typeface="Calibri Light"/>
          </a:endParaRPr>
        </a:p>
        <a:p>
          <a:r>
            <a:rPr lang="en-US" b="1" dirty="0">
              <a:latin typeface="Calibri Light"/>
              <a:cs typeface="Calibri Light"/>
            </a:rPr>
            <a:t>Caution: </a:t>
          </a:r>
          <a:r>
            <a:rPr lang="en-US" dirty="0">
              <a:latin typeface="Calibri Light"/>
              <a:cs typeface="Calibri Light"/>
            </a:rPr>
            <a:t>May increase bleeding risk </a:t>
          </a:r>
          <a:endParaRPr lang="en-CA" dirty="0">
            <a:latin typeface="Calibri Light"/>
            <a:cs typeface="Calibri Light"/>
          </a:endParaRPr>
        </a:p>
      </dgm:t>
    </dgm:pt>
    <dgm:pt modelId="{F69857A7-8DBE-45F5-B35E-3AC057A3D85A}" type="parTrans" cxnId="{EAF0A571-2C03-4600-95BD-4034926379B1}">
      <dgm:prSet/>
      <dgm:spPr/>
      <dgm:t>
        <a:bodyPr/>
        <a:lstStyle/>
        <a:p>
          <a:endParaRPr lang="en-CA"/>
        </a:p>
      </dgm:t>
    </dgm:pt>
    <dgm:pt modelId="{BFFF2657-E269-4434-B9C7-4042B084F854}" type="sibTrans" cxnId="{EAF0A571-2C03-4600-95BD-4034926379B1}">
      <dgm:prSet/>
      <dgm:spPr/>
      <dgm:t>
        <a:bodyPr/>
        <a:lstStyle/>
        <a:p>
          <a:endParaRPr lang="en-CA"/>
        </a:p>
      </dgm:t>
    </dgm:pt>
    <dgm:pt modelId="{7D7D5A43-E24B-41D1-8A9A-67D33F014B68}" type="pres">
      <dgm:prSet presAssocID="{EEC79B35-0284-4E42-8FC8-0363BCEC7729}" presName="Name0" presStyleCnt="0">
        <dgm:presLayoutVars>
          <dgm:dir/>
          <dgm:resizeHandles val="exact"/>
        </dgm:presLayoutVars>
      </dgm:prSet>
      <dgm:spPr/>
    </dgm:pt>
    <dgm:pt modelId="{89F54FBB-8A64-45F3-AF5D-F1C7C220DEEC}" type="pres">
      <dgm:prSet presAssocID="{4ED2CFB9-7013-48E0-AE45-93C8E01A601F}" presName="composite" presStyleCnt="0"/>
      <dgm:spPr/>
    </dgm:pt>
    <dgm:pt modelId="{0FF79980-E004-4E54-BFDC-940777110A85}" type="pres">
      <dgm:prSet presAssocID="{4ED2CFB9-7013-48E0-AE45-93C8E01A601F}" presName="rect1" presStyleLbl="trAlignAcc1" presStyleIdx="0" presStyleCnt="1">
        <dgm:presLayoutVars>
          <dgm:bulletEnabled val="1"/>
        </dgm:presLayoutVars>
      </dgm:prSet>
      <dgm:spPr/>
    </dgm:pt>
    <dgm:pt modelId="{6C02DE3B-301B-45F6-818B-CCEB5295D615}" type="pres">
      <dgm:prSet presAssocID="{4ED2CFB9-7013-48E0-AE45-93C8E01A601F}" presName="rect2" presStyleLbl="fgImgPlace1" presStyleIdx="0" presStyleCnt="1"/>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28000" r="-28000"/>
          </a:stretch>
        </a:blipFill>
      </dgm:spPr>
    </dgm:pt>
  </dgm:ptLst>
  <dgm:cxnLst>
    <dgm:cxn modelId="{6EAB1401-87C8-4AE9-8750-54C3FF19AD15}" type="presOf" srcId="{4ED2CFB9-7013-48E0-AE45-93C8E01A601F}" destId="{0FF79980-E004-4E54-BFDC-940777110A85}" srcOrd="0" destOrd="0" presId="urn:microsoft.com/office/officeart/2008/layout/PictureStrips"/>
    <dgm:cxn modelId="{21E4FE02-413A-4F27-ACFC-0C1D0A3193C3}" type="presOf" srcId="{EEC79B35-0284-4E42-8FC8-0363BCEC7729}" destId="{7D7D5A43-E24B-41D1-8A9A-67D33F014B68}" srcOrd="0" destOrd="0" presId="urn:microsoft.com/office/officeart/2008/layout/PictureStrips"/>
    <dgm:cxn modelId="{EAF0A571-2C03-4600-95BD-4034926379B1}" srcId="{EEC79B35-0284-4E42-8FC8-0363BCEC7729}" destId="{4ED2CFB9-7013-48E0-AE45-93C8E01A601F}" srcOrd="0" destOrd="0" parTransId="{F69857A7-8DBE-45F5-B35E-3AC057A3D85A}" sibTransId="{BFFF2657-E269-4434-B9C7-4042B084F854}"/>
    <dgm:cxn modelId="{5C0632C4-A049-41DD-B938-B8BF15EA822C}" type="presParOf" srcId="{7D7D5A43-E24B-41D1-8A9A-67D33F014B68}" destId="{89F54FBB-8A64-45F3-AF5D-F1C7C220DEEC}" srcOrd="0" destOrd="0" presId="urn:microsoft.com/office/officeart/2008/layout/PictureStrips"/>
    <dgm:cxn modelId="{D12883D5-FFA5-48E2-967A-0F141B8C4C82}" type="presParOf" srcId="{89F54FBB-8A64-45F3-AF5D-F1C7C220DEEC}" destId="{0FF79980-E004-4E54-BFDC-940777110A85}" srcOrd="0" destOrd="0" presId="urn:microsoft.com/office/officeart/2008/layout/PictureStrips"/>
    <dgm:cxn modelId="{C6CFF623-5058-421A-9F00-4C74B060836F}" type="presParOf" srcId="{89F54FBB-8A64-45F3-AF5D-F1C7C220DEEC}" destId="{6C02DE3B-301B-45F6-818B-CCEB5295D61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688FF49-61E5-4CC0-9B3B-981F1969F134}"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CA"/>
        </a:p>
      </dgm:t>
    </dgm:pt>
    <dgm:pt modelId="{2A2E3FC5-4A5E-4AB6-9165-15D72F419EEA}">
      <dgm:prSet phldrT="[Text]">
        <dgm:style>
          <a:lnRef idx="2">
            <a:schemeClr val="accent3"/>
          </a:lnRef>
          <a:fillRef idx="1">
            <a:schemeClr val="lt1"/>
          </a:fillRef>
          <a:effectRef idx="0">
            <a:schemeClr val="accent3"/>
          </a:effectRef>
          <a:fontRef idx="minor">
            <a:schemeClr val="dk1"/>
          </a:fontRef>
        </dgm:style>
      </dgm:prSet>
      <dgm:spPr/>
      <dgm:t>
        <a:bodyPr/>
        <a:lstStyle/>
        <a:p>
          <a:pPr rtl="0"/>
          <a:r>
            <a:rPr lang="en-US" b="1">
              <a:latin typeface="Calibri Light"/>
              <a:cs typeface="Calibri Light"/>
            </a:rPr>
            <a:t>Use: </a:t>
          </a:r>
          <a:r>
            <a:rPr lang="en-US">
              <a:latin typeface="Calibri Light"/>
              <a:cs typeface="Calibri Light"/>
            </a:rPr>
            <a:t>Osteoarthritis </a:t>
          </a:r>
        </a:p>
        <a:p>
          <a:pPr rtl="0"/>
          <a:r>
            <a:rPr lang="en-US" b="1">
              <a:latin typeface="Calibri Light"/>
              <a:cs typeface="Calibri Light"/>
            </a:rPr>
            <a:t>Side Effects: </a:t>
          </a:r>
          <a:r>
            <a:rPr lang="en-US">
              <a:latin typeface="Calibri Light"/>
              <a:cs typeface="Calibri Light"/>
            </a:rPr>
            <a:t>nausea, vomiting, diarrhea</a:t>
          </a:r>
          <a:endParaRPr lang="en-US" b="1">
            <a:latin typeface="Calibri Light"/>
            <a:cs typeface="Calibri Light"/>
          </a:endParaRPr>
        </a:p>
        <a:p>
          <a:pPr rtl="0"/>
          <a:r>
            <a:rPr lang="en-US" b="1">
              <a:latin typeface="Calibri Light"/>
              <a:cs typeface="Calibri Light"/>
            </a:rPr>
            <a:t>Usual dose: </a:t>
          </a:r>
          <a:r>
            <a:rPr lang="en-US" b="0">
              <a:latin typeface="Calibri Light"/>
              <a:cs typeface="Calibri Light"/>
            </a:rPr>
            <a:t>500 mg twice daily</a:t>
          </a:r>
          <a:r>
            <a:rPr lang="en-US">
              <a:latin typeface="Calibri Light"/>
              <a:cs typeface="Calibri Light"/>
            </a:rPr>
            <a:t> or 1500 mg once daily by mouth</a:t>
          </a:r>
        </a:p>
        <a:p>
          <a:pPr rtl="0"/>
          <a:r>
            <a:rPr lang="en-US" b="1">
              <a:latin typeface="Calibri Light"/>
              <a:cs typeface="Calibri Light"/>
            </a:rPr>
            <a:t>Caution: </a:t>
          </a:r>
          <a:r>
            <a:rPr lang="en-US">
              <a:latin typeface="Calibri Light"/>
              <a:cs typeface="Calibri Light"/>
            </a:rPr>
            <a:t>May increase bleeding risk </a:t>
          </a:r>
          <a:endParaRPr lang="en-CA">
            <a:latin typeface="Calibri Light" panose="020F0302020204030204" pitchFamily="34" charset="0"/>
            <a:cs typeface="Calibri Light" panose="020F0302020204030204" pitchFamily="34" charset="0"/>
          </a:endParaRPr>
        </a:p>
      </dgm:t>
    </dgm:pt>
    <dgm:pt modelId="{E29D8EAE-D1DE-4BA3-9915-8B63D311AEC0}" type="parTrans" cxnId="{1D27710C-0DBC-4BB4-9633-0D046442A82E}">
      <dgm:prSet/>
      <dgm:spPr/>
      <dgm:t>
        <a:bodyPr/>
        <a:lstStyle/>
        <a:p>
          <a:endParaRPr lang="en-CA"/>
        </a:p>
      </dgm:t>
    </dgm:pt>
    <dgm:pt modelId="{8D96CB67-C9E7-4451-9826-4021B7BDF1BC}" type="sibTrans" cxnId="{1D27710C-0DBC-4BB4-9633-0D046442A82E}">
      <dgm:prSet/>
      <dgm:spPr/>
      <dgm:t>
        <a:bodyPr/>
        <a:lstStyle/>
        <a:p>
          <a:endParaRPr lang="en-CA"/>
        </a:p>
      </dgm:t>
    </dgm:pt>
    <dgm:pt modelId="{AD0F1DAD-D670-4AC9-B0A5-C6A7EB3247F3}" type="pres">
      <dgm:prSet presAssocID="{4688FF49-61E5-4CC0-9B3B-981F1969F134}" presName="Name0" presStyleCnt="0">
        <dgm:presLayoutVars>
          <dgm:dir/>
          <dgm:resizeHandles val="exact"/>
        </dgm:presLayoutVars>
      </dgm:prSet>
      <dgm:spPr/>
    </dgm:pt>
    <dgm:pt modelId="{01774E72-69D9-464A-95DE-A9092C763AD5}" type="pres">
      <dgm:prSet presAssocID="{2A2E3FC5-4A5E-4AB6-9165-15D72F419EEA}" presName="composite" presStyleCnt="0"/>
      <dgm:spPr/>
    </dgm:pt>
    <dgm:pt modelId="{F6A55DC3-4EA0-46ED-A007-D58183E79AE7}" type="pres">
      <dgm:prSet presAssocID="{2A2E3FC5-4A5E-4AB6-9165-15D72F419EEA}" presName="rect1" presStyleLbl="trAlignAcc1" presStyleIdx="0" presStyleCnt="1">
        <dgm:presLayoutVars>
          <dgm:bulletEnabled val="1"/>
        </dgm:presLayoutVars>
      </dgm:prSet>
      <dgm:spPr/>
    </dgm:pt>
    <dgm:pt modelId="{E6DD656F-3D27-43B9-8528-AC44CDE531D7}" type="pres">
      <dgm:prSet presAssocID="{2A2E3FC5-4A5E-4AB6-9165-15D72F419EEA}" presName="rect2" presStyleLbl="fgImgPlace1" presStyleIdx="0" presStyleCnt="1" custScaleX="123760" custLinFactNeighborX="-18" custLinFactNeighborY="6150"/>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41000" r="-41000"/>
          </a:stretch>
        </a:blipFill>
      </dgm:spPr>
    </dgm:pt>
  </dgm:ptLst>
  <dgm:cxnLst>
    <dgm:cxn modelId="{1D27710C-0DBC-4BB4-9633-0D046442A82E}" srcId="{4688FF49-61E5-4CC0-9B3B-981F1969F134}" destId="{2A2E3FC5-4A5E-4AB6-9165-15D72F419EEA}" srcOrd="0" destOrd="0" parTransId="{E29D8EAE-D1DE-4BA3-9915-8B63D311AEC0}" sibTransId="{8D96CB67-C9E7-4451-9826-4021B7BDF1BC}"/>
    <dgm:cxn modelId="{2BFC4C6B-0418-4FE3-B4ED-CE93C3B3E90B}" type="presOf" srcId="{2A2E3FC5-4A5E-4AB6-9165-15D72F419EEA}" destId="{F6A55DC3-4EA0-46ED-A007-D58183E79AE7}" srcOrd="0" destOrd="0" presId="urn:microsoft.com/office/officeart/2008/layout/PictureStrips"/>
    <dgm:cxn modelId="{48DC6A7F-5C89-46CF-93EC-D9C330C6150F}" type="presOf" srcId="{4688FF49-61E5-4CC0-9B3B-981F1969F134}" destId="{AD0F1DAD-D670-4AC9-B0A5-C6A7EB3247F3}" srcOrd="0" destOrd="0" presId="urn:microsoft.com/office/officeart/2008/layout/PictureStrips"/>
    <dgm:cxn modelId="{099A8EE0-332E-4382-B12F-1D3450770D5F}" type="presParOf" srcId="{AD0F1DAD-D670-4AC9-B0A5-C6A7EB3247F3}" destId="{01774E72-69D9-464A-95DE-A9092C763AD5}" srcOrd="0" destOrd="0" presId="urn:microsoft.com/office/officeart/2008/layout/PictureStrips"/>
    <dgm:cxn modelId="{2C542FB2-5D75-477B-A2B3-3E14CE48003A}" type="presParOf" srcId="{01774E72-69D9-464A-95DE-A9092C763AD5}" destId="{F6A55DC3-4EA0-46ED-A007-D58183E79AE7}" srcOrd="0" destOrd="0" presId="urn:microsoft.com/office/officeart/2008/layout/PictureStrips"/>
    <dgm:cxn modelId="{F3C86B35-C1C3-4DB8-814C-D14D05EAE655}" type="presParOf" srcId="{01774E72-69D9-464A-95DE-A9092C763AD5}" destId="{E6DD656F-3D27-43B9-8528-AC44CDE531D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8EC09A-3F45-45FE-8BF8-F3E4C0DBB39D}"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CA"/>
        </a:p>
      </dgm:t>
    </dgm:pt>
    <dgm:pt modelId="{118988A3-E6C8-4084-820D-E17607C0AE62}">
      <dgm:prSet phldrT="[Text]">
        <dgm:style>
          <a:lnRef idx="2">
            <a:schemeClr val="accent3"/>
          </a:lnRef>
          <a:fillRef idx="1">
            <a:schemeClr val="lt1"/>
          </a:fillRef>
          <a:effectRef idx="0">
            <a:schemeClr val="accent3"/>
          </a:effectRef>
          <a:fontRef idx="minor">
            <a:schemeClr val="dk1"/>
          </a:fontRef>
        </dgm:style>
      </dgm:prSet>
      <dgm:spPr/>
      <dgm:t>
        <a:bodyPr/>
        <a:lstStyle/>
        <a:p>
          <a:r>
            <a:rPr lang="en-CA" b="1">
              <a:latin typeface="Calibri Light"/>
              <a:cs typeface="Calibri Light"/>
            </a:rPr>
            <a:t>Use: </a:t>
          </a:r>
          <a:r>
            <a:rPr lang="en-CA">
              <a:latin typeface="Calibri Light"/>
              <a:cs typeface="Calibri Light"/>
            </a:rPr>
            <a:t>Rheumatoid arthritis</a:t>
          </a:r>
        </a:p>
        <a:p>
          <a:pPr rtl="0"/>
          <a:r>
            <a:rPr lang="en-CA" b="1">
              <a:latin typeface="Calibri Light"/>
              <a:cs typeface="Calibri Light"/>
            </a:rPr>
            <a:t>Side Effects: </a:t>
          </a:r>
          <a:r>
            <a:rPr lang="en-CA">
              <a:latin typeface="Calibri Light"/>
              <a:cs typeface="Calibri Light"/>
            </a:rPr>
            <a:t>stomach upset, nausea, diarrhea </a:t>
          </a:r>
          <a:endParaRPr lang="en-CA" b="1">
            <a:latin typeface="Calibri Light"/>
            <a:cs typeface="Calibri Light"/>
          </a:endParaRPr>
        </a:p>
        <a:p>
          <a:pPr rtl="0"/>
          <a:r>
            <a:rPr lang="en-CA" b="1">
              <a:latin typeface="Calibri Light"/>
              <a:cs typeface="Calibri Light"/>
            </a:rPr>
            <a:t>Usual dose: </a:t>
          </a:r>
          <a:r>
            <a:rPr lang="en-CA" b="0">
              <a:latin typeface="Calibri Light"/>
              <a:cs typeface="Calibri Light"/>
            </a:rPr>
            <a:t>30 – 60</a:t>
          </a:r>
          <a:r>
            <a:rPr lang="en-CA" b="1">
              <a:latin typeface="Calibri Light"/>
              <a:cs typeface="Calibri Light"/>
            </a:rPr>
            <a:t> </a:t>
          </a:r>
          <a:r>
            <a:rPr lang="en-CA">
              <a:latin typeface="Calibri Light"/>
              <a:cs typeface="Calibri Light"/>
            </a:rPr>
            <a:t>mg daily by mouth in 3-4 divided doses </a:t>
          </a:r>
          <a:endParaRPr lang="en-CA" b="0">
            <a:latin typeface="Calibri Light"/>
            <a:cs typeface="Calibri Light"/>
          </a:endParaRPr>
        </a:p>
        <a:p>
          <a:r>
            <a:rPr lang="en-CA" b="1">
              <a:latin typeface="Calibri Light"/>
              <a:cs typeface="Calibri Light"/>
            </a:rPr>
            <a:t>Caution: </a:t>
          </a:r>
          <a:r>
            <a:rPr lang="en-CA">
              <a:latin typeface="Calibri Light"/>
              <a:cs typeface="Calibri Light"/>
            </a:rPr>
            <a:t>Not safe in pregnancy. </a:t>
          </a:r>
          <a:endParaRPr lang="en-CA"/>
        </a:p>
        <a:p>
          <a:pPr rtl="0"/>
          <a:r>
            <a:rPr lang="en-CA">
              <a:latin typeface="Calibri Light"/>
              <a:cs typeface="Calibri Light"/>
            </a:rPr>
            <a:t>Can cause kidney and liver problems, heart arrhythmias, </a:t>
          </a:r>
          <a:r>
            <a:rPr lang="en-CA" b="0"/>
            <a:t>decreased male fertility, </a:t>
          </a:r>
          <a:r>
            <a:rPr lang="en-CA" b="0">
              <a:latin typeface="Calibri"/>
            </a:rPr>
            <a:t>and impact blood cells</a:t>
          </a:r>
          <a:endParaRPr lang="en-CA" b="0"/>
        </a:p>
      </dgm:t>
    </dgm:pt>
    <dgm:pt modelId="{0254D382-1A05-4614-B7CB-DACF56D1B284}" type="parTrans" cxnId="{35C1E624-1B7B-47F1-8A0C-8F48F3C7F4B7}">
      <dgm:prSet/>
      <dgm:spPr/>
      <dgm:t>
        <a:bodyPr/>
        <a:lstStyle/>
        <a:p>
          <a:endParaRPr lang="en-CA"/>
        </a:p>
      </dgm:t>
    </dgm:pt>
    <dgm:pt modelId="{50D784E9-D459-47E1-A39C-87EFCDBF17F2}" type="sibTrans" cxnId="{35C1E624-1B7B-47F1-8A0C-8F48F3C7F4B7}">
      <dgm:prSet/>
      <dgm:spPr/>
      <dgm:t>
        <a:bodyPr/>
        <a:lstStyle/>
        <a:p>
          <a:endParaRPr lang="en-CA"/>
        </a:p>
      </dgm:t>
    </dgm:pt>
    <dgm:pt modelId="{1340CABF-009B-4100-A648-201B605FFF1B}" type="pres">
      <dgm:prSet presAssocID="{BA8EC09A-3F45-45FE-8BF8-F3E4C0DBB39D}" presName="Name0" presStyleCnt="0">
        <dgm:presLayoutVars>
          <dgm:dir/>
          <dgm:resizeHandles val="exact"/>
        </dgm:presLayoutVars>
      </dgm:prSet>
      <dgm:spPr/>
    </dgm:pt>
    <dgm:pt modelId="{6DDCE451-A8F9-4A71-B7B6-80362AF7A602}" type="pres">
      <dgm:prSet presAssocID="{118988A3-E6C8-4084-820D-E17607C0AE62}" presName="composite" presStyleCnt="0"/>
      <dgm:spPr/>
    </dgm:pt>
    <dgm:pt modelId="{B640189E-D869-45A3-A808-0290D585887A}" type="pres">
      <dgm:prSet presAssocID="{118988A3-E6C8-4084-820D-E17607C0AE62}" presName="rect1" presStyleLbl="trAlignAcc1" presStyleIdx="0" presStyleCnt="1">
        <dgm:presLayoutVars>
          <dgm:bulletEnabled val="1"/>
        </dgm:presLayoutVars>
      </dgm:prSet>
      <dgm:spPr/>
    </dgm:pt>
    <dgm:pt modelId="{B36EE244-D17C-42C7-A32C-5CFFC4611B95}" type="pres">
      <dgm:prSet presAssocID="{118988A3-E6C8-4084-820D-E17607C0AE62}" presName="rect2" presStyleLbl="fgImgPlace1" presStyleIdx="0" presStyleCnt="1" custScaleX="100856" custScaleY="102426"/>
      <dgm:spPr>
        <a:blipFill rotWithShape="1">
          <a:blip xmlns:r="http://schemas.openxmlformats.org/officeDocument/2006/relationships" r:embed="rId1"/>
          <a:srcRect/>
          <a:stretch>
            <a:fillRect t="-16000" b="-16000"/>
          </a:stretch>
        </a:blipFill>
      </dgm:spPr>
    </dgm:pt>
  </dgm:ptLst>
  <dgm:cxnLst>
    <dgm:cxn modelId="{35C1E624-1B7B-47F1-8A0C-8F48F3C7F4B7}" srcId="{BA8EC09A-3F45-45FE-8BF8-F3E4C0DBB39D}" destId="{118988A3-E6C8-4084-820D-E17607C0AE62}" srcOrd="0" destOrd="0" parTransId="{0254D382-1A05-4614-B7CB-DACF56D1B284}" sibTransId="{50D784E9-D459-47E1-A39C-87EFCDBF17F2}"/>
    <dgm:cxn modelId="{E50F4F46-F5A3-462E-B071-F73B076F130C}" type="presOf" srcId="{BA8EC09A-3F45-45FE-8BF8-F3E4C0DBB39D}" destId="{1340CABF-009B-4100-A648-201B605FFF1B}" srcOrd="0" destOrd="0" presId="urn:microsoft.com/office/officeart/2008/layout/PictureStrips"/>
    <dgm:cxn modelId="{366547A9-44E7-424D-9D4C-C571990C3B4D}" type="presOf" srcId="{118988A3-E6C8-4084-820D-E17607C0AE62}" destId="{B640189E-D869-45A3-A808-0290D585887A}" srcOrd="0" destOrd="0" presId="urn:microsoft.com/office/officeart/2008/layout/PictureStrips"/>
    <dgm:cxn modelId="{E56F8BF1-1A95-4544-8183-9A391397F03E}" type="presParOf" srcId="{1340CABF-009B-4100-A648-201B605FFF1B}" destId="{6DDCE451-A8F9-4A71-B7B6-80362AF7A602}" srcOrd="0" destOrd="0" presId="urn:microsoft.com/office/officeart/2008/layout/PictureStrips"/>
    <dgm:cxn modelId="{B30A3599-1B5C-441F-8422-8C93FA71919D}" type="presParOf" srcId="{6DDCE451-A8F9-4A71-B7B6-80362AF7A602}" destId="{B640189E-D869-45A3-A808-0290D585887A}" srcOrd="0" destOrd="0" presId="urn:microsoft.com/office/officeart/2008/layout/PictureStrips"/>
    <dgm:cxn modelId="{2826E4E7-B559-4842-8A8C-044B7BA4BC05}" type="presParOf" srcId="{6DDCE451-A8F9-4A71-B7B6-80362AF7A602}" destId="{B36EE244-D17C-42C7-A32C-5CFFC4611B9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17633F-2CBB-4B98-B99A-EE40EBE9ED27}"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CA"/>
        </a:p>
      </dgm:t>
    </dgm:pt>
    <dgm:pt modelId="{517486A1-2E3D-4740-810B-76435AC326F4}">
      <dgm:prSet phldrT="[Text]">
        <dgm:style>
          <a:lnRef idx="2">
            <a:schemeClr val="accent3"/>
          </a:lnRef>
          <a:fillRef idx="1">
            <a:schemeClr val="lt1"/>
          </a:fillRef>
          <a:effectRef idx="0">
            <a:schemeClr val="accent3"/>
          </a:effectRef>
          <a:fontRef idx="minor">
            <a:schemeClr val="dk1"/>
          </a:fontRef>
        </dgm:style>
      </dgm:prSet>
      <dgm:spPr/>
      <dgm:t>
        <a:bodyPr/>
        <a:lstStyle/>
        <a:p>
          <a:r>
            <a:rPr lang="en-US" b="1" dirty="0">
              <a:latin typeface="Calibri Light"/>
              <a:cs typeface="Calibri Light"/>
            </a:rPr>
            <a:t>Use: </a:t>
          </a:r>
          <a:r>
            <a:rPr lang="en-US" dirty="0">
              <a:latin typeface="Calibri Light"/>
              <a:cs typeface="Calibri Light"/>
            </a:rPr>
            <a:t>Rheumatoid Arthritis</a:t>
          </a:r>
        </a:p>
        <a:p>
          <a:r>
            <a:rPr lang="en-US" b="1" dirty="0">
              <a:latin typeface="Calibri Light"/>
              <a:cs typeface="Calibri Light"/>
            </a:rPr>
            <a:t>Side effects: </a:t>
          </a:r>
          <a:r>
            <a:rPr lang="en-US" dirty="0">
              <a:latin typeface="Calibri Light"/>
              <a:cs typeface="Calibri Light"/>
            </a:rPr>
            <a:t>abdominal pain, bloating, constipation</a:t>
          </a:r>
          <a:endParaRPr lang="en-US" b="1" dirty="0">
            <a:latin typeface="Calibri Light"/>
            <a:cs typeface="Calibri Light"/>
          </a:endParaRPr>
        </a:p>
        <a:p>
          <a:pPr rtl="0"/>
          <a:r>
            <a:rPr lang="en-US" b="1" dirty="0">
              <a:latin typeface="Calibri Light"/>
              <a:cs typeface="Calibri Light"/>
            </a:rPr>
            <a:t>Usual dose: </a:t>
          </a:r>
          <a:r>
            <a:rPr lang="en-US" dirty="0">
              <a:latin typeface="Calibri Light"/>
              <a:cs typeface="Calibri Light"/>
            </a:rPr>
            <a:t>70 – 86 mg daily by mouth</a:t>
          </a:r>
        </a:p>
        <a:p>
          <a:r>
            <a:rPr lang="en-US" b="1" dirty="0">
              <a:latin typeface="Calibri Light"/>
              <a:cs typeface="Calibri Light"/>
            </a:rPr>
            <a:t>Caution: </a:t>
          </a:r>
          <a:r>
            <a:rPr lang="en-US" dirty="0">
              <a:latin typeface="Calibri Light"/>
              <a:cs typeface="Calibri Light"/>
            </a:rPr>
            <a:t>May increase bleeding risk. Has potential for many drug interactions.</a:t>
          </a:r>
          <a:endParaRPr lang="en-CA" dirty="0">
            <a:latin typeface="Calibri Light"/>
            <a:cs typeface="Calibri Light"/>
          </a:endParaRPr>
        </a:p>
      </dgm:t>
    </dgm:pt>
    <dgm:pt modelId="{7C966875-8621-439F-8ECE-8F55B0DAA1D6}" type="parTrans" cxnId="{D50745A8-2E40-4342-9A81-F437C06C4D13}">
      <dgm:prSet/>
      <dgm:spPr/>
      <dgm:t>
        <a:bodyPr/>
        <a:lstStyle/>
        <a:p>
          <a:endParaRPr lang="en-CA"/>
        </a:p>
      </dgm:t>
    </dgm:pt>
    <dgm:pt modelId="{7E184B2A-CDF9-421C-9C02-A7CAF181FE84}" type="sibTrans" cxnId="{D50745A8-2E40-4342-9A81-F437C06C4D13}">
      <dgm:prSet/>
      <dgm:spPr/>
      <dgm:t>
        <a:bodyPr/>
        <a:lstStyle/>
        <a:p>
          <a:endParaRPr lang="en-CA"/>
        </a:p>
      </dgm:t>
    </dgm:pt>
    <dgm:pt modelId="{846B7583-AEA0-46F5-BC7C-9FA7420E7633}" type="pres">
      <dgm:prSet presAssocID="{E817633F-2CBB-4B98-B99A-EE40EBE9ED27}" presName="Name0" presStyleCnt="0">
        <dgm:presLayoutVars>
          <dgm:dir/>
          <dgm:resizeHandles val="exact"/>
        </dgm:presLayoutVars>
      </dgm:prSet>
      <dgm:spPr/>
    </dgm:pt>
    <dgm:pt modelId="{ADC61DA8-B551-4051-9F27-B2608DFFC410}" type="pres">
      <dgm:prSet presAssocID="{517486A1-2E3D-4740-810B-76435AC326F4}" presName="composite" presStyleCnt="0"/>
      <dgm:spPr/>
    </dgm:pt>
    <dgm:pt modelId="{7BA24275-79C0-438D-92C7-2D05CE5F1C40}" type="pres">
      <dgm:prSet presAssocID="{517486A1-2E3D-4740-810B-76435AC326F4}" presName="rect1" presStyleLbl="trAlignAcc1" presStyleIdx="0" presStyleCnt="1">
        <dgm:presLayoutVars>
          <dgm:bulletEnabled val="1"/>
        </dgm:presLayoutVars>
      </dgm:prSet>
      <dgm:spPr/>
    </dgm:pt>
    <dgm:pt modelId="{1C494324-6C9E-401E-A38F-424D9C5B619F}" type="pres">
      <dgm:prSet presAssocID="{517486A1-2E3D-4740-810B-76435AC326F4}" presName="rect2" presStyleLbl="fgImgPlace1" presStyleIdx="0" presStyleCnt="1"/>
      <dgm:spPr>
        <a:blipFill rotWithShape="1">
          <a:blip xmlns:r="http://schemas.openxmlformats.org/officeDocument/2006/relationships" r:embed="rId1"/>
          <a:srcRect/>
          <a:stretch>
            <a:fillRect l="-25000" r="-25000"/>
          </a:stretch>
        </a:blipFill>
      </dgm:spPr>
    </dgm:pt>
  </dgm:ptLst>
  <dgm:cxnLst>
    <dgm:cxn modelId="{8799341C-B77E-480D-8AB9-D9EA96032E5B}" type="presOf" srcId="{E817633F-2CBB-4B98-B99A-EE40EBE9ED27}" destId="{846B7583-AEA0-46F5-BC7C-9FA7420E7633}" srcOrd="0" destOrd="0" presId="urn:microsoft.com/office/officeart/2008/layout/PictureStrips"/>
    <dgm:cxn modelId="{482E2378-A3F4-4184-8354-8B56E1D91351}" type="presOf" srcId="{517486A1-2E3D-4740-810B-76435AC326F4}" destId="{7BA24275-79C0-438D-92C7-2D05CE5F1C40}" srcOrd="0" destOrd="0" presId="urn:microsoft.com/office/officeart/2008/layout/PictureStrips"/>
    <dgm:cxn modelId="{D50745A8-2E40-4342-9A81-F437C06C4D13}" srcId="{E817633F-2CBB-4B98-B99A-EE40EBE9ED27}" destId="{517486A1-2E3D-4740-810B-76435AC326F4}" srcOrd="0" destOrd="0" parTransId="{7C966875-8621-439F-8ECE-8F55B0DAA1D6}" sibTransId="{7E184B2A-CDF9-421C-9C02-A7CAF181FE84}"/>
    <dgm:cxn modelId="{E3CFA6E0-6945-4840-B145-7576A3C42E9E}" type="presParOf" srcId="{846B7583-AEA0-46F5-BC7C-9FA7420E7633}" destId="{ADC61DA8-B551-4051-9F27-B2608DFFC410}" srcOrd="0" destOrd="0" presId="urn:microsoft.com/office/officeart/2008/layout/PictureStrips"/>
    <dgm:cxn modelId="{BAE67A66-25E5-4F5B-987A-87F4505C84E5}" type="presParOf" srcId="{ADC61DA8-B551-4051-9F27-B2608DFFC410}" destId="{7BA24275-79C0-438D-92C7-2D05CE5F1C40}" srcOrd="0" destOrd="0" presId="urn:microsoft.com/office/officeart/2008/layout/PictureStrips"/>
    <dgm:cxn modelId="{0B7D5B1F-77F0-4798-A3B5-95E56E0F85ED}" type="presParOf" srcId="{ADC61DA8-B551-4051-9F27-B2608DFFC410}" destId="{1C494324-6C9E-401E-A38F-424D9C5B619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CAEEE6A-07CB-44C4-A75D-D3B3E1480681}"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CA"/>
        </a:p>
      </dgm:t>
    </dgm:pt>
    <dgm:pt modelId="{708AB0BA-814C-464E-9833-9334CDD746BE}">
      <dgm:prSet phldrT="[Text]">
        <dgm:style>
          <a:lnRef idx="2">
            <a:schemeClr val="accent3"/>
          </a:lnRef>
          <a:fillRef idx="1">
            <a:schemeClr val="lt1"/>
          </a:fillRef>
          <a:effectRef idx="0">
            <a:schemeClr val="accent3"/>
          </a:effectRef>
          <a:fontRef idx="minor">
            <a:schemeClr val="dk1"/>
          </a:fontRef>
        </dgm:style>
      </dgm:prSet>
      <dgm:spPr/>
      <dgm:t>
        <a:bodyPr/>
        <a:lstStyle/>
        <a:p>
          <a:pPr rtl="0"/>
          <a:r>
            <a:rPr lang="en-US" b="1">
              <a:latin typeface="Calibri Light"/>
              <a:cs typeface="Calibri Light"/>
            </a:rPr>
            <a:t>Use: </a:t>
          </a:r>
          <a:r>
            <a:rPr lang="en-US">
              <a:latin typeface="Calibri Light"/>
              <a:cs typeface="Calibri Light"/>
            </a:rPr>
            <a:t>Back pain </a:t>
          </a:r>
        </a:p>
        <a:p>
          <a:r>
            <a:rPr lang="en-US" b="1">
              <a:latin typeface="Calibri Light"/>
              <a:cs typeface="Calibri Light"/>
            </a:rPr>
            <a:t>Side effects: </a:t>
          </a:r>
          <a:r>
            <a:rPr lang="en-US">
              <a:latin typeface="Calibri Light"/>
              <a:cs typeface="Calibri Light"/>
            </a:rPr>
            <a:t>diarrhea, heartburn, vomiting</a:t>
          </a:r>
        </a:p>
        <a:p>
          <a:pPr rtl="0"/>
          <a:r>
            <a:rPr lang="en-US" b="1">
              <a:latin typeface="Calibri Light"/>
              <a:cs typeface="Calibri Light"/>
            </a:rPr>
            <a:t>Dose: </a:t>
          </a:r>
          <a:r>
            <a:rPr lang="en-US">
              <a:latin typeface="Calibri Light"/>
              <a:cs typeface="Calibri Light"/>
            </a:rPr>
            <a:t>120-240 mg of </a:t>
          </a:r>
          <a:r>
            <a:rPr lang="en-US" err="1">
              <a:latin typeface="Calibri Light"/>
              <a:cs typeface="Calibri Light"/>
            </a:rPr>
            <a:t>salicin</a:t>
          </a:r>
          <a:r>
            <a:rPr lang="en-US">
              <a:latin typeface="Calibri Light"/>
              <a:cs typeface="Calibri Light"/>
            </a:rPr>
            <a:t> daily </a:t>
          </a:r>
        </a:p>
        <a:p>
          <a:pPr rtl="0"/>
          <a:r>
            <a:rPr lang="en-US" b="1">
              <a:latin typeface="Calibri Light"/>
              <a:cs typeface="Calibri Light"/>
            </a:rPr>
            <a:t>Caution: </a:t>
          </a:r>
          <a:r>
            <a:rPr lang="en-US">
              <a:latin typeface="Calibri Light"/>
              <a:cs typeface="Calibri Light"/>
            </a:rPr>
            <a:t>Do not use if allergic to aspirin or pregnant. Can increase bleeding risk and worsen kidney function.</a:t>
          </a:r>
          <a:endParaRPr lang="en-CA">
            <a:latin typeface="Calibri Light" panose="020F0302020204030204" pitchFamily="34" charset="0"/>
            <a:cs typeface="Calibri Light" panose="020F0302020204030204" pitchFamily="34" charset="0"/>
          </a:endParaRPr>
        </a:p>
      </dgm:t>
    </dgm:pt>
    <dgm:pt modelId="{048A8112-CC66-47F1-814D-26248E12B364}" type="parTrans" cxnId="{F49E8A06-7429-49C1-B263-B526B71E707F}">
      <dgm:prSet/>
      <dgm:spPr/>
      <dgm:t>
        <a:bodyPr/>
        <a:lstStyle/>
        <a:p>
          <a:endParaRPr lang="en-CA"/>
        </a:p>
      </dgm:t>
    </dgm:pt>
    <dgm:pt modelId="{90044792-E127-4D7C-B724-8FA443D9B5D6}" type="sibTrans" cxnId="{F49E8A06-7429-49C1-B263-B526B71E707F}">
      <dgm:prSet/>
      <dgm:spPr/>
      <dgm:t>
        <a:bodyPr/>
        <a:lstStyle/>
        <a:p>
          <a:endParaRPr lang="en-CA"/>
        </a:p>
      </dgm:t>
    </dgm:pt>
    <dgm:pt modelId="{3DAF8DCB-20CA-419C-A8B9-BCB4B149BFA6}" type="pres">
      <dgm:prSet presAssocID="{2CAEEE6A-07CB-44C4-A75D-D3B3E1480681}" presName="Name0" presStyleCnt="0">
        <dgm:presLayoutVars>
          <dgm:dir/>
          <dgm:resizeHandles val="exact"/>
        </dgm:presLayoutVars>
      </dgm:prSet>
      <dgm:spPr/>
    </dgm:pt>
    <dgm:pt modelId="{AA085515-5360-4F25-9F8A-F001B3F9F124}" type="pres">
      <dgm:prSet presAssocID="{708AB0BA-814C-464E-9833-9334CDD746BE}" presName="composite" presStyleCnt="0"/>
      <dgm:spPr/>
    </dgm:pt>
    <dgm:pt modelId="{BF9150D7-B30C-4D9C-9568-C37D76675862}" type="pres">
      <dgm:prSet presAssocID="{708AB0BA-814C-464E-9833-9334CDD746BE}" presName="rect1" presStyleLbl="trAlignAcc1" presStyleIdx="0" presStyleCnt="1">
        <dgm:presLayoutVars>
          <dgm:bulletEnabled val="1"/>
        </dgm:presLayoutVars>
      </dgm:prSet>
      <dgm:spPr/>
    </dgm:pt>
    <dgm:pt modelId="{E83C94D6-3BA9-431E-9B39-48B0123572E3}" type="pres">
      <dgm:prSet presAssocID="{708AB0BA-814C-464E-9833-9334CDD746BE}" presName="rect2" presStyleLbl="fgImgPlace1" presStyleIdx="0" presStyleCnt="1"/>
      <dgm:spPr>
        <a:blipFill rotWithShape="1">
          <a:blip xmlns:r="http://schemas.openxmlformats.org/officeDocument/2006/relationships" r:embed="rId1"/>
          <a:srcRect/>
          <a:stretch>
            <a:fillRect t="-9000" b="-9000"/>
          </a:stretch>
        </a:blipFill>
      </dgm:spPr>
    </dgm:pt>
  </dgm:ptLst>
  <dgm:cxnLst>
    <dgm:cxn modelId="{F49E8A06-7429-49C1-B263-B526B71E707F}" srcId="{2CAEEE6A-07CB-44C4-A75D-D3B3E1480681}" destId="{708AB0BA-814C-464E-9833-9334CDD746BE}" srcOrd="0" destOrd="0" parTransId="{048A8112-CC66-47F1-814D-26248E12B364}" sibTransId="{90044792-E127-4D7C-B724-8FA443D9B5D6}"/>
    <dgm:cxn modelId="{95C2BDBD-8BFB-480D-A01C-303D91A8F95C}" type="presOf" srcId="{2CAEEE6A-07CB-44C4-A75D-D3B3E1480681}" destId="{3DAF8DCB-20CA-419C-A8B9-BCB4B149BFA6}" srcOrd="0" destOrd="0" presId="urn:microsoft.com/office/officeart/2008/layout/PictureStrips"/>
    <dgm:cxn modelId="{5E53F0E2-EA0F-4737-B8F3-ADD9AC13071E}" type="presOf" srcId="{708AB0BA-814C-464E-9833-9334CDD746BE}" destId="{BF9150D7-B30C-4D9C-9568-C37D76675862}" srcOrd="0" destOrd="0" presId="urn:microsoft.com/office/officeart/2008/layout/PictureStrips"/>
    <dgm:cxn modelId="{211368E3-028A-492D-8535-C88B52A2F07C}" type="presParOf" srcId="{3DAF8DCB-20CA-419C-A8B9-BCB4B149BFA6}" destId="{AA085515-5360-4F25-9F8A-F001B3F9F124}" srcOrd="0" destOrd="0" presId="urn:microsoft.com/office/officeart/2008/layout/PictureStrips"/>
    <dgm:cxn modelId="{F7DEA106-25EF-469C-BC2C-B10AF6DC8EAC}" type="presParOf" srcId="{AA085515-5360-4F25-9F8A-F001B3F9F124}" destId="{BF9150D7-B30C-4D9C-9568-C37D76675862}" srcOrd="0" destOrd="0" presId="urn:microsoft.com/office/officeart/2008/layout/PictureStrips"/>
    <dgm:cxn modelId="{34D549C9-108C-4F58-B873-C7650B745BBC}" type="presParOf" srcId="{AA085515-5360-4F25-9F8A-F001B3F9F124}" destId="{E83C94D6-3BA9-431E-9B39-48B0123572E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36300E-847B-439A-989F-0F37B45B80A3}" type="doc">
      <dgm:prSet loTypeId="urn:microsoft.com/office/officeart/2005/8/layout/hList7" loCatId="relationship" qsTypeId="urn:microsoft.com/office/officeart/2005/8/quickstyle/simple1" qsCatId="simple" csTypeId="urn:microsoft.com/office/officeart/2005/8/colors/colorful4" csCatId="colorful" phldr="1"/>
      <dgm:spPr/>
    </dgm:pt>
    <dgm:pt modelId="{73B3813B-C4DF-410E-9957-04F54AA96892}">
      <dgm:prSet phldrT="[Text]" custT="1"/>
      <dgm:spPr/>
      <dgm:t>
        <a:bodyPr/>
        <a:lstStyle/>
        <a:p>
          <a:pPr algn="l"/>
          <a:endParaRPr lang="en-CA" sz="1800" b="1"/>
        </a:p>
        <a:p>
          <a:pPr algn="l"/>
          <a:endParaRPr lang="en-CA" sz="1800" b="1"/>
        </a:p>
        <a:p>
          <a:pPr algn="ctr"/>
          <a:endParaRPr lang="en-CA" sz="800"/>
        </a:p>
      </dgm:t>
    </dgm:pt>
    <dgm:pt modelId="{E68AB8EC-A71E-4909-81B0-1A42974F7C64}" type="parTrans" cxnId="{B5506C8A-FDE0-4FBB-BE84-F2FEE09ED075}">
      <dgm:prSet/>
      <dgm:spPr/>
      <dgm:t>
        <a:bodyPr/>
        <a:lstStyle/>
        <a:p>
          <a:endParaRPr lang="en-CA"/>
        </a:p>
      </dgm:t>
    </dgm:pt>
    <dgm:pt modelId="{3A972831-42EA-4036-8FCA-00DE9F29A737}" type="sibTrans" cxnId="{B5506C8A-FDE0-4FBB-BE84-F2FEE09ED075}">
      <dgm:prSet/>
      <dgm:spPr/>
      <dgm:t>
        <a:bodyPr/>
        <a:lstStyle/>
        <a:p>
          <a:endParaRPr lang="en-CA"/>
        </a:p>
      </dgm:t>
    </dgm:pt>
    <dgm:pt modelId="{C8787087-C163-4359-8113-D6C76E030C65}">
      <dgm:prSet phldrT="[Text]" custT="1"/>
      <dgm:spPr/>
      <dgm:t>
        <a:bodyPr/>
        <a:lstStyle/>
        <a:p>
          <a:pPr algn="ctr"/>
          <a:endParaRPr lang="en-CA" sz="2400" b="1"/>
        </a:p>
        <a:p>
          <a:pPr algn="l"/>
          <a:endParaRPr lang="en-CA" sz="1800"/>
        </a:p>
      </dgm:t>
    </dgm:pt>
    <dgm:pt modelId="{44A55585-9489-47BC-90FA-42932441AC10}" type="parTrans" cxnId="{8DCDB1B8-D345-427C-8A6C-D39D2BFF517C}">
      <dgm:prSet/>
      <dgm:spPr/>
      <dgm:t>
        <a:bodyPr/>
        <a:lstStyle/>
        <a:p>
          <a:endParaRPr lang="en-CA"/>
        </a:p>
      </dgm:t>
    </dgm:pt>
    <dgm:pt modelId="{F9B4E3C3-DE38-4848-85BF-9A31AC073490}" type="sibTrans" cxnId="{8DCDB1B8-D345-427C-8A6C-D39D2BFF517C}">
      <dgm:prSet/>
      <dgm:spPr/>
      <dgm:t>
        <a:bodyPr/>
        <a:lstStyle/>
        <a:p>
          <a:endParaRPr lang="en-CA"/>
        </a:p>
      </dgm:t>
    </dgm:pt>
    <dgm:pt modelId="{6EBB6C4B-CB18-4FC7-8EA8-8DB261185F64}">
      <dgm:prSet phldrT="[Text]" custT="1"/>
      <dgm:spPr/>
      <dgm:t>
        <a:bodyPr/>
        <a:lstStyle/>
        <a:p>
          <a:pPr algn="l"/>
          <a:endParaRPr lang="en-CA" sz="1800"/>
        </a:p>
      </dgm:t>
    </dgm:pt>
    <dgm:pt modelId="{580E1C90-4CF3-425D-BB66-9E85F20B91D1}" type="parTrans" cxnId="{D2B1BE66-C54D-4C69-8441-8B7C9DB88646}">
      <dgm:prSet/>
      <dgm:spPr/>
      <dgm:t>
        <a:bodyPr/>
        <a:lstStyle/>
        <a:p>
          <a:endParaRPr lang="en-CA"/>
        </a:p>
      </dgm:t>
    </dgm:pt>
    <dgm:pt modelId="{E1107B31-56EE-48AB-9A9C-4E0714CEDCE1}" type="sibTrans" cxnId="{D2B1BE66-C54D-4C69-8441-8B7C9DB88646}">
      <dgm:prSet/>
      <dgm:spPr/>
      <dgm:t>
        <a:bodyPr/>
        <a:lstStyle/>
        <a:p>
          <a:endParaRPr lang="en-CA"/>
        </a:p>
      </dgm:t>
    </dgm:pt>
    <dgm:pt modelId="{191C5F22-B848-44F1-884E-9B3C39A999A5}" type="pres">
      <dgm:prSet presAssocID="{C236300E-847B-439A-989F-0F37B45B80A3}" presName="Name0" presStyleCnt="0">
        <dgm:presLayoutVars>
          <dgm:dir/>
          <dgm:resizeHandles val="exact"/>
        </dgm:presLayoutVars>
      </dgm:prSet>
      <dgm:spPr/>
    </dgm:pt>
    <dgm:pt modelId="{D392D7DB-7FBF-4774-804C-9281C39288E3}" type="pres">
      <dgm:prSet presAssocID="{C236300E-847B-439A-989F-0F37B45B80A3}" presName="fgShape" presStyleLbl="fgShp" presStyleIdx="0" presStyleCnt="1" custScaleX="85304" custScaleY="37391" custLinFactNeighborX="-330" custLinFactNeighborY="59582"/>
      <dgm:spPr/>
    </dgm:pt>
    <dgm:pt modelId="{A2650F17-C168-49BF-A44B-10237023AE35}" type="pres">
      <dgm:prSet presAssocID="{C236300E-847B-439A-989F-0F37B45B80A3}" presName="linComp" presStyleCnt="0"/>
      <dgm:spPr/>
    </dgm:pt>
    <dgm:pt modelId="{9C80AEB7-B57B-4869-9F84-2ACE5BF39655}" type="pres">
      <dgm:prSet presAssocID="{73B3813B-C4DF-410E-9957-04F54AA96892}" presName="compNode" presStyleCnt="0"/>
      <dgm:spPr/>
    </dgm:pt>
    <dgm:pt modelId="{50673346-4BD6-4BAA-8539-368299B4A3B1}" type="pres">
      <dgm:prSet presAssocID="{73B3813B-C4DF-410E-9957-04F54AA96892}" presName="bkgdShape" presStyleLbl="node1" presStyleIdx="0" presStyleCnt="3"/>
      <dgm:spPr/>
    </dgm:pt>
    <dgm:pt modelId="{665FDE16-B735-4D3A-B130-86F44DD7BEC5}" type="pres">
      <dgm:prSet presAssocID="{73B3813B-C4DF-410E-9957-04F54AA96892}" presName="nodeTx" presStyleLbl="node1" presStyleIdx="0" presStyleCnt="3">
        <dgm:presLayoutVars>
          <dgm:bulletEnabled val="1"/>
        </dgm:presLayoutVars>
      </dgm:prSet>
      <dgm:spPr/>
    </dgm:pt>
    <dgm:pt modelId="{6A16B3B0-CB56-450F-8039-6C8841647FB4}" type="pres">
      <dgm:prSet presAssocID="{73B3813B-C4DF-410E-9957-04F54AA96892}" presName="invisiNode" presStyleLbl="node1" presStyleIdx="0" presStyleCnt="3"/>
      <dgm:spPr/>
    </dgm:pt>
    <dgm:pt modelId="{5896E3D1-6255-4F6D-8B40-216C0DACE6B0}" type="pres">
      <dgm:prSet presAssocID="{73B3813B-C4DF-410E-9957-04F54AA9689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bg1"/>
          </a:solidFill>
        </a:ln>
      </dgm:spPr>
      <dgm:extLst>
        <a:ext uri="{E40237B7-FDA0-4F09-8148-C483321AD2D9}">
          <dgm14:cNvPr xmlns:dgm14="http://schemas.microsoft.com/office/drawing/2010/diagram" id="0" name="" descr="Heart with pulse with solid fill"/>
        </a:ext>
      </dgm:extLst>
    </dgm:pt>
    <dgm:pt modelId="{2D11003D-18E3-4E22-9341-1579AC17790F}" type="pres">
      <dgm:prSet presAssocID="{3A972831-42EA-4036-8FCA-00DE9F29A737}" presName="sibTrans" presStyleLbl="sibTrans2D1" presStyleIdx="0" presStyleCnt="0"/>
      <dgm:spPr/>
    </dgm:pt>
    <dgm:pt modelId="{90B7FDB3-81B7-4B60-ACD0-780797B27277}" type="pres">
      <dgm:prSet presAssocID="{C8787087-C163-4359-8113-D6C76E030C65}" presName="compNode" presStyleCnt="0"/>
      <dgm:spPr/>
    </dgm:pt>
    <dgm:pt modelId="{508EBBB0-53B3-40E5-B3C4-133C5C915CBA}" type="pres">
      <dgm:prSet presAssocID="{C8787087-C163-4359-8113-D6C76E030C65}" presName="bkgdShape" presStyleLbl="node1" presStyleIdx="1" presStyleCnt="3"/>
      <dgm:spPr/>
    </dgm:pt>
    <dgm:pt modelId="{8BC0E8C0-13FC-4DA5-A072-ABC186416B54}" type="pres">
      <dgm:prSet presAssocID="{C8787087-C163-4359-8113-D6C76E030C65}" presName="nodeTx" presStyleLbl="node1" presStyleIdx="1" presStyleCnt="3">
        <dgm:presLayoutVars>
          <dgm:bulletEnabled val="1"/>
        </dgm:presLayoutVars>
      </dgm:prSet>
      <dgm:spPr/>
    </dgm:pt>
    <dgm:pt modelId="{DD92F2E4-487B-45AF-939B-835C5DD6CB28}" type="pres">
      <dgm:prSet presAssocID="{C8787087-C163-4359-8113-D6C76E030C65}" presName="invisiNode" presStyleLbl="node1" presStyleIdx="1" presStyleCnt="3"/>
      <dgm:spPr/>
    </dgm:pt>
    <dgm:pt modelId="{54AC125B-F64A-4E27-833A-8FEC21832AFD}" type="pres">
      <dgm:prSet presAssocID="{C8787087-C163-4359-8113-D6C76E030C65}"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rain outline"/>
        </a:ext>
      </dgm:extLst>
    </dgm:pt>
    <dgm:pt modelId="{DDF7D9C2-F127-4BB1-B5DB-3DF677F5B2D5}" type="pres">
      <dgm:prSet presAssocID="{F9B4E3C3-DE38-4848-85BF-9A31AC073490}" presName="sibTrans" presStyleLbl="sibTrans2D1" presStyleIdx="0" presStyleCnt="0"/>
      <dgm:spPr/>
    </dgm:pt>
    <dgm:pt modelId="{228DC085-3FC4-4547-8652-D89A9704115C}" type="pres">
      <dgm:prSet presAssocID="{6EBB6C4B-CB18-4FC7-8EA8-8DB261185F64}" presName="compNode" presStyleCnt="0"/>
      <dgm:spPr/>
    </dgm:pt>
    <dgm:pt modelId="{BF30F8B3-2603-4742-BAC1-2C94B3676E20}" type="pres">
      <dgm:prSet presAssocID="{6EBB6C4B-CB18-4FC7-8EA8-8DB261185F64}" presName="bkgdShape" presStyleLbl="node1" presStyleIdx="2" presStyleCnt="3"/>
      <dgm:spPr/>
    </dgm:pt>
    <dgm:pt modelId="{EDFBCDB9-DFF9-4C22-8FA3-B1188323E77F}" type="pres">
      <dgm:prSet presAssocID="{6EBB6C4B-CB18-4FC7-8EA8-8DB261185F64}" presName="nodeTx" presStyleLbl="node1" presStyleIdx="2" presStyleCnt="3">
        <dgm:presLayoutVars>
          <dgm:bulletEnabled val="1"/>
        </dgm:presLayoutVars>
      </dgm:prSet>
      <dgm:spPr/>
    </dgm:pt>
    <dgm:pt modelId="{9A21C0C6-CD2E-4C16-859C-FEE63AFAF99F}" type="pres">
      <dgm:prSet presAssocID="{6EBB6C4B-CB18-4FC7-8EA8-8DB261185F64}" presName="invisiNode" presStyleLbl="node1" presStyleIdx="2" presStyleCnt="3"/>
      <dgm:spPr/>
    </dgm:pt>
    <dgm:pt modelId="{00B37DAA-79E4-4FFF-BDD0-3BF3590863DA}" type="pres">
      <dgm:prSet presAssocID="{6EBB6C4B-CB18-4FC7-8EA8-8DB261185F64}"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ocial network with solid fill"/>
        </a:ext>
      </dgm:extLst>
    </dgm:pt>
  </dgm:ptLst>
  <dgm:cxnLst>
    <dgm:cxn modelId="{32479551-F578-4DF8-99F5-8D23A6EAFFC3}" type="presOf" srcId="{73B3813B-C4DF-410E-9957-04F54AA96892}" destId="{50673346-4BD6-4BAA-8539-368299B4A3B1}" srcOrd="0" destOrd="0" presId="urn:microsoft.com/office/officeart/2005/8/layout/hList7"/>
    <dgm:cxn modelId="{D2B1BE66-C54D-4C69-8441-8B7C9DB88646}" srcId="{C236300E-847B-439A-989F-0F37B45B80A3}" destId="{6EBB6C4B-CB18-4FC7-8EA8-8DB261185F64}" srcOrd="2" destOrd="0" parTransId="{580E1C90-4CF3-425D-BB66-9E85F20B91D1}" sibTransId="{E1107B31-56EE-48AB-9A9C-4E0714CEDCE1}"/>
    <dgm:cxn modelId="{B5506C8A-FDE0-4FBB-BE84-F2FEE09ED075}" srcId="{C236300E-847B-439A-989F-0F37B45B80A3}" destId="{73B3813B-C4DF-410E-9957-04F54AA96892}" srcOrd="0" destOrd="0" parTransId="{E68AB8EC-A71E-4909-81B0-1A42974F7C64}" sibTransId="{3A972831-42EA-4036-8FCA-00DE9F29A737}"/>
    <dgm:cxn modelId="{8DCDB1B8-D345-427C-8A6C-D39D2BFF517C}" srcId="{C236300E-847B-439A-989F-0F37B45B80A3}" destId="{C8787087-C163-4359-8113-D6C76E030C65}" srcOrd="1" destOrd="0" parTransId="{44A55585-9489-47BC-90FA-42932441AC10}" sibTransId="{F9B4E3C3-DE38-4848-85BF-9A31AC073490}"/>
    <dgm:cxn modelId="{6C497DB9-7D0A-4ABD-BB9B-0E01A37B17A8}" type="presOf" srcId="{73B3813B-C4DF-410E-9957-04F54AA96892}" destId="{665FDE16-B735-4D3A-B130-86F44DD7BEC5}" srcOrd="1" destOrd="0" presId="urn:microsoft.com/office/officeart/2005/8/layout/hList7"/>
    <dgm:cxn modelId="{92E304C1-8ABE-48A9-A394-1E3684F964A8}" type="presOf" srcId="{3A972831-42EA-4036-8FCA-00DE9F29A737}" destId="{2D11003D-18E3-4E22-9341-1579AC17790F}" srcOrd="0" destOrd="0" presId="urn:microsoft.com/office/officeart/2005/8/layout/hList7"/>
    <dgm:cxn modelId="{F64886D9-624C-44F4-AB3B-593164101501}" type="presOf" srcId="{6EBB6C4B-CB18-4FC7-8EA8-8DB261185F64}" destId="{BF30F8B3-2603-4742-BAC1-2C94B3676E20}" srcOrd="0" destOrd="0" presId="urn:microsoft.com/office/officeart/2005/8/layout/hList7"/>
    <dgm:cxn modelId="{4545AAD9-94A8-4533-81DF-F7461BF06734}" type="presOf" srcId="{F9B4E3C3-DE38-4848-85BF-9A31AC073490}" destId="{DDF7D9C2-F127-4BB1-B5DB-3DF677F5B2D5}" srcOrd="0" destOrd="0" presId="urn:microsoft.com/office/officeart/2005/8/layout/hList7"/>
    <dgm:cxn modelId="{EFA260E1-90EE-4F66-AF32-0F77153ECBE9}" type="presOf" srcId="{C8787087-C163-4359-8113-D6C76E030C65}" destId="{8BC0E8C0-13FC-4DA5-A072-ABC186416B54}" srcOrd="1" destOrd="0" presId="urn:microsoft.com/office/officeart/2005/8/layout/hList7"/>
    <dgm:cxn modelId="{9CAF21EA-5797-49DF-A6A9-BF67AF7E7FE1}" type="presOf" srcId="{6EBB6C4B-CB18-4FC7-8EA8-8DB261185F64}" destId="{EDFBCDB9-DFF9-4C22-8FA3-B1188323E77F}" srcOrd="1" destOrd="0" presId="urn:microsoft.com/office/officeart/2005/8/layout/hList7"/>
    <dgm:cxn modelId="{EC22C9F9-A6E5-4BA5-AB1E-2153976E25EE}" type="presOf" srcId="{C236300E-847B-439A-989F-0F37B45B80A3}" destId="{191C5F22-B848-44F1-884E-9B3C39A999A5}" srcOrd="0" destOrd="0" presId="urn:microsoft.com/office/officeart/2005/8/layout/hList7"/>
    <dgm:cxn modelId="{B7839EFD-C1F1-4CCE-AECA-C48EA5B76D5D}" type="presOf" srcId="{C8787087-C163-4359-8113-D6C76E030C65}" destId="{508EBBB0-53B3-40E5-B3C4-133C5C915CBA}" srcOrd="0" destOrd="0" presId="urn:microsoft.com/office/officeart/2005/8/layout/hList7"/>
    <dgm:cxn modelId="{FBFC8FA5-8735-455B-8FA1-FF6767D3B06E}" type="presParOf" srcId="{191C5F22-B848-44F1-884E-9B3C39A999A5}" destId="{D392D7DB-7FBF-4774-804C-9281C39288E3}" srcOrd="0" destOrd="0" presId="urn:microsoft.com/office/officeart/2005/8/layout/hList7"/>
    <dgm:cxn modelId="{A8A223E3-BA6E-45B4-BFA8-375605E68599}" type="presParOf" srcId="{191C5F22-B848-44F1-884E-9B3C39A999A5}" destId="{A2650F17-C168-49BF-A44B-10237023AE35}" srcOrd="1" destOrd="0" presId="urn:microsoft.com/office/officeart/2005/8/layout/hList7"/>
    <dgm:cxn modelId="{30822625-5427-4D96-BA16-B6B9E5E25901}" type="presParOf" srcId="{A2650F17-C168-49BF-A44B-10237023AE35}" destId="{9C80AEB7-B57B-4869-9F84-2ACE5BF39655}" srcOrd="0" destOrd="0" presId="urn:microsoft.com/office/officeart/2005/8/layout/hList7"/>
    <dgm:cxn modelId="{D4F0C7CF-2DD6-436F-B459-BCD9EB55D82B}" type="presParOf" srcId="{9C80AEB7-B57B-4869-9F84-2ACE5BF39655}" destId="{50673346-4BD6-4BAA-8539-368299B4A3B1}" srcOrd="0" destOrd="0" presId="urn:microsoft.com/office/officeart/2005/8/layout/hList7"/>
    <dgm:cxn modelId="{F1B6177A-8E65-4F6E-BCBC-1AD543C9272B}" type="presParOf" srcId="{9C80AEB7-B57B-4869-9F84-2ACE5BF39655}" destId="{665FDE16-B735-4D3A-B130-86F44DD7BEC5}" srcOrd="1" destOrd="0" presId="urn:microsoft.com/office/officeart/2005/8/layout/hList7"/>
    <dgm:cxn modelId="{0A8BA22F-83E9-456C-AC4A-BFFF9835D013}" type="presParOf" srcId="{9C80AEB7-B57B-4869-9F84-2ACE5BF39655}" destId="{6A16B3B0-CB56-450F-8039-6C8841647FB4}" srcOrd="2" destOrd="0" presId="urn:microsoft.com/office/officeart/2005/8/layout/hList7"/>
    <dgm:cxn modelId="{42B719B2-B854-4EA0-A544-837E9F20932F}" type="presParOf" srcId="{9C80AEB7-B57B-4869-9F84-2ACE5BF39655}" destId="{5896E3D1-6255-4F6D-8B40-216C0DACE6B0}" srcOrd="3" destOrd="0" presId="urn:microsoft.com/office/officeart/2005/8/layout/hList7"/>
    <dgm:cxn modelId="{CB74F1F8-9121-45EE-9FD1-7A7E1C70212D}" type="presParOf" srcId="{A2650F17-C168-49BF-A44B-10237023AE35}" destId="{2D11003D-18E3-4E22-9341-1579AC17790F}" srcOrd="1" destOrd="0" presId="urn:microsoft.com/office/officeart/2005/8/layout/hList7"/>
    <dgm:cxn modelId="{8C02ABFF-8699-4AA6-BDB6-AA9A21D5109D}" type="presParOf" srcId="{A2650F17-C168-49BF-A44B-10237023AE35}" destId="{90B7FDB3-81B7-4B60-ACD0-780797B27277}" srcOrd="2" destOrd="0" presId="urn:microsoft.com/office/officeart/2005/8/layout/hList7"/>
    <dgm:cxn modelId="{86E6E66A-C9FE-468E-9F6A-C69CE98E8F23}" type="presParOf" srcId="{90B7FDB3-81B7-4B60-ACD0-780797B27277}" destId="{508EBBB0-53B3-40E5-B3C4-133C5C915CBA}" srcOrd="0" destOrd="0" presId="urn:microsoft.com/office/officeart/2005/8/layout/hList7"/>
    <dgm:cxn modelId="{DDAFD260-D282-4EFC-A8E0-70DB6E9D5C30}" type="presParOf" srcId="{90B7FDB3-81B7-4B60-ACD0-780797B27277}" destId="{8BC0E8C0-13FC-4DA5-A072-ABC186416B54}" srcOrd="1" destOrd="0" presId="urn:microsoft.com/office/officeart/2005/8/layout/hList7"/>
    <dgm:cxn modelId="{0ACDC9D5-9D75-4787-9359-45F483D980DB}" type="presParOf" srcId="{90B7FDB3-81B7-4B60-ACD0-780797B27277}" destId="{DD92F2E4-487B-45AF-939B-835C5DD6CB28}" srcOrd="2" destOrd="0" presId="urn:microsoft.com/office/officeart/2005/8/layout/hList7"/>
    <dgm:cxn modelId="{0028A596-8ECA-4782-AD8C-A54166E6C179}" type="presParOf" srcId="{90B7FDB3-81B7-4B60-ACD0-780797B27277}" destId="{54AC125B-F64A-4E27-833A-8FEC21832AFD}" srcOrd="3" destOrd="0" presId="urn:microsoft.com/office/officeart/2005/8/layout/hList7"/>
    <dgm:cxn modelId="{4829C0E9-FD1F-4CB6-9F14-50890F35B847}" type="presParOf" srcId="{A2650F17-C168-49BF-A44B-10237023AE35}" destId="{DDF7D9C2-F127-4BB1-B5DB-3DF677F5B2D5}" srcOrd="3" destOrd="0" presId="urn:microsoft.com/office/officeart/2005/8/layout/hList7"/>
    <dgm:cxn modelId="{8450A9B8-6F2E-4170-8E26-7AD36E9B707D}" type="presParOf" srcId="{A2650F17-C168-49BF-A44B-10237023AE35}" destId="{228DC085-3FC4-4547-8652-D89A9704115C}" srcOrd="4" destOrd="0" presId="urn:microsoft.com/office/officeart/2005/8/layout/hList7"/>
    <dgm:cxn modelId="{724A74B6-3DC6-4407-8A37-FE0230A2753D}" type="presParOf" srcId="{228DC085-3FC4-4547-8652-D89A9704115C}" destId="{BF30F8B3-2603-4742-BAC1-2C94B3676E20}" srcOrd="0" destOrd="0" presId="urn:microsoft.com/office/officeart/2005/8/layout/hList7"/>
    <dgm:cxn modelId="{CE2561AF-146D-41CC-B987-ABF2DFC07A63}" type="presParOf" srcId="{228DC085-3FC4-4547-8652-D89A9704115C}" destId="{EDFBCDB9-DFF9-4C22-8FA3-B1188323E77F}" srcOrd="1" destOrd="0" presId="urn:microsoft.com/office/officeart/2005/8/layout/hList7"/>
    <dgm:cxn modelId="{7F11E7A5-F172-4EF8-A407-57AE6D579ABE}" type="presParOf" srcId="{228DC085-3FC4-4547-8652-D89A9704115C}" destId="{9A21C0C6-CD2E-4C16-859C-FEE63AFAF99F}" srcOrd="2" destOrd="0" presId="urn:microsoft.com/office/officeart/2005/8/layout/hList7"/>
    <dgm:cxn modelId="{A2E490F8-D8DB-432D-95D9-14B59D00ED83}" type="presParOf" srcId="{228DC085-3FC4-4547-8652-D89A9704115C}" destId="{00B37DAA-79E4-4FFF-BDD0-3BF3590863D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30658BB-CF7A-4EE9-9691-26516AC49835}"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CA"/>
        </a:p>
      </dgm:t>
    </dgm:pt>
    <dgm:pt modelId="{547407F3-7C50-4072-96B0-D75AD9F48EFE}">
      <dgm:prSet phldrT="[Text]"/>
      <dgm:spPr/>
      <dgm:t>
        <a:bodyPr/>
        <a:lstStyle/>
        <a:p>
          <a:r>
            <a:rPr lang="en-CA"/>
            <a:t>Assessment (Initial and Ongoing) </a:t>
          </a:r>
        </a:p>
      </dgm:t>
    </dgm:pt>
    <dgm:pt modelId="{9913F581-C76F-4E18-AA46-A8220AFBF1B0}" type="parTrans" cxnId="{73E0E1CA-3447-4A8F-9920-05EA307FC7D9}">
      <dgm:prSet/>
      <dgm:spPr/>
      <dgm:t>
        <a:bodyPr/>
        <a:lstStyle/>
        <a:p>
          <a:endParaRPr lang="en-CA"/>
        </a:p>
      </dgm:t>
    </dgm:pt>
    <dgm:pt modelId="{E2B8D5A9-CE20-4E0A-88D0-DBFEA37F255E}" type="sibTrans" cxnId="{73E0E1CA-3447-4A8F-9920-05EA307FC7D9}">
      <dgm:prSet/>
      <dgm:spPr/>
      <dgm:t>
        <a:bodyPr/>
        <a:lstStyle/>
        <a:p>
          <a:endParaRPr lang="en-CA"/>
        </a:p>
      </dgm:t>
    </dgm:pt>
    <dgm:pt modelId="{26A2CE9A-2A67-4703-9F4F-C9D700AEDB9A}">
      <dgm:prSet phldrT="[Text]" custT="1"/>
      <dgm:spPr/>
      <dgm:t>
        <a:bodyPr/>
        <a:lstStyle/>
        <a:p>
          <a:pPr>
            <a:buFont typeface="Arial" panose="020B0604020202020204" pitchFamily="34" charset="0"/>
            <a:buNone/>
          </a:pPr>
          <a:endParaRPr lang="en-CA" sz="1800"/>
        </a:p>
      </dgm:t>
    </dgm:pt>
    <dgm:pt modelId="{56330D62-C923-48E0-ACC5-A4856DE9996C}" type="parTrans" cxnId="{F246687E-1A0E-45AD-AB8F-A17FF090FE65}">
      <dgm:prSet/>
      <dgm:spPr/>
      <dgm:t>
        <a:bodyPr/>
        <a:lstStyle/>
        <a:p>
          <a:endParaRPr lang="en-CA"/>
        </a:p>
      </dgm:t>
    </dgm:pt>
    <dgm:pt modelId="{A0446955-43B6-40C1-8D40-E26CAAB050D2}" type="sibTrans" cxnId="{F246687E-1A0E-45AD-AB8F-A17FF090FE65}">
      <dgm:prSet/>
      <dgm:spPr/>
      <dgm:t>
        <a:bodyPr/>
        <a:lstStyle/>
        <a:p>
          <a:endParaRPr lang="en-CA"/>
        </a:p>
      </dgm:t>
    </dgm:pt>
    <dgm:pt modelId="{3D4CF12E-B54A-4649-A9C3-4CBD7FB74C0B}">
      <dgm:prSet phldrT="[Text]"/>
      <dgm:spPr>
        <a:solidFill>
          <a:schemeClr val="accent1">
            <a:lumMod val="75000"/>
          </a:schemeClr>
        </a:solidFill>
      </dgm:spPr>
      <dgm:t>
        <a:bodyPr/>
        <a:lstStyle/>
        <a:p>
          <a:r>
            <a:rPr lang="en-CA"/>
            <a:t>Treatment Options </a:t>
          </a:r>
        </a:p>
      </dgm:t>
    </dgm:pt>
    <dgm:pt modelId="{6B516892-5453-4C65-AE0B-0FEC59060DD1}" type="parTrans" cxnId="{06AC9247-3368-4B7B-A123-59DC4C1A7D70}">
      <dgm:prSet/>
      <dgm:spPr/>
      <dgm:t>
        <a:bodyPr/>
        <a:lstStyle/>
        <a:p>
          <a:endParaRPr lang="en-CA"/>
        </a:p>
      </dgm:t>
    </dgm:pt>
    <dgm:pt modelId="{2653CE12-036F-40DE-A0F4-996A3E136BE3}" type="sibTrans" cxnId="{06AC9247-3368-4B7B-A123-59DC4C1A7D70}">
      <dgm:prSet/>
      <dgm:spPr/>
      <dgm:t>
        <a:bodyPr/>
        <a:lstStyle/>
        <a:p>
          <a:endParaRPr lang="en-CA"/>
        </a:p>
      </dgm:t>
    </dgm:pt>
    <dgm:pt modelId="{8E25AC93-6430-4D34-8FB0-6540D9623A2F}">
      <dgm:prSet phldrT="[Text]"/>
      <dgm:spPr/>
      <dgm:t>
        <a:bodyPr/>
        <a:lstStyle/>
        <a:p>
          <a:pPr>
            <a:buFont typeface="Courier New" panose="02070309020205020404" pitchFamily="49" charset="0"/>
            <a:buChar char="o"/>
          </a:pPr>
          <a:endParaRPr lang="en-CA"/>
        </a:p>
      </dgm:t>
    </dgm:pt>
    <dgm:pt modelId="{BB1607E7-B087-4933-8EEE-FF51B512A6CE}" type="parTrans" cxnId="{B33BC353-7205-4D43-B8B3-1C277D4447FF}">
      <dgm:prSet/>
      <dgm:spPr/>
      <dgm:t>
        <a:bodyPr/>
        <a:lstStyle/>
        <a:p>
          <a:endParaRPr lang="en-CA"/>
        </a:p>
      </dgm:t>
    </dgm:pt>
    <dgm:pt modelId="{A5064A12-9C32-4989-A902-2E64297950B3}" type="sibTrans" cxnId="{B33BC353-7205-4D43-B8B3-1C277D4447FF}">
      <dgm:prSet/>
      <dgm:spPr/>
      <dgm:t>
        <a:bodyPr/>
        <a:lstStyle/>
        <a:p>
          <a:endParaRPr lang="en-CA"/>
        </a:p>
      </dgm:t>
    </dgm:pt>
    <dgm:pt modelId="{04EBC229-A458-4784-82D2-7B906BE69E95}">
      <dgm:prSet phldrT="[Text]"/>
      <dgm:spPr>
        <a:solidFill>
          <a:schemeClr val="tx2">
            <a:lumMod val="75000"/>
          </a:schemeClr>
        </a:solidFill>
      </dgm:spPr>
      <dgm:t>
        <a:bodyPr/>
        <a:lstStyle/>
        <a:p>
          <a:r>
            <a:rPr lang="en-CA"/>
            <a:t>Allied Health Team </a:t>
          </a:r>
        </a:p>
      </dgm:t>
    </dgm:pt>
    <dgm:pt modelId="{02FFE8D6-D845-490D-951C-7E8782200D28}" type="parTrans" cxnId="{7FFC45C8-A653-4152-BD62-574528E9BE92}">
      <dgm:prSet/>
      <dgm:spPr/>
      <dgm:t>
        <a:bodyPr/>
        <a:lstStyle/>
        <a:p>
          <a:endParaRPr lang="en-CA"/>
        </a:p>
      </dgm:t>
    </dgm:pt>
    <dgm:pt modelId="{0CA1E26A-F486-4D16-BF1A-A117A9D657C3}" type="sibTrans" cxnId="{7FFC45C8-A653-4152-BD62-574528E9BE92}">
      <dgm:prSet/>
      <dgm:spPr/>
      <dgm:t>
        <a:bodyPr/>
        <a:lstStyle/>
        <a:p>
          <a:endParaRPr lang="en-CA"/>
        </a:p>
      </dgm:t>
    </dgm:pt>
    <dgm:pt modelId="{0C90859B-3301-4F6C-A4E5-661C6638822A}">
      <dgm:prSet phldrT="[Text]"/>
      <dgm:spPr/>
      <dgm:t>
        <a:bodyPr/>
        <a:lstStyle/>
        <a:p>
          <a:endParaRPr lang="en-CA"/>
        </a:p>
      </dgm:t>
    </dgm:pt>
    <dgm:pt modelId="{514362A9-F9F3-434C-A7C3-7DA94B29713C}" type="parTrans" cxnId="{47171E56-69AC-4ABE-A60F-29114AE66603}">
      <dgm:prSet/>
      <dgm:spPr/>
      <dgm:t>
        <a:bodyPr/>
        <a:lstStyle/>
        <a:p>
          <a:endParaRPr lang="en-CA"/>
        </a:p>
      </dgm:t>
    </dgm:pt>
    <dgm:pt modelId="{21A1B040-B934-46CD-B9F4-C4D272DA685A}" type="sibTrans" cxnId="{47171E56-69AC-4ABE-A60F-29114AE66603}">
      <dgm:prSet/>
      <dgm:spPr/>
      <dgm:t>
        <a:bodyPr/>
        <a:lstStyle/>
        <a:p>
          <a:endParaRPr lang="en-CA"/>
        </a:p>
      </dgm:t>
    </dgm:pt>
    <dgm:pt modelId="{43D3308B-E1D0-4CAD-A6F6-3748C3087C92}" type="pres">
      <dgm:prSet presAssocID="{130658BB-CF7A-4EE9-9691-26516AC49835}" presName="Name0" presStyleCnt="0">
        <dgm:presLayoutVars>
          <dgm:chMax val="5"/>
          <dgm:chPref val="5"/>
          <dgm:dir/>
          <dgm:animLvl val="lvl"/>
        </dgm:presLayoutVars>
      </dgm:prSet>
      <dgm:spPr/>
    </dgm:pt>
    <dgm:pt modelId="{4B62F571-CDE3-4E23-A59C-B6E71EADBE43}" type="pres">
      <dgm:prSet presAssocID="{547407F3-7C50-4072-96B0-D75AD9F48EFE}" presName="parentText1" presStyleLbl="node1" presStyleIdx="0" presStyleCnt="3" custLinFactNeighborY="-12541">
        <dgm:presLayoutVars>
          <dgm:chMax/>
          <dgm:chPref val="3"/>
          <dgm:bulletEnabled val="1"/>
        </dgm:presLayoutVars>
      </dgm:prSet>
      <dgm:spPr/>
    </dgm:pt>
    <dgm:pt modelId="{19C24923-A648-4B0F-8F78-75320181F43A}" type="pres">
      <dgm:prSet presAssocID="{547407F3-7C50-4072-96B0-D75AD9F48EFE}" presName="childText1" presStyleLbl="solidAlignAcc1" presStyleIdx="0" presStyleCnt="3" custScaleY="114990" custLinFactNeighborX="905" custLinFactNeighborY="-3623">
        <dgm:presLayoutVars>
          <dgm:chMax val="0"/>
          <dgm:chPref val="0"/>
          <dgm:bulletEnabled val="1"/>
        </dgm:presLayoutVars>
      </dgm:prSet>
      <dgm:spPr/>
    </dgm:pt>
    <dgm:pt modelId="{F7A369D4-F244-4428-A849-6F278F5818DD}" type="pres">
      <dgm:prSet presAssocID="{3D4CF12E-B54A-4649-A9C3-4CBD7FB74C0B}" presName="parentText2" presStyleLbl="node1" presStyleIdx="1" presStyleCnt="3">
        <dgm:presLayoutVars>
          <dgm:chMax/>
          <dgm:chPref val="3"/>
          <dgm:bulletEnabled val="1"/>
        </dgm:presLayoutVars>
      </dgm:prSet>
      <dgm:spPr/>
    </dgm:pt>
    <dgm:pt modelId="{A7EE9E46-3C4F-4C83-B8A0-3BCB381F84EF}" type="pres">
      <dgm:prSet presAssocID="{3D4CF12E-B54A-4649-A9C3-4CBD7FB74C0B}" presName="childText2" presStyleLbl="solidAlignAcc1" presStyleIdx="1" presStyleCnt="3">
        <dgm:presLayoutVars>
          <dgm:chMax val="0"/>
          <dgm:chPref val="0"/>
          <dgm:bulletEnabled val="1"/>
        </dgm:presLayoutVars>
      </dgm:prSet>
      <dgm:spPr/>
    </dgm:pt>
    <dgm:pt modelId="{0F49565A-934D-45F8-BDAC-64F5CFF48DA7}" type="pres">
      <dgm:prSet presAssocID="{04EBC229-A458-4784-82D2-7B906BE69E95}" presName="parentText3" presStyleLbl="node1" presStyleIdx="2" presStyleCnt="3">
        <dgm:presLayoutVars>
          <dgm:chMax/>
          <dgm:chPref val="3"/>
          <dgm:bulletEnabled val="1"/>
        </dgm:presLayoutVars>
      </dgm:prSet>
      <dgm:spPr/>
    </dgm:pt>
    <dgm:pt modelId="{C019EBA5-5B80-4FEE-BE4F-09497B86807F}" type="pres">
      <dgm:prSet presAssocID="{04EBC229-A458-4784-82D2-7B906BE69E95}" presName="childText3" presStyleLbl="solidAlignAcc1" presStyleIdx="2" presStyleCnt="3" custScaleX="111299" custScaleY="101087" custLinFactNeighborX="6440" custLinFactNeighborY="-3413">
        <dgm:presLayoutVars>
          <dgm:chMax val="0"/>
          <dgm:chPref val="0"/>
          <dgm:bulletEnabled val="1"/>
        </dgm:presLayoutVars>
      </dgm:prSet>
      <dgm:spPr/>
    </dgm:pt>
  </dgm:ptLst>
  <dgm:cxnLst>
    <dgm:cxn modelId="{BE181002-C6A4-44C2-867A-10F79014DE25}" type="presOf" srcId="{26A2CE9A-2A67-4703-9F4F-C9D700AEDB9A}" destId="{19C24923-A648-4B0F-8F78-75320181F43A}" srcOrd="0" destOrd="0" presId="urn:microsoft.com/office/officeart/2009/3/layout/IncreasingArrowsProcess"/>
    <dgm:cxn modelId="{06AC9247-3368-4B7B-A123-59DC4C1A7D70}" srcId="{130658BB-CF7A-4EE9-9691-26516AC49835}" destId="{3D4CF12E-B54A-4649-A9C3-4CBD7FB74C0B}" srcOrd="1" destOrd="0" parTransId="{6B516892-5453-4C65-AE0B-0FEC59060DD1}" sibTransId="{2653CE12-036F-40DE-A0F4-996A3E136BE3}"/>
    <dgm:cxn modelId="{B33BC353-7205-4D43-B8B3-1C277D4447FF}" srcId="{3D4CF12E-B54A-4649-A9C3-4CBD7FB74C0B}" destId="{8E25AC93-6430-4D34-8FB0-6540D9623A2F}" srcOrd="0" destOrd="0" parTransId="{BB1607E7-B087-4933-8EEE-FF51B512A6CE}" sibTransId="{A5064A12-9C32-4989-A902-2E64297950B3}"/>
    <dgm:cxn modelId="{47171E56-69AC-4ABE-A60F-29114AE66603}" srcId="{04EBC229-A458-4784-82D2-7B906BE69E95}" destId="{0C90859B-3301-4F6C-A4E5-661C6638822A}" srcOrd="0" destOrd="0" parTransId="{514362A9-F9F3-434C-A7C3-7DA94B29713C}" sibTransId="{21A1B040-B934-46CD-B9F4-C4D272DA685A}"/>
    <dgm:cxn modelId="{F246687E-1A0E-45AD-AB8F-A17FF090FE65}" srcId="{547407F3-7C50-4072-96B0-D75AD9F48EFE}" destId="{26A2CE9A-2A67-4703-9F4F-C9D700AEDB9A}" srcOrd="0" destOrd="0" parTransId="{56330D62-C923-48E0-ACC5-A4856DE9996C}" sibTransId="{A0446955-43B6-40C1-8D40-E26CAAB050D2}"/>
    <dgm:cxn modelId="{D7675D84-D9BA-4ABC-98E6-B3262E448ACB}" type="presOf" srcId="{04EBC229-A458-4784-82D2-7B906BE69E95}" destId="{0F49565A-934D-45F8-BDAC-64F5CFF48DA7}" srcOrd="0" destOrd="0" presId="urn:microsoft.com/office/officeart/2009/3/layout/IncreasingArrowsProcess"/>
    <dgm:cxn modelId="{D0566F8A-FDF4-4005-8337-4FE30C64203E}" type="presOf" srcId="{0C90859B-3301-4F6C-A4E5-661C6638822A}" destId="{C019EBA5-5B80-4FEE-BE4F-09497B86807F}" srcOrd="0" destOrd="0" presId="urn:microsoft.com/office/officeart/2009/3/layout/IncreasingArrowsProcess"/>
    <dgm:cxn modelId="{93C1439D-A2E0-469D-86B3-843609CD588E}" type="presOf" srcId="{3D4CF12E-B54A-4649-A9C3-4CBD7FB74C0B}" destId="{F7A369D4-F244-4428-A849-6F278F5818DD}" srcOrd="0" destOrd="0" presId="urn:microsoft.com/office/officeart/2009/3/layout/IncreasingArrowsProcess"/>
    <dgm:cxn modelId="{A7ADEA9D-DD1E-4135-AED3-EEA0C98B696B}" type="presOf" srcId="{547407F3-7C50-4072-96B0-D75AD9F48EFE}" destId="{4B62F571-CDE3-4E23-A59C-B6E71EADBE43}" srcOrd="0" destOrd="0" presId="urn:microsoft.com/office/officeart/2009/3/layout/IncreasingArrowsProcess"/>
    <dgm:cxn modelId="{10F84BB0-9274-4A8A-B662-7EC00CF1D8DF}" type="presOf" srcId="{130658BB-CF7A-4EE9-9691-26516AC49835}" destId="{43D3308B-E1D0-4CAD-A6F6-3748C3087C92}" srcOrd="0" destOrd="0" presId="urn:microsoft.com/office/officeart/2009/3/layout/IncreasingArrowsProcess"/>
    <dgm:cxn modelId="{7FFC45C8-A653-4152-BD62-574528E9BE92}" srcId="{130658BB-CF7A-4EE9-9691-26516AC49835}" destId="{04EBC229-A458-4784-82D2-7B906BE69E95}" srcOrd="2" destOrd="0" parTransId="{02FFE8D6-D845-490D-951C-7E8782200D28}" sibTransId="{0CA1E26A-F486-4D16-BF1A-A117A9D657C3}"/>
    <dgm:cxn modelId="{73E0E1CA-3447-4A8F-9920-05EA307FC7D9}" srcId="{130658BB-CF7A-4EE9-9691-26516AC49835}" destId="{547407F3-7C50-4072-96B0-D75AD9F48EFE}" srcOrd="0" destOrd="0" parTransId="{9913F581-C76F-4E18-AA46-A8220AFBF1B0}" sibTransId="{E2B8D5A9-CE20-4E0A-88D0-DBFEA37F255E}"/>
    <dgm:cxn modelId="{9A83E4E5-1F1E-41AD-A65E-BEC696F6A882}" type="presOf" srcId="{8E25AC93-6430-4D34-8FB0-6540D9623A2F}" destId="{A7EE9E46-3C4F-4C83-B8A0-3BCB381F84EF}" srcOrd="0" destOrd="0" presId="urn:microsoft.com/office/officeart/2009/3/layout/IncreasingArrowsProcess"/>
    <dgm:cxn modelId="{1E50FC27-C856-469F-9400-F76C10532D3E}" type="presParOf" srcId="{43D3308B-E1D0-4CAD-A6F6-3748C3087C92}" destId="{4B62F571-CDE3-4E23-A59C-B6E71EADBE43}" srcOrd="0" destOrd="0" presId="urn:microsoft.com/office/officeart/2009/3/layout/IncreasingArrowsProcess"/>
    <dgm:cxn modelId="{BAF8E41E-F62C-4D4C-A502-22C1D4857C38}" type="presParOf" srcId="{43D3308B-E1D0-4CAD-A6F6-3748C3087C92}" destId="{19C24923-A648-4B0F-8F78-75320181F43A}" srcOrd="1" destOrd="0" presId="urn:microsoft.com/office/officeart/2009/3/layout/IncreasingArrowsProcess"/>
    <dgm:cxn modelId="{93C24283-BD9A-4B84-8D1B-4FF2B93100FE}" type="presParOf" srcId="{43D3308B-E1D0-4CAD-A6F6-3748C3087C92}" destId="{F7A369D4-F244-4428-A849-6F278F5818DD}" srcOrd="2" destOrd="0" presId="urn:microsoft.com/office/officeart/2009/3/layout/IncreasingArrowsProcess"/>
    <dgm:cxn modelId="{D2A309CD-72AE-4458-B139-48E20A512E64}" type="presParOf" srcId="{43D3308B-E1D0-4CAD-A6F6-3748C3087C92}" destId="{A7EE9E46-3C4F-4C83-B8A0-3BCB381F84EF}" srcOrd="3" destOrd="0" presId="urn:microsoft.com/office/officeart/2009/3/layout/IncreasingArrowsProcess"/>
    <dgm:cxn modelId="{51BED11D-3F68-4B5B-82A5-17ED264C733E}" type="presParOf" srcId="{43D3308B-E1D0-4CAD-A6F6-3748C3087C92}" destId="{0F49565A-934D-45F8-BDAC-64F5CFF48DA7}" srcOrd="4" destOrd="0" presId="urn:microsoft.com/office/officeart/2009/3/layout/IncreasingArrowsProcess"/>
    <dgm:cxn modelId="{FC03014F-4300-489D-A431-8DE4490CD075}" type="presParOf" srcId="{43D3308B-E1D0-4CAD-A6F6-3748C3087C92}" destId="{C019EBA5-5B80-4FEE-BE4F-09497B86807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459A77-8B91-4369-94D5-EA60A9EF7444}" type="doc">
      <dgm:prSet loTypeId="urn:microsoft.com/office/officeart/2005/8/layout/cycle2" loCatId="cycle" qsTypeId="urn:microsoft.com/office/officeart/2005/8/quickstyle/simple1" qsCatId="simple" csTypeId="urn:microsoft.com/office/officeart/2005/8/colors/accent5_1" csCatId="accent5" phldr="1"/>
      <dgm:spPr/>
      <dgm:t>
        <a:bodyPr/>
        <a:lstStyle/>
        <a:p>
          <a:endParaRPr lang="en-CA"/>
        </a:p>
      </dgm:t>
    </dgm:pt>
    <dgm:pt modelId="{A563BE24-761C-4F5B-BDFA-F07C96ED0D09}">
      <dgm:prSet phldrT="[Text]" custT="1"/>
      <dgm:spPr/>
      <dgm:t>
        <a:bodyPr/>
        <a:lstStyle/>
        <a:p>
          <a:pPr rtl="0"/>
          <a:r>
            <a:rPr lang="en-CA" sz="1800" b="0"/>
            <a:t>Physical </a:t>
          </a:r>
          <a:r>
            <a:rPr lang="en-CA" sz="1800" b="0">
              <a:latin typeface="Calibri"/>
            </a:rPr>
            <a:t>Activity </a:t>
          </a:r>
          <a:endParaRPr lang="en-CA" sz="1800" b="0"/>
        </a:p>
      </dgm:t>
    </dgm:pt>
    <dgm:pt modelId="{58627894-6357-42AC-859D-28942FA01521}" type="parTrans" cxnId="{8C7430EE-B721-4C6E-B615-81E59CCD5186}">
      <dgm:prSet/>
      <dgm:spPr/>
      <dgm:t>
        <a:bodyPr/>
        <a:lstStyle/>
        <a:p>
          <a:endParaRPr lang="en-CA"/>
        </a:p>
      </dgm:t>
    </dgm:pt>
    <dgm:pt modelId="{D0732E65-4198-46C3-AD2E-A617DEAAE2A7}" type="sibTrans" cxnId="{8C7430EE-B721-4C6E-B615-81E59CCD5186}">
      <dgm:prSet/>
      <dgm:spPr/>
      <dgm:t>
        <a:bodyPr/>
        <a:lstStyle/>
        <a:p>
          <a:endParaRPr lang="en-CA"/>
        </a:p>
      </dgm:t>
    </dgm:pt>
    <dgm:pt modelId="{C25C4836-08A2-4860-A40E-7D804274EC74}">
      <dgm:prSet phldrT="[Text]" custT="1"/>
      <dgm:spPr/>
      <dgm:t>
        <a:bodyPr/>
        <a:lstStyle/>
        <a:p>
          <a:endParaRPr lang="en-CA" sz="1300"/>
        </a:p>
      </dgm:t>
    </dgm:pt>
    <dgm:pt modelId="{E6D37D4F-8683-4820-A08A-73AF2B49A49E}" type="parTrans" cxnId="{B4E5B4B3-4ADB-47EA-9A97-F97017042552}">
      <dgm:prSet/>
      <dgm:spPr/>
      <dgm:t>
        <a:bodyPr/>
        <a:lstStyle/>
        <a:p>
          <a:endParaRPr lang="en-CA"/>
        </a:p>
      </dgm:t>
    </dgm:pt>
    <dgm:pt modelId="{37AEF9F6-BEEE-4AB1-80FE-731848812EA9}" type="sibTrans" cxnId="{B4E5B4B3-4ADB-47EA-9A97-F97017042552}">
      <dgm:prSet/>
      <dgm:spPr/>
      <dgm:t>
        <a:bodyPr/>
        <a:lstStyle/>
        <a:p>
          <a:endParaRPr lang="en-CA"/>
        </a:p>
      </dgm:t>
    </dgm:pt>
    <dgm:pt modelId="{ADFDD156-C6EA-47C2-9117-3483C1F3778A}">
      <dgm:prSet phldrT="[Text]" custT="1"/>
      <dgm:spPr/>
      <dgm:t>
        <a:bodyPr/>
        <a:lstStyle/>
        <a:p>
          <a:endParaRPr lang="en-CA" sz="1800"/>
        </a:p>
      </dgm:t>
    </dgm:pt>
    <dgm:pt modelId="{0A26167B-7D2E-45EA-AA0B-E33E7C946139}" type="parTrans" cxnId="{FDB881CB-3CBE-46EA-BC56-AD1A0FBFC606}">
      <dgm:prSet/>
      <dgm:spPr/>
      <dgm:t>
        <a:bodyPr/>
        <a:lstStyle/>
        <a:p>
          <a:endParaRPr lang="en-CA"/>
        </a:p>
      </dgm:t>
    </dgm:pt>
    <dgm:pt modelId="{9A4B05A4-0C63-4B68-866F-6CB240C86F5A}" type="sibTrans" cxnId="{FDB881CB-3CBE-46EA-BC56-AD1A0FBFC606}">
      <dgm:prSet/>
      <dgm:spPr/>
      <dgm:t>
        <a:bodyPr/>
        <a:lstStyle/>
        <a:p>
          <a:endParaRPr lang="en-CA"/>
        </a:p>
      </dgm:t>
    </dgm:pt>
    <dgm:pt modelId="{F0ABD17E-06AC-4F5C-968F-7962D8266E9F}">
      <dgm:prSet phldrT="[Text]"/>
      <dgm:spPr/>
      <dgm:t>
        <a:bodyPr/>
        <a:lstStyle/>
        <a:p>
          <a:endParaRPr lang="en-CA"/>
        </a:p>
      </dgm:t>
    </dgm:pt>
    <dgm:pt modelId="{85D2C533-3CB4-4958-AD5B-F39334EEBF39}" type="parTrans" cxnId="{92D44E88-D65F-4A2B-A747-497C0047C51E}">
      <dgm:prSet/>
      <dgm:spPr/>
      <dgm:t>
        <a:bodyPr/>
        <a:lstStyle/>
        <a:p>
          <a:endParaRPr lang="en-CA"/>
        </a:p>
      </dgm:t>
    </dgm:pt>
    <dgm:pt modelId="{76F9F0D3-2D61-4A57-B54D-74AC1B7F8B44}" type="sibTrans" cxnId="{92D44E88-D65F-4A2B-A747-497C0047C51E}">
      <dgm:prSet/>
      <dgm:spPr/>
      <dgm:t>
        <a:bodyPr/>
        <a:lstStyle/>
        <a:p>
          <a:endParaRPr lang="en-CA"/>
        </a:p>
      </dgm:t>
    </dgm:pt>
    <dgm:pt modelId="{377FC102-210B-4524-AAD4-4288A166FAD2}">
      <dgm:prSet phldrT="[Text]" custT="1"/>
      <dgm:spPr/>
      <dgm:t>
        <a:bodyPr/>
        <a:lstStyle/>
        <a:p>
          <a:endParaRPr lang="en-CA" sz="1800"/>
        </a:p>
      </dgm:t>
    </dgm:pt>
    <dgm:pt modelId="{6EA10196-D9FC-4716-AB26-06B3645B985E}" type="parTrans" cxnId="{DE32C125-27FF-432A-B004-697FBF38A097}">
      <dgm:prSet/>
      <dgm:spPr/>
      <dgm:t>
        <a:bodyPr/>
        <a:lstStyle/>
        <a:p>
          <a:endParaRPr lang="en-CA"/>
        </a:p>
      </dgm:t>
    </dgm:pt>
    <dgm:pt modelId="{3F1E60D4-78E8-4781-BC25-93D2F42C0D07}" type="sibTrans" cxnId="{DE32C125-27FF-432A-B004-697FBF38A097}">
      <dgm:prSet/>
      <dgm:spPr/>
      <dgm:t>
        <a:bodyPr/>
        <a:lstStyle/>
        <a:p>
          <a:endParaRPr lang="en-CA"/>
        </a:p>
      </dgm:t>
    </dgm:pt>
    <dgm:pt modelId="{592D7B83-A3BC-4949-AB89-DA677A54837E}" type="pres">
      <dgm:prSet presAssocID="{17459A77-8B91-4369-94D5-EA60A9EF7444}" presName="cycle" presStyleCnt="0">
        <dgm:presLayoutVars>
          <dgm:dir/>
          <dgm:resizeHandles val="exact"/>
        </dgm:presLayoutVars>
      </dgm:prSet>
      <dgm:spPr/>
    </dgm:pt>
    <dgm:pt modelId="{0D4F2449-E52C-4427-B849-C648DD47B15D}" type="pres">
      <dgm:prSet presAssocID="{A563BE24-761C-4F5B-BDFA-F07C96ED0D09}" presName="node" presStyleLbl="node1" presStyleIdx="0" presStyleCnt="5">
        <dgm:presLayoutVars>
          <dgm:bulletEnabled val="1"/>
        </dgm:presLayoutVars>
      </dgm:prSet>
      <dgm:spPr/>
    </dgm:pt>
    <dgm:pt modelId="{6CC26883-BC9F-40FF-9704-6A8DFBBC5848}" type="pres">
      <dgm:prSet presAssocID="{D0732E65-4198-46C3-AD2E-A617DEAAE2A7}" presName="sibTrans" presStyleLbl="sibTrans2D1" presStyleIdx="0" presStyleCnt="5"/>
      <dgm:spPr/>
    </dgm:pt>
    <dgm:pt modelId="{DC848FC3-B824-4F6F-B3A1-FC4533D5E84A}" type="pres">
      <dgm:prSet presAssocID="{D0732E65-4198-46C3-AD2E-A617DEAAE2A7}" presName="connectorText" presStyleLbl="sibTrans2D1" presStyleIdx="0" presStyleCnt="5"/>
      <dgm:spPr/>
    </dgm:pt>
    <dgm:pt modelId="{DAE1A20C-2C7A-4E64-A023-6C1FFC0412AF}" type="pres">
      <dgm:prSet presAssocID="{C25C4836-08A2-4860-A40E-7D804274EC74}" presName="node" presStyleLbl="node1" presStyleIdx="1" presStyleCnt="5">
        <dgm:presLayoutVars>
          <dgm:bulletEnabled val="1"/>
        </dgm:presLayoutVars>
      </dgm:prSet>
      <dgm:spPr/>
    </dgm:pt>
    <dgm:pt modelId="{225BFCB9-D447-4AC5-A215-65E9C588997B}" type="pres">
      <dgm:prSet presAssocID="{37AEF9F6-BEEE-4AB1-80FE-731848812EA9}" presName="sibTrans" presStyleLbl="sibTrans2D1" presStyleIdx="1" presStyleCnt="5"/>
      <dgm:spPr/>
    </dgm:pt>
    <dgm:pt modelId="{643AB3C4-51C6-4079-9B8F-3BB2913B6176}" type="pres">
      <dgm:prSet presAssocID="{37AEF9F6-BEEE-4AB1-80FE-731848812EA9}" presName="connectorText" presStyleLbl="sibTrans2D1" presStyleIdx="1" presStyleCnt="5"/>
      <dgm:spPr/>
    </dgm:pt>
    <dgm:pt modelId="{739E0BC3-5DAF-4FC0-A761-8967EAA818AA}" type="pres">
      <dgm:prSet presAssocID="{ADFDD156-C6EA-47C2-9117-3483C1F3778A}" presName="node" presStyleLbl="node1" presStyleIdx="2" presStyleCnt="5">
        <dgm:presLayoutVars>
          <dgm:bulletEnabled val="1"/>
        </dgm:presLayoutVars>
      </dgm:prSet>
      <dgm:spPr/>
    </dgm:pt>
    <dgm:pt modelId="{8CF20DFB-D927-49A1-8CE7-0974D36BBC97}" type="pres">
      <dgm:prSet presAssocID="{9A4B05A4-0C63-4B68-866F-6CB240C86F5A}" presName="sibTrans" presStyleLbl="sibTrans2D1" presStyleIdx="2" presStyleCnt="5"/>
      <dgm:spPr/>
    </dgm:pt>
    <dgm:pt modelId="{4F14C26E-9071-4ACF-8190-EB5C06FE05F9}" type="pres">
      <dgm:prSet presAssocID="{9A4B05A4-0C63-4B68-866F-6CB240C86F5A}" presName="connectorText" presStyleLbl="sibTrans2D1" presStyleIdx="2" presStyleCnt="5"/>
      <dgm:spPr/>
    </dgm:pt>
    <dgm:pt modelId="{D5DC5E73-2284-40B3-B0E0-6842D8DBB15D}" type="pres">
      <dgm:prSet presAssocID="{F0ABD17E-06AC-4F5C-968F-7962D8266E9F}" presName="node" presStyleLbl="node1" presStyleIdx="3" presStyleCnt="5">
        <dgm:presLayoutVars>
          <dgm:bulletEnabled val="1"/>
        </dgm:presLayoutVars>
      </dgm:prSet>
      <dgm:spPr/>
    </dgm:pt>
    <dgm:pt modelId="{7CC03E70-1A67-418E-88DD-24A718DE2EA0}" type="pres">
      <dgm:prSet presAssocID="{76F9F0D3-2D61-4A57-B54D-74AC1B7F8B44}" presName="sibTrans" presStyleLbl="sibTrans2D1" presStyleIdx="3" presStyleCnt="5"/>
      <dgm:spPr/>
    </dgm:pt>
    <dgm:pt modelId="{A31B8B97-F75B-4A36-8616-D2B984CBC07A}" type="pres">
      <dgm:prSet presAssocID="{76F9F0D3-2D61-4A57-B54D-74AC1B7F8B44}" presName="connectorText" presStyleLbl="sibTrans2D1" presStyleIdx="3" presStyleCnt="5"/>
      <dgm:spPr/>
    </dgm:pt>
    <dgm:pt modelId="{F413506F-1932-4299-8A46-F87D2815DF06}" type="pres">
      <dgm:prSet presAssocID="{377FC102-210B-4524-AAD4-4288A166FAD2}" presName="node" presStyleLbl="node1" presStyleIdx="4" presStyleCnt="5">
        <dgm:presLayoutVars>
          <dgm:bulletEnabled val="1"/>
        </dgm:presLayoutVars>
      </dgm:prSet>
      <dgm:spPr/>
    </dgm:pt>
    <dgm:pt modelId="{D2CECCEF-C867-4A4D-B280-E5BD3D91AEF8}" type="pres">
      <dgm:prSet presAssocID="{3F1E60D4-78E8-4781-BC25-93D2F42C0D07}" presName="sibTrans" presStyleLbl="sibTrans2D1" presStyleIdx="4" presStyleCnt="5"/>
      <dgm:spPr/>
    </dgm:pt>
    <dgm:pt modelId="{FE7F8AAE-D115-479F-805E-F0C2B0CF5E12}" type="pres">
      <dgm:prSet presAssocID="{3F1E60D4-78E8-4781-BC25-93D2F42C0D07}" presName="connectorText" presStyleLbl="sibTrans2D1" presStyleIdx="4" presStyleCnt="5"/>
      <dgm:spPr/>
    </dgm:pt>
  </dgm:ptLst>
  <dgm:cxnLst>
    <dgm:cxn modelId="{287F4818-7A8A-4043-A2FA-B3EC5E204135}" type="presOf" srcId="{ADFDD156-C6EA-47C2-9117-3483C1F3778A}" destId="{739E0BC3-5DAF-4FC0-A761-8967EAA818AA}" srcOrd="0" destOrd="0" presId="urn:microsoft.com/office/officeart/2005/8/layout/cycle2"/>
    <dgm:cxn modelId="{DE32C125-27FF-432A-B004-697FBF38A097}" srcId="{17459A77-8B91-4369-94D5-EA60A9EF7444}" destId="{377FC102-210B-4524-AAD4-4288A166FAD2}" srcOrd="4" destOrd="0" parTransId="{6EA10196-D9FC-4716-AB26-06B3645B985E}" sibTransId="{3F1E60D4-78E8-4781-BC25-93D2F42C0D07}"/>
    <dgm:cxn modelId="{71EC5C30-B76D-4ED7-97AD-2A44B6C374CA}" type="presOf" srcId="{3F1E60D4-78E8-4781-BC25-93D2F42C0D07}" destId="{FE7F8AAE-D115-479F-805E-F0C2B0CF5E12}" srcOrd="1" destOrd="0" presId="urn:microsoft.com/office/officeart/2005/8/layout/cycle2"/>
    <dgm:cxn modelId="{A0AEBF40-A73A-40AA-86BD-AC4223FCBAD8}" type="presOf" srcId="{F0ABD17E-06AC-4F5C-968F-7962D8266E9F}" destId="{D5DC5E73-2284-40B3-B0E0-6842D8DBB15D}" srcOrd="0" destOrd="0" presId="urn:microsoft.com/office/officeart/2005/8/layout/cycle2"/>
    <dgm:cxn modelId="{512A0245-1176-4675-BA23-2C9C98CB6BE1}" type="presOf" srcId="{3F1E60D4-78E8-4781-BC25-93D2F42C0D07}" destId="{D2CECCEF-C867-4A4D-B280-E5BD3D91AEF8}" srcOrd="0" destOrd="0" presId="urn:microsoft.com/office/officeart/2005/8/layout/cycle2"/>
    <dgm:cxn modelId="{0A1D2D67-D980-49FA-B0E6-C897A2AF0383}" type="presOf" srcId="{76F9F0D3-2D61-4A57-B54D-74AC1B7F8B44}" destId="{A31B8B97-F75B-4A36-8616-D2B984CBC07A}" srcOrd="1" destOrd="0" presId="urn:microsoft.com/office/officeart/2005/8/layout/cycle2"/>
    <dgm:cxn modelId="{3AAA877E-5D97-4C19-9B6E-589A22EF905E}" type="presOf" srcId="{A563BE24-761C-4F5B-BDFA-F07C96ED0D09}" destId="{0D4F2449-E52C-4427-B849-C648DD47B15D}" srcOrd="0" destOrd="0" presId="urn:microsoft.com/office/officeart/2005/8/layout/cycle2"/>
    <dgm:cxn modelId="{92D44E88-D65F-4A2B-A747-497C0047C51E}" srcId="{17459A77-8B91-4369-94D5-EA60A9EF7444}" destId="{F0ABD17E-06AC-4F5C-968F-7962D8266E9F}" srcOrd="3" destOrd="0" parTransId="{85D2C533-3CB4-4958-AD5B-F39334EEBF39}" sibTransId="{76F9F0D3-2D61-4A57-B54D-74AC1B7F8B44}"/>
    <dgm:cxn modelId="{C3071F92-3356-4C14-8F5C-E07FAA74B38B}" type="presOf" srcId="{D0732E65-4198-46C3-AD2E-A617DEAAE2A7}" destId="{DC848FC3-B824-4F6F-B3A1-FC4533D5E84A}" srcOrd="1" destOrd="0" presId="urn:microsoft.com/office/officeart/2005/8/layout/cycle2"/>
    <dgm:cxn modelId="{F0C0E49D-3CE2-44F0-9F5A-0D18C5D64F13}" type="presOf" srcId="{17459A77-8B91-4369-94D5-EA60A9EF7444}" destId="{592D7B83-A3BC-4949-AB89-DA677A54837E}" srcOrd="0" destOrd="0" presId="urn:microsoft.com/office/officeart/2005/8/layout/cycle2"/>
    <dgm:cxn modelId="{347F5FA1-6E85-441B-B948-7FECEAA6B374}" type="presOf" srcId="{377FC102-210B-4524-AAD4-4288A166FAD2}" destId="{F413506F-1932-4299-8A46-F87D2815DF06}" srcOrd="0" destOrd="0" presId="urn:microsoft.com/office/officeart/2005/8/layout/cycle2"/>
    <dgm:cxn modelId="{B4E5B4B3-4ADB-47EA-9A97-F97017042552}" srcId="{17459A77-8B91-4369-94D5-EA60A9EF7444}" destId="{C25C4836-08A2-4860-A40E-7D804274EC74}" srcOrd="1" destOrd="0" parTransId="{E6D37D4F-8683-4820-A08A-73AF2B49A49E}" sibTransId="{37AEF9F6-BEEE-4AB1-80FE-731848812EA9}"/>
    <dgm:cxn modelId="{856205BE-F574-4E43-BE77-2790E22A03F2}" type="presOf" srcId="{D0732E65-4198-46C3-AD2E-A617DEAAE2A7}" destId="{6CC26883-BC9F-40FF-9704-6A8DFBBC5848}" srcOrd="0" destOrd="0" presId="urn:microsoft.com/office/officeart/2005/8/layout/cycle2"/>
    <dgm:cxn modelId="{FDB881CB-3CBE-46EA-BC56-AD1A0FBFC606}" srcId="{17459A77-8B91-4369-94D5-EA60A9EF7444}" destId="{ADFDD156-C6EA-47C2-9117-3483C1F3778A}" srcOrd="2" destOrd="0" parTransId="{0A26167B-7D2E-45EA-AA0B-E33E7C946139}" sibTransId="{9A4B05A4-0C63-4B68-866F-6CB240C86F5A}"/>
    <dgm:cxn modelId="{04A6EBD2-DB12-4740-93D1-FEC616B02B34}" type="presOf" srcId="{9A4B05A4-0C63-4B68-866F-6CB240C86F5A}" destId="{8CF20DFB-D927-49A1-8CE7-0974D36BBC97}" srcOrd="0" destOrd="0" presId="urn:microsoft.com/office/officeart/2005/8/layout/cycle2"/>
    <dgm:cxn modelId="{5C2F96D3-20D9-455F-9F22-83B6D68EDBCE}" type="presOf" srcId="{76F9F0D3-2D61-4A57-B54D-74AC1B7F8B44}" destId="{7CC03E70-1A67-418E-88DD-24A718DE2EA0}" srcOrd="0" destOrd="0" presId="urn:microsoft.com/office/officeart/2005/8/layout/cycle2"/>
    <dgm:cxn modelId="{F8AC18E9-C257-4970-98E3-E3BB9B76AEFB}" type="presOf" srcId="{9A4B05A4-0C63-4B68-866F-6CB240C86F5A}" destId="{4F14C26E-9071-4ACF-8190-EB5C06FE05F9}" srcOrd="1" destOrd="0" presId="urn:microsoft.com/office/officeart/2005/8/layout/cycle2"/>
    <dgm:cxn modelId="{F020DDEB-A2B2-4C41-80E0-A6E637285C1B}" type="presOf" srcId="{37AEF9F6-BEEE-4AB1-80FE-731848812EA9}" destId="{643AB3C4-51C6-4079-9B8F-3BB2913B6176}" srcOrd="1" destOrd="0" presId="urn:microsoft.com/office/officeart/2005/8/layout/cycle2"/>
    <dgm:cxn modelId="{881FB3EC-8460-495E-A00E-30344C90A7E6}" type="presOf" srcId="{37AEF9F6-BEEE-4AB1-80FE-731848812EA9}" destId="{225BFCB9-D447-4AC5-A215-65E9C588997B}" srcOrd="0" destOrd="0" presId="urn:microsoft.com/office/officeart/2005/8/layout/cycle2"/>
    <dgm:cxn modelId="{8C7430EE-B721-4C6E-B615-81E59CCD5186}" srcId="{17459A77-8B91-4369-94D5-EA60A9EF7444}" destId="{A563BE24-761C-4F5B-BDFA-F07C96ED0D09}" srcOrd="0" destOrd="0" parTransId="{58627894-6357-42AC-859D-28942FA01521}" sibTransId="{D0732E65-4198-46C3-AD2E-A617DEAAE2A7}"/>
    <dgm:cxn modelId="{8D2563EF-3409-4173-AD8F-6B7C5EB2F82E}" type="presOf" srcId="{C25C4836-08A2-4860-A40E-7D804274EC74}" destId="{DAE1A20C-2C7A-4E64-A023-6C1FFC0412AF}" srcOrd="0" destOrd="0" presId="urn:microsoft.com/office/officeart/2005/8/layout/cycle2"/>
    <dgm:cxn modelId="{B5AEB6DF-2AB4-463E-BCBE-D7B21C06D3B0}" type="presParOf" srcId="{592D7B83-A3BC-4949-AB89-DA677A54837E}" destId="{0D4F2449-E52C-4427-B849-C648DD47B15D}" srcOrd="0" destOrd="0" presId="urn:microsoft.com/office/officeart/2005/8/layout/cycle2"/>
    <dgm:cxn modelId="{995C7C03-2A64-412E-8EC9-6412B18F38F0}" type="presParOf" srcId="{592D7B83-A3BC-4949-AB89-DA677A54837E}" destId="{6CC26883-BC9F-40FF-9704-6A8DFBBC5848}" srcOrd="1" destOrd="0" presId="urn:microsoft.com/office/officeart/2005/8/layout/cycle2"/>
    <dgm:cxn modelId="{6D29ED22-B1DF-40C5-8B15-DC8225E88A68}" type="presParOf" srcId="{6CC26883-BC9F-40FF-9704-6A8DFBBC5848}" destId="{DC848FC3-B824-4F6F-B3A1-FC4533D5E84A}" srcOrd="0" destOrd="0" presId="urn:microsoft.com/office/officeart/2005/8/layout/cycle2"/>
    <dgm:cxn modelId="{AF602155-3BED-44E6-9A36-55C509B0A03B}" type="presParOf" srcId="{592D7B83-A3BC-4949-AB89-DA677A54837E}" destId="{DAE1A20C-2C7A-4E64-A023-6C1FFC0412AF}" srcOrd="2" destOrd="0" presId="urn:microsoft.com/office/officeart/2005/8/layout/cycle2"/>
    <dgm:cxn modelId="{EDC39818-887F-450B-92B4-CFA9CD3F5E65}" type="presParOf" srcId="{592D7B83-A3BC-4949-AB89-DA677A54837E}" destId="{225BFCB9-D447-4AC5-A215-65E9C588997B}" srcOrd="3" destOrd="0" presId="urn:microsoft.com/office/officeart/2005/8/layout/cycle2"/>
    <dgm:cxn modelId="{6D3CBC3F-AC3B-4FCB-81A3-2C98DD883410}" type="presParOf" srcId="{225BFCB9-D447-4AC5-A215-65E9C588997B}" destId="{643AB3C4-51C6-4079-9B8F-3BB2913B6176}" srcOrd="0" destOrd="0" presId="urn:microsoft.com/office/officeart/2005/8/layout/cycle2"/>
    <dgm:cxn modelId="{9CBC9FEF-86C9-4311-AFFE-74A316A8500B}" type="presParOf" srcId="{592D7B83-A3BC-4949-AB89-DA677A54837E}" destId="{739E0BC3-5DAF-4FC0-A761-8967EAA818AA}" srcOrd="4" destOrd="0" presId="urn:microsoft.com/office/officeart/2005/8/layout/cycle2"/>
    <dgm:cxn modelId="{94B72C5D-8051-42F0-A8D2-7A1C44E30A16}" type="presParOf" srcId="{592D7B83-A3BC-4949-AB89-DA677A54837E}" destId="{8CF20DFB-D927-49A1-8CE7-0974D36BBC97}" srcOrd="5" destOrd="0" presId="urn:microsoft.com/office/officeart/2005/8/layout/cycle2"/>
    <dgm:cxn modelId="{EAD0EBCD-4C64-4C97-A6AB-7DC9C275CFCA}" type="presParOf" srcId="{8CF20DFB-D927-49A1-8CE7-0974D36BBC97}" destId="{4F14C26E-9071-4ACF-8190-EB5C06FE05F9}" srcOrd="0" destOrd="0" presId="urn:microsoft.com/office/officeart/2005/8/layout/cycle2"/>
    <dgm:cxn modelId="{94AD23DC-D68A-4282-A5ED-007BBE9C1032}" type="presParOf" srcId="{592D7B83-A3BC-4949-AB89-DA677A54837E}" destId="{D5DC5E73-2284-40B3-B0E0-6842D8DBB15D}" srcOrd="6" destOrd="0" presId="urn:microsoft.com/office/officeart/2005/8/layout/cycle2"/>
    <dgm:cxn modelId="{0A6AB818-3B13-4FA0-8E80-04E068679D8E}" type="presParOf" srcId="{592D7B83-A3BC-4949-AB89-DA677A54837E}" destId="{7CC03E70-1A67-418E-88DD-24A718DE2EA0}" srcOrd="7" destOrd="0" presId="urn:microsoft.com/office/officeart/2005/8/layout/cycle2"/>
    <dgm:cxn modelId="{2961D42B-A864-4B03-94F5-31E4A8A68592}" type="presParOf" srcId="{7CC03E70-1A67-418E-88DD-24A718DE2EA0}" destId="{A31B8B97-F75B-4A36-8616-D2B984CBC07A}" srcOrd="0" destOrd="0" presId="urn:microsoft.com/office/officeart/2005/8/layout/cycle2"/>
    <dgm:cxn modelId="{DDF5B036-EF95-4860-95F1-091F2E2F4AF0}" type="presParOf" srcId="{592D7B83-A3BC-4949-AB89-DA677A54837E}" destId="{F413506F-1932-4299-8A46-F87D2815DF06}" srcOrd="8" destOrd="0" presId="urn:microsoft.com/office/officeart/2005/8/layout/cycle2"/>
    <dgm:cxn modelId="{BA3E4C5A-59C3-4777-88F3-EFD4291A6EAB}" type="presParOf" srcId="{592D7B83-A3BC-4949-AB89-DA677A54837E}" destId="{D2CECCEF-C867-4A4D-B280-E5BD3D91AEF8}" srcOrd="9" destOrd="0" presId="urn:microsoft.com/office/officeart/2005/8/layout/cycle2"/>
    <dgm:cxn modelId="{353791AA-06BC-42D5-B8B2-E3824CF96515}" type="presParOf" srcId="{D2CECCEF-C867-4A4D-B280-E5BD3D91AEF8}" destId="{FE7F8AAE-D115-479F-805E-F0C2B0CF5E1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1A10D7-9E64-4CE6-8D9B-FA4CB55E1F4E}"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CA"/>
        </a:p>
      </dgm:t>
    </dgm:pt>
    <dgm:pt modelId="{1C4329CC-95D9-4B79-AD6E-C3B3CA7FFB2D}">
      <dgm:prSet phldrT="[Text]"/>
      <dgm:spPr>
        <a:solidFill>
          <a:schemeClr val="accent5"/>
        </a:solidFill>
      </dgm:spPr>
      <dgm:t>
        <a:bodyPr/>
        <a:lstStyle/>
        <a:p>
          <a:r>
            <a:rPr lang="en-CA" dirty="0"/>
            <a:t>Walking</a:t>
          </a:r>
        </a:p>
      </dgm:t>
    </dgm:pt>
    <dgm:pt modelId="{178DDDF0-C6D7-4BA7-9D1A-F3393D7EE2CD}" type="parTrans" cxnId="{32A1EDD6-4D72-498E-89B1-35A8CE5F13EA}">
      <dgm:prSet/>
      <dgm:spPr/>
      <dgm:t>
        <a:bodyPr/>
        <a:lstStyle/>
        <a:p>
          <a:endParaRPr lang="en-CA"/>
        </a:p>
      </dgm:t>
    </dgm:pt>
    <dgm:pt modelId="{462EB9F1-B513-414F-9607-2103502A8462}" type="sibTrans" cxnId="{32A1EDD6-4D72-498E-89B1-35A8CE5F13EA}">
      <dgm:prSet/>
      <dgm:spPr/>
      <dgm:t>
        <a:bodyPr/>
        <a:lstStyle/>
        <a:p>
          <a:endParaRPr lang="en-CA"/>
        </a:p>
      </dgm:t>
    </dgm:pt>
    <dgm:pt modelId="{4BE12637-B4C4-40D5-BBC8-E096820B4E87}">
      <dgm:prSet phldrT="[Text]"/>
      <dgm:spPr>
        <a:solidFill>
          <a:schemeClr val="accent4"/>
        </a:solidFill>
      </dgm:spPr>
      <dgm:t>
        <a:bodyPr/>
        <a:lstStyle/>
        <a:p>
          <a:r>
            <a:rPr lang="en-CA"/>
            <a:t>Weight Training</a:t>
          </a:r>
        </a:p>
      </dgm:t>
    </dgm:pt>
    <dgm:pt modelId="{0FFAB964-D779-4224-BAA6-3E0E058AFD50}" type="parTrans" cxnId="{A2248661-8B11-4DE6-8984-41BE2E9BDCDC}">
      <dgm:prSet/>
      <dgm:spPr/>
      <dgm:t>
        <a:bodyPr/>
        <a:lstStyle/>
        <a:p>
          <a:endParaRPr lang="en-CA"/>
        </a:p>
      </dgm:t>
    </dgm:pt>
    <dgm:pt modelId="{8329B5BC-CDC0-4AAE-9504-D650D21F43CC}" type="sibTrans" cxnId="{A2248661-8B11-4DE6-8984-41BE2E9BDCDC}">
      <dgm:prSet/>
      <dgm:spPr/>
      <dgm:t>
        <a:bodyPr/>
        <a:lstStyle/>
        <a:p>
          <a:endParaRPr lang="en-CA"/>
        </a:p>
      </dgm:t>
    </dgm:pt>
    <dgm:pt modelId="{E9CC916D-D587-47D8-B457-F100749988E4}">
      <dgm:prSet/>
      <dgm:spPr>
        <a:solidFill>
          <a:schemeClr val="accent4"/>
        </a:solidFill>
      </dgm:spPr>
      <dgm:t>
        <a:bodyPr/>
        <a:lstStyle/>
        <a:p>
          <a:r>
            <a:rPr lang="en-CA"/>
            <a:t>Pilates</a:t>
          </a:r>
        </a:p>
      </dgm:t>
    </dgm:pt>
    <dgm:pt modelId="{DF56A3A3-E9E8-4F8A-9076-875E3328A6DD}" type="parTrans" cxnId="{07E2933C-B3C0-478F-B2E8-5858E4541E9B}">
      <dgm:prSet/>
      <dgm:spPr/>
      <dgm:t>
        <a:bodyPr/>
        <a:lstStyle/>
        <a:p>
          <a:endParaRPr lang="en-CA"/>
        </a:p>
      </dgm:t>
    </dgm:pt>
    <dgm:pt modelId="{D5E3A21B-8753-4FAF-8E06-40976FB9C4B8}" type="sibTrans" cxnId="{07E2933C-B3C0-478F-B2E8-5858E4541E9B}">
      <dgm:prSet/>
      <dgm:spPr/>
      <dgm:t>
        <a:bodyPr/>
        <a:lstStyle/>
        <a:p>
          <a:endParaRPr lang="en-CA"/>
        </a:p>
      </dgm:t>
    </dgm:pt>
    <dgm:pt modelId="{E48B8BF9-3830-4D8C-B676-A59FD8E8D16D}">
      <dgm:prSet/>
      <dgm:spPr>
        <a:solidFill>
          <a:schemeClr val="accent5"/>
        </a:solidFill>
      </dgm:spPr>
      <dgm:t>
        <a:bodyPr/>
        <a:lstStyle/>
        <a:p>
          <a:r>
            <a:rPr lang="en-CA" dirty="0"/>
            <a:t>Aquatic Exercises</a:t>
          </a:r>
        </a:p>
      </dgm:t>
    </dgm:pt>
    <dgm:pt modelId="{7CECD6DE-CA02-4041-A9FB-6998970144E6}" type="parTrans" cxnId="{E86CD53B-CB91-4B8C-ACFF-A662EEEB0BC5}">
      <dgm:prSet/>
      <dgm:spPr/>
      <dgm:t>
        <a:bodyPr/>
        <a:lstStyle/>
        <a:p>
          <a:endParaRPr lang="en-CA"/>
        </a:p>
      </dgm:t>
    </dgm:pt>
    <dgm:pt modelId="{E16FEAA0-A5A8-40AC-96D3-F99E5E8E8428}" type="sibTrans" cxnId="{E86CD53B-CB91-4B8C-ACFF-A662EEEB0BC5}">
      <dgm:prSet/>
      <dgm:spPr/>
      <dgm:t>
        <a:bodyPr/>
        <a:lstStyle/>
        <a:p>
          <a:endParaRPr lang="en-CA"/>
        </a:p>
      </dgm:t>
    </dgm:pt>
    <dgm:pt modelId="{5D64F404-DA92-43CD-9595-F0524112E9A8}">
      <dgm:prSet/>
      <dgm:spPr>
        <a:solidFill>
          <a:schemeClr val="accent3"/>
        </a:solidFill>
      </dgm:spPr>
      <dgm:t>
        <a:bodyPr/>
        <a:lstStyle/>
        <a:p>
          <a:r>
            <a:rPr lang="en-CA"/>
            <a:t>Yoga</a:t>
          </a:r>
        </a:p>
      </dgm:t>
    </dgm:pt>
    <dgm:pt modelId="{7EB21DF5-BEB8-46F9-B5C8-AE723E56BB67}" type="parTrans" cxnId="{FD86ECDA-951B-4654-BC6B-D9D0F015CF48}">
      <dgm:prSet/>
      <dgm:spPr/>
      <dgm:t>
        <a:bodyPr/>
        <a:lstStyle/>
        <a:p>
          <a:endParaRPr lang="en-CA"/>
        </a:p>
      </dgm:t>
    </dgm:pt>
    <dgm:pt modelId="{C9555727-D0F9-4DD4-9316-C94535916A88}" type="sibTrans" cxnId="{FD86ECDA-951B-4654-BC6B-D9D0F015CF48}">
      <dgm:prSet/>
      <dgm:spPr/>
      <dgm:t>
        <a:bodyPr/>
        <a:lstStyle/>
        <a:p>
          <a:endParaRPr lang="en-CA"/>
        </a:p>
      </dgm:t>
    </dgm:pt>
    <dgm:pt modelId="{0CC63111-4DC4-4E51-AE7B-26CA2DF16F40}">
      <dgm:prSet/>
      <dgm:spPr>
        <a:solidFill>
          <a:schemeClr val="accent3"/>
        </a:solidFill>
      </dgm:spPr>
      <dgm:t>
        <a:bodyPr/>
        <a:lstStyle/>
        <a:p>
          <a:r>
            <a:rPr lang="en-CA"/>
            <a:t>Tai Chi</a:t>
          </a:r>
        </a:p>
      </dgm:t>
    </dgm:pt>
    <dgm:pt modelId="{C2FA8360-29FF-4F24-A736-F18715A78E7A}" type="parTrans" cxnId="{35ECBD52-0FAF-4CFF-B678-64B2DC0386F2}">
      <dgm:prSet/>
      <dgm:spPr/>
      <dgm:t>
        <a:bodyPr/>
        <a:lstStyle/>
        <a:p>
          <a:endParaRPr lang="en-CA"/>
        </a:p>
      </dgm:t>
    </dgm:pt>
    <dgm:pt modelId="{E56F6547-3DF1-48AC-B0E0-2E5B15C80E18}" type="sibTrans" cxnId="{35ECBD52-0FAF-4CFF-B678-64B2DC0386F2}">
      <dgm:prSet/>
      <dgm:spPr/>
      <dgm:t>
        <a:bodyPr/>
        <a:lstStyle/>
        <a:p>
          <a:endParaRPr lang="en-CA"/>
        </a:p>
      </dgm:t>
    </dgm:pt>
    <dgm:pt modelId="{CF7219E1-786E-4E8B-B40D-50470D354AC8}" type="pres">
      <dgm:prSet presAssocID="{B61A10D7-9E64-4CE6-8D9B-FA4CB55E1F4E}" presName="diagram" presStyleCnt="0">
        <dgm:presLayoutVars>
          <dgm:dir/>
        </dgm:presLayoutVars>
      </dgm:prSet>
      <dgm:spPr/>
    </dgm:pt>
    <dgm:pt modelId="{45D03E34-8292-45A8-B39E-E291487D48E5}" type="pres">
      <dgm:prSet presAssocID="{1C4329CC-95D9-4B79-AD6E-C3B3CA7FFB2D}" presName="composite" presStyleCnt="0"/>
      <dgm:spPr/>
    </dgm:pt>
    <dgm:pt modelId="{CB05A297-663C-47F8-950A-A3842FF1F04D}" type="pres">
      <dgm:prSet presAssocID="{1C4329CC-95D9-4B79-AD6E-C3B3CA7FFB2D}" presName="Image" presStyleLbl="bgShp" presStyleIdx="0" presStyleCnt="6"/>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4000" r="-24000"/>
          </a:stretch>
        </a:blipFill>
      </dgm:spPr>
    </dgm:pt>
    <dgm:pt modelId="{75126E34-4147-48AA-A1A8-4ECD0F04E149}" type="pres">
      <dgm:prSet presAssocID="{1C4329CC-95D9-4B79-AD6E-C3B3CA7FFB2D}" presName="Parent" presStyleLbl="node0" presStyleIdx="0" presStyleCnt="6">
        <dgm:presLayoutVars>
          <dgm:bulletEnabled val="1"/>
        </dgm:presLayoutVars>
      </dgm:prSet>
      <dgm:spPr/>
    </dgm:pt>
    <dgm:pt modelId="{8D685384-0AD8-4E0E-9C5C-A11B180A5577}" type="pres">
      <dgm:prSet presAssocID="{462EB9F1-B513-414F-9607-2103502A8462}" presName="sibTrans" presStyleCnt="0"/>
      <dgm:spPr/>
    </dgm:pt>
    <dgm:pt modelId="{CF391DE7-52F9-4F69-9096-AF6D0A518B24}" type="pres">
      <dgm:prSet presAssocID="{4BE12637-B4C4-40D5-BBC8-E096820B4E87}" presName="composite" presStyleCnt="0"/>
      <dgm:spPr/>
    </dgm:pt>
    <dgm:pt modelId="{B0DDFFCB-8E49-428A-9D52-F828BC8368AA}" type="pres">
      <dgm:prSet presAssocID="{4BE12637-B4C4-40D5-BBC8-E096820B4E87}" presName="Image" presStyleLbl="bgShp" presStyleIdx="1" presStyleCnt="6"/>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6000" r="-6000"/>
          </a:stretch>
        </a:blipFill>
      </dgm:spPr>
    </dgm:pt>
    <dgm:pt modelId="{76CF606F-B1D1-4C39-9823-7FF9F67CC26C}" type="pres">
      <dgm:prSet presAssocID="{4BE12637-B4C4-40D5-BBC8-E096820B4E87}" presName="Parent" presStyleLbl="node0" presStyleIdx="1" presStyleCnt="6">
        <dgm:presLayoutVars>
          <dgm:bulletEnabled val="1"/>
        </dgm:presLayoutVars>
      </dgm:prSet>
      <dgm:spPr/>
    </dgm:pt>
    <dgm:pt modelId="{DCF21176-2C2B-4582-B6E5-037E8BFBFA84}" type="pres">
      <dgm:prSet presAssocID="{8329B5BC-CDC0-4AAE-9504-D650D21F43CC}" presName="sibTrans" presStyleCnt="0"/>
      <dgm:spPr/>
    </dgm:pt>
    <dgm:pt modelId="{E27D32D8-8FF6-4247-A42A-2A31521C8DBE}" type="pres">
      <dgm:prSet presAssocID="{E9CC916D-D587-47D8-B457-F100749988E4}" presName="composite" presStyleCnt="0"/>
      <dgm:spPr/>
    </dgm:pt>
    <dgm:pt modelId="{11B93152-26C8-4763-8777-133E90A09E2A}" type="pres">
      <dgm:prSet presAssocID="{E9CC916D-D587-47D8-B457-F100749988E4}" presName="Image" presStyleLbl="bgShp" presStyleIdx="2" presStyleCnt="6"/>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l="-5000" r="-5000"/>
          </a:stretch>
        </a:blipFill>
      </dgm:spPr>
    </dgm:pt>
    <dgm:pt modelId="{9C4BF78A-7475-4B97-801A-A53F23A06A9C}" type="pres">
      <dgm:prSet presAssocID="{E9CC916D-D587-47D8-B457-F100749988E4}" presName="Parent" presStyleLbl="node0" presStyleIdx="2" presStyleCnt="6">
        <dgm:presLayoutVars>
          <dgm:bulletEnabled val="1"/>
        </dgm:presLayoutVars>
      </dgm:prSet>
      <dgm:spPr/>
    </dgm:pt>
    <dgm:pt modelId="{50D07C3D-8C5B-4038-9B79-FF9080BD7FD7}" type="pres">
      <dgm:prSet presAssocID="{D5E3A21B-8753-4FAF-8E06-40976FB9C4B8}" presName="sibTrans" presStyleCnt="0"/>
      <dgm:spPr/>
    </dgm:pt>
    <dgm:pt modelId="{5F149591-CC29-4DD8-8FDD-F7B8CAA54307}" type="pres">
      <dgm:prSet presAssocID="{E48B8BF9-3830-4D8C-B676-A59FD8E8D16D}" presName="composite" presStyleCnt="0"/>
      <dgm:spPr/>
    </dgm:pt>
    <dgm:pt modelId="{B48A2509-1F9F-406C-A8BB-1055EF3F70B1}" type="pres">
      <dgm:prSet presAssocID="{E48B8BF9-3830-4D8C-B676-A59FD8E8D16D}" presName="Image" presStyleLbl="bgShp" presStyleIdx="3" presStyleCnt="6"/>
      <dgm:spPr>
        <a:blipFill>
          <a:blip xmlns:r="http://schemas.openxmlformats.org/officeDocument/2006/relationships" r:embed="rId7">
            <a:extLst>
              <a:ext uri="{837473B0-CC2E-450A-ABE3-18F120FF3D39}">
                <a1611:picAttrSrcUrl xmlns:a1611="http://schemas.microsoft.com/office/drawing/2016/11/main" r:id="rId8"/>
              </a:ext>
            </a:extLst>
          </a:blip>
          <a:srcRect/>
          <a:stretch>
            <a:fillRect t="-1000" b="-1000"/>
          </a:stretch>
        </a:blipFill>
      </dgm:spPr>
    </dgm:pt>
    <dgm:pt modelId="{A88AE9F5-DF87-44F8-9402-904E8D110B17}" type="pres">
      <dgm:prSet presAssocID="{E48B8BF9-3830-4D8C-B676-A59FD8E8D16D}" presName="Parent" presStyleLbl="node0" presStyleIdx="3" presStyleCnt="6" custLinFactNeighborX="3511" custLinFactNeighborY="11861">
        <dgm:presLayoutVars>
          <dgm:bulletEnabled val="1"/>
        </dgm:presLayoutVars>
      </dgm:prSet>
      <dgm:spPr/>
    </dgm:pt>
    <dgm:pt modelId="{71BB7073-DA2D-4FB4-962F-D3D6CDF3E476}" type="pres">
      <dgm:prSet presAssocID="{E16FEAA0-A5A8-40AC-96D3-F99E5E8E8428}" presName="sibTrans" presStyleCnt="0"/>
      <dgm:spPr/>
    </dgm:pt>
    <dgm:pt modelId="{F54A86EF-BD8D-478D-8704-1A691C05EB9B}" type="pres">
      <dgm:prSet presAssocID="{5D64F404-DA92-43CD-9595-F0524112E9A8}" presName="composite" presStyleCnt="0"/>
      <dgm:spPr/>
    </dgm:pt>
    <dgm:pt modelId="{1A03F0ED-1729-46AE-8CE0-A8955DBECE00}" type="pres">
      <dgm:prSet presAssocID="{5D64F404-DA92-43CD-9595-F0524112E9A8}" presName="Image" presStyleLbl="bgShp" presStyleIdx="4" presStyleCnt="6"/>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3000" r="-3000"/>
          </a:stretch>
        </a:blipFill>
      </dgm:spPr>
    </dgm:pt>
    <dgm:pt modelId="{B1817835-4BA3-4789-95EE-0B3D42104E97}" type="pres">
      <dgm:prSet presAssocID="{5D64F404-DA92-43CD-9595-F0524112E9A8}" presName="Parent" presStyleLbl="node0" presStyleIdx="4" presStyleCnt="6" custLinFactNeighborX="-1055" custLinFactNeighborY="8180">
        <dgm:presLayoutVars>
          <dgm:bulletEnabled val="1"/>
        </dgm:presLayoutVars>
      </dgm:prSet>
      <dgm:spPr/>
    </dgm:pt>
    <dgm:pt modelId="{6E1CB22F-CF4A-414F-8C8B-2F2C43C6BE3E}" type="pres">
      <dgm:prSet presAssocID="{C9555727-D0F9-4DD4-9316-C94535916A88}" presName="sibTrans" presStyleCnt="0"/>
      <dgm:spPr/>
    </dgm:pt>
    <dgm:pt modelId="{2FA6731B-22B5-4C4C-A166-3D805634F8F2}" type="pres">
      <dgm:prSet presAssocID="{0CC63111-4DC4-4E51-AE7B-26CA2DF16F40}" presName="composite" presStyleCnt="0"/>
      <dgm:spPr/>
    </dgm:pt>
    <dgm:pt modelId="{304773BF-0540-4134-8D6A-01D12709BDB0}" type="pres">
      <dgm:prSet presAssocID="{0CC63111-4DC4-4E51-AE7B-26CA2DF16F40}" presName="Image" presStyleLbl="bgShp" presStyleIdx="5" presStyleCnt="6"/>
      <dgm:spPr>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3000" r="-3000"/>
          </a:stretch>
        </a:blipFill>
      </dgm:spPr>
    </dgm:pt>
    <dgm:pt modelId="{9C972F61-1D76-40B5-9A39-3132BF73EED6}" type="pres">
      <dgm:prSet presAssocID="{0CC63111-4DC4-4E51-AE7B-26CA2DF16F40}" presName="Parent" presStyleLbl="node0" presStyleIdx="5" presStyleCnt="6">
        <dgm:presLayoutVars>
          <dgm:bulletEnabled val="1"/>
        </dgm:presLayoutVars>
      </dgm:prSet>
      <dgm:spPr/>
    </dgm:pt>
  </dgm:ptLst>
  <dgm:cxnLst>
    <dgm:cxn modelId="{F5397231-9B66-4460-A322-99AE6EA9C806}" type="presOf" srcId="{0CC63111-4DC4-4E51-AE7B-26CA2DF16F40}" destId="{9C972F61-1D76-40B5-9A39-3132BF73EED6}" srcOrd="0" destOrd="0" presId="urn:microsoft.com/office/officeart/2008/layout/BendingPictureCaption"/>
    <dgm:cxn modelId="{E86CD53B-CB91-4B8C-ACFF-A662EEEB0BC5}" srcId="{B61A10D7-9E64-4CE6-8D9B-FA4CB55E1F4E}" destId="{E48B8BF9-3830-4D8C-B676-A59FD8E8D16D}" srcOrd="3" destOrd="0" parTransId="{7CECD6DE-CA02-4041-A9FB-6998970144E6}" sibTransId="{E16FEAA0-A5A8-40AC-96D3-F99E5E8E8428}"/>
    <dgm:cxn modelId="{07E2933C-B3C0-478F-B2E8-5858E4541E9B}" srcId="{B61A10D7-9E64-4CE6-8D9B-FA4CB55E1F4E}" destId="{E9CC916D-D587-47D8-B457-F100749988E4}" srcOrd="2" destOrd="0" parTransId="{DF56A3A3-E9E8-4F8A-9076-875E3328A6DD}" sibTransId="{D5E3A21B-8753-4FAF-8E06-40976FB9C4B8}"/>
    <dgm:cxn modelId="{35ECBD52-0FAF-4CFF-B678-64B2DC0386F2}" srcId="{B61A10D7-9E64-4CE6-8D9B-FA4CB55E1F4E}" destId="{0CC63111-4DC4-4E51-AE7B-26CA2DF16F40}" srcOrd="5" destOrd="0" parTransId="{C2FA8360-29FF-4F24-A736-F18715A78E7A}" sibTransId="{E56F6547-3DF1-48AC-B0E0-2E5B15C80E18}"/>
    <dgm:cxn modelId="{A2248661-8B11-4DE6-8984-41BE2E9BDCDC}" srcId="{B61A10D7-9E64-4CE6-8D9B-FA4CB55E1F4E}" destId="{4BE12637-B4C4-40D5-BBC8-E096820B4E87}" srcOrd="1" destOrd="0" parTransId="{0FFAB964-D779-4224-BAA6-3E0E058AFD50}" sibTransId="{8329B5BC-CDC0-4AAE-9504-D650D21F43CC}"/>
    <dgm:cxn modelId="{EE42C16B-71E7-44A8-B0BF-93E1CB15C27F}" type="presOf" srcId="{E48B8BF9-3830-4D8C-B676-A59FD8E8D16D}" destId="{A88AE9F5-DF87-44F8-9402-904E8D110B17}" srcOrd="0" destOrd="0" presId="urn:microsoft.com/office/officeart/2008/layout/BendingPictureCaption"/>
    <dgm:cxn modelId="{6FE23D73-9B9E-45D8-861F-C9AF053E9DE5}" type="presOf" srcId="{5D64F404-DA92-43CD-9595-F0524112E9A8}" destId="{B1817835-4BA3-4789-95EE-0B3D42104E97}" srcOrd="0" destOrd="0" presId="urn:microsoft.com/office/officeart/2008/layout/BendingPictureCaption"/>
    <dgm:cxn modelId="{78B285A0-CA61-4394-9C97-BAF95306D552}" type="presOf" srcId="{B61A10D7-9E64-4CE6-8D9B-FA4CB55E1F4E}" destId="{CF7219E1-786E-4E8B-B40D-50470D354AC8}" srcOrd="0" destOrd="0" presId="urn:microsoft.com/office/officeart/2008/layout/BendingPictureCaption"/>
    <dgm:cxn modelId="{35B250B9-190D-49E2-82C0-6D319B41F027}" type="presOf" srcId="{E9CC916D-D587-47D8-B457-F100749988E4}" destId="{9C4BF78A-7475-4B97-801A-A53F23A06A9C}" srcOrd="0" destOrd="0" presId="urn:microsoft.com/office/officeart/2008/layout/BendingPictureCaption"/>
    <dgm:cxn modelId="{53B33BC4-5DAB-49AB-85BE-9C50D749FFEE}" type="presOf" srcId="{4BE12637-B4C4-40D5-BBC8-E096820B4E87}" destId="{76CF606F-B1D1-4C39-9823-7FF9F67CC26C}" srcOrd="0" destOrd="0" presId="urn:microsoft.com/office/officeart/2008/layout/BendingPictureCaption"/>
    <dgm:cxn modelId="{32A1EDD6-4D72-498E-89B1-35A8CE5F13EA}" srcId="{B61A10D7-9E64-4CE6-8D9B-FA4CB55E1F4E}" destId="{1C4329CC-95D9-4B79-AD6E-C3B3CA7FFB2D}" srcOrd="0" destOrd="0" parTransId="{178DDDF0-C6D7-4BA7-9D1A-F3393D7EE2CD}" sibTransId="{462EB9F1-B513-414F-9607-2103502A8462}"/>
    <dgm:cxn modelId="{FD86ECDA-951B-4654-BC6B-D9D0F015CF48}" srcId="{B61A10D7-9E64-4CE6-8D9B-FA4CB55E1F4E}" destId="{5D64F404-DA92-43CD-9595-F0524112E9A8}" srcOrd="4" destOrd="0" parTransId="{7EB21DF5-BEB8-46F9-B5C8-AE723E56BB67}" sibTransId="{C9555727-D0F9-4DD4-9316-C94535916A88}"/>
    <dgm:cxn modelId="{B7ECF4E3-ADE5-42C1-AED5-0DFEDEDC9B2B}" type="presOf" srcId="{1C4329CC-95D9-4B79-AD6E-C3B3CA7FFB2D}" destId="{75126E34-4147-48AA-A1A8-4ECD0F04E149}" srcOrd="0" destOrd="0" presId="urn:microsoft.com/office/officeart/2008/layout/BendingPictureCaption"/>
    <dgm:cxn modelId="{DD80E778-5AD4-474C-8455-67AE3877392B}" type="presParOf" srcId="{CF7219E1-786E-4E8B-B40D-50470D354AC8}" destId="{45D03E34-8292-45A8-B39E-E291487D48E5}" srcOrd="0" destOrd="0" presId="urn:microsoft.com/office/officeart/2008/layout/BendingPictureCaption"/>
    <dgm:cxn modelId="{1028F038-822A-4D26-AB63-3AF1D86606AE}" type="presParOf" srcId="{45D03E34-8292-45A8-B39E-E291487D48E5}" destId="{CB05A297-663C-47F8-950A-A3842FF1F04D}" srcOrd="0" destOrd="0" presId="urn:microsoft.com/office/officeart/2008/layout/BendingPictureCaption"/>
    <dgm:cxn modelId="{896C4A4B-5105-49A6-8557-B52BA53ACDEB}" type="presParOf" srcId="{45D03E34-8292-45A8-B39E-E291487D48E5}" destId="{75126E34-4147-48AA-A1A8-4ECD0F04E149}" srcOrd="1" destOrd="0" presId="urn:microsoft.com/office/officeart/2008/layout/BendingPictureCaption"/>
    <dgm:cxn modelId="{580D2F79-46DC-4D78-A84A-7F667F794AFB}" type="presParOf" srcId="{CF7219E1-786E-4E8B-B40D-50470D354AC8}" destId="{8D685384-0AD8-4E0E-9C5C-A11B180A5577}" srcOrd="1" destOrd="0" presId="urn:microsoft.com/office/officeart/2008/layout/BendingPictureCaption"/>
    <dgm:cxn modelId="{E6522220-3456-4DCA-8242-D1DBA8576134}" type="presParOf" srcId="{CF7219E1-786E-4E8B-B40D-50470D354AC8}" destId="{CF391DE7-52F9-4F69-9096-AF6D0A518B24}" srcOrd="2" destOrd="0" presId="urn:microsoft.com/office/officeart/2008/layout/BendingPictureCaption"/>
    <dgm:cxn modelId="{4F24822C-F460-4DE1-A042-946C86BA8C45}" type="presParOf" srcId="{CF391DE7-52F9-4F69-9096-AF6D0A518B24}" destId="{B0DDFFCB-8E49-428A-9D52-F828BC8368AA}" srcOrd="0" destOrd="0" presId="urn:microsoft.com/office/officeart/2008/layout/BendingPictureCaption"/>
    <dgm:cxn modelId="{44DE495F-7762-45DE-8E21-381C3E50284A}" type="presParOf" srcId="{CF391DE7-52F9-4F69-9096-AF6D0A518B24}" destId="{76CF606F-B1D1-4C39-9823-7FF9F67CC26C}" srcOrd="1" destOrd="0" presId="urn:microsoft.com/office/officeart/2008/layout/BendingPictureCaption"/>
    <dgm:cxn modelId="{16A500AF-A535-4806-A0B0-92C2D7E31BD9}" type="presParOf" srcId="{CF7219E1-786E-4E8B-B40D-50470D354AC8}" destId="{DCF21176-2C2B-4582-B6E5-037E8BFBFA84}" srcOrd="3" destOrd="0" presId="urn:microsoft.com/office/officeart/2008/layout/BendingPictureCaption"/>
    <dgm:cxn modelId="{E32CA6CB-5FA2-4773-A44E-0C16929E0BF1}" type="presParOf" srcId="{CF7219E1-786E-4E8B-B40D-50470D354AC8}" destId="{E27D32D8-8FF6-4247-A42A-2A31521C8DBE}" srcOrd="4" destOrd="0" presId="urn:microsoft.com/office/officeart/2008/layout/BendingPictureCaption"/>
    <dgm:cxn modelId="{B0BBDCEF-D493-4EB5-B7C6-C2DABF626957}" type="presParOf" srcId="{E27D32D8-8FF6-4247-A42A-2A31521C8DBE}" destId="{11B93152-26C8-4763-8777-133E90A09E2A}" srcOrd="0" destOrd="0" presId="urn:microsoft.com/office/officeart/2008/layout/BendingPictureCaption"/>
    <dgm:cxn modelId="{A1FF4513-0FEC-4A3F-92C2-AC190783AD65}" type="presParOf" srcId="{E27D32D8-8FF6-4247-A42A-2A31521C8DBE}" destId="{9C4BF78A-7475-4B97-801A-A53F23A06A9C}" srcOrd="1" destOrd="0" presId="urn:microsoft.com/office/officeart/2008/layout/BendingPictureCaption"/>
    <dgm:cxn modelId="{D1A758F3-A589-435D-A76E-E5A100D91AC2}" type="presParOf" srcId="{CF7219E1-786E-4E8B-B40D-50470D354AC8}" destId="{50D07C3D-8C5B-4038-9B79-FF9080BD7FD7}" srcOrd="5" destOrd="0" presId="urn:microsoft.com/office/officeart/2008/layout/BendingPictureCaption"/>
    <dgm:cxn modelId="{AE5CFA4A-0A4E-46AA-B154-307746163385}" type="presParOf" srcId="{CF7219E1-786E-4E8B-B40D-50470D354AC8}" destId="{5F149591-CC29-4DD8-8FDD-F7B8CAA54307}" srcOrd="6" destOrd="0" presId="urn:microsoft.com/office/officeart/2008/layout/BendingPictureCaption"/>
    <dgm:cxn modelId="{F972DB48-08A0-4458-A695-FF1602BB428A}" type="presParOf" srcId="{5F149591-CC29-4DD8-8FDD-F7B8CAA54307}" destId="{B48A2509-1F9F-406C-A8BB-1055EF3F70B1}" srcOrd="0" destOrd="0" presId="urn:microsoft.com/office/officeart/2008/layout/BendingPictureCaption"/>
    <dgm:cxn modelId="{1B03533B-4EC6-496A-A7C2-35D3F4683B4F}" type="presParOf" srcId="{5F149591-CC29-4DD8-8FDD-F7B8CAA54307}" destId="{A88AE9F5-DF87-44F8-9402-904E8D110B17}" srcOrd="1" destOrd="0" presId="urn:microsoft.com/office/officeart/2008/layout/BendingPictureCaption"/>
    <dgm:cxn modelId="{4BE79B00-0460-4FEF-A584-C29AF5253C7B}" type="presParOf" srcId="{CF7219E1-786E-4E8B-B40D-50470D354AC8}" destId="{71BB7073-DA2D-4FB4-962F-D3D6CDF3E476}" srcOrd="7" destOrd="0" presId="urn:microsoft.com/office/officeart/2008/layout/BendingPictureCaption"/>
    <dgm:cxn modelId="{379C9D4E-0805-4CCD-85B8-00840858CEC7}" type="presParOf" srcId="{CF7219E1-786E-4E8B-B40D-50470D354AC8}" destId="{F54A86EF-BD8D-478D-8704-1A691C05EB9B}" srcOrd="8" destOrd="0" presId="urn:microsoft.com/office/officeart/2008/layout/BendingPictureCaption"/>
    <dgm:cxn modelId="{398D17D7-5230-4CBD-926F-9CAD0C33593E}" type="presParOf" srcId="{F54A86EF-BD8D-478D-8704-1A691C05EB9B}" destId="{1A03F0ED-1729-46AE-8CE0-A8955DBECE00}" srcOrd="0" destOrd="0" presId="urn:microsoft.com/office/officeart/2008/layout/BendingPictureCaption"/>
    <dgm:cxn modelId="{53CD7F2D-0822-4F82-BBDA-4BE2B5D3AC62}" type="presParOf" srcId="{F54A86EF-BD8D-478D-8704-1A691C05EB9B}" destId="{B1817835-4BA3-4789-95EE-0B3D42104E97}" srcOrd="1" destOrd="0" presId="urn:microsoft.com/office/officeart/2008/layout/BendingPictureCaption"/>
    <dgm:cxn modelId="{81828789-2C70-43D2-BCCD-4295580BE40D}" type="presParOf" srcId="{CF7219E1-786E-4E8B-B40D-50470D354AC8}" destId="{6E1CB22F-CF4A-414F-8C8B-2F2C43C6BE3E}" srcOrd="9" destOrd="0" presId="urn:microsoft.com/office/officeart/2008/layout/BendingPictureCaption"/>
    <dgm:cxn modelId="{B9DED087-43F1-4ED6-9D12-0CDDDB6A775B}" type="presParOf" srcId="{CF7219E1-786E-4E8B-B40D-50470D354AC8}" destId="{2FA6731B-22B5-4C4C-A166-3D805634F8F2}" srcOrd="10" destOrd="0" presId="urn:microsoft.com/office/officeart/2008/layout/BendingPictureCaption"/>
    <dgm:cxn modelId="{F84DD9FB-50EE-41CC-8562-FC703D344331}" type="presParOf" srcId="{2FA6731B-22B5-4C4C-A166-3D805634F8F2}" destId="{304773BF-0540-4134-8D6A-01D12709BDB0}" srcOrd="0" destOrd="0" presId="urn:microsoft.com/office/officeart/2008/layout/BendingPictureCaption"/>
    <dgm:cxn modelId="{83A71697-03A4-4C7F-993B-C7CCDB57A17E}" type="presParOf" srcId="{2FA6731B-22B5-4C4C-A166-3D805634F8F2}" destId="{9C972F61-1D76-40B5-9A39-3132BF73EED6}"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C59DE8-5097-4C15-B5AB-5E23B6994E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CA"/>
        </a:p>
      </dgm:t>
    </dgm:pt>
    <dgm:pt modelId="{1DFAA05F-2A0F-4C81-A05A-3936345F69F5}">
      <dgm:prSet phldrT="[Text]"/>
      <dgm:spPr/>
      <dgm:t>
        <a:bodyPr/>
        <a:lstStyle/>
        <a:p>
          <a:r>
            <a:rPr lang="en-CA" b="1">
              <a:latin typeface="Calibri Light"/>
              <a:cs typeface="Calibri Light"/>
            </a:rPr>
            <a:t>Transcutaneous electrical nerve stimulation (TENS)</a:t>
          </a:r>
          <a:endParaRPr lang="en-CA" b="1" baseline="30000">
            <a:latin typeface="Calibri Light"/>
            <a:cs typeface="Calibri Light"/>
          </a:endParaRPr>
        </a:p>
        <a:p>
          <a:pPr rtl="0"/>
          <a:r>
            <a:rPr lang="en-CA">
              <a:latin typeface="Calibri Light"/>
              <a:cs typeface="Calibri Light"/>
            </a:rPr>
            <a:t>For: neuropathic pain, low back pain </a:t>
          </a:r>
        </a:p>
      </dgm:t>
    </dgm:pt>
    <dgm:pt modelId="{24EA8C88-BF4E-477B-B735-3B584B752A03}" type="parTrans" cxnId="{62337F12-48B7-4419-BA36-40DA4A95BC4C}">
      <dgm:prSet/>
      <dgm:spPr/>
      <dgm:t>
        <a:bodyPr/>
        <a:lstStyle/>
        <a:p>
          <a:endParaRPr lang="en-CA"/>
        </a:p>
      </dgm:t>
    </dgm:pt>
    <dgm:pt modelId="{EABFC90A-D296-4635-953A-1F13FFDD5F57}" type="sibTrans" cxnId="{62337F12-48B7-4419-BA36-40DA4A95BC4C}">
      <dgm:prSet/>
      <dgm:spPr/>
      <dgm:t>
        <a:bodyPr/>
        <a:lstStyle/>
        <a:p>
          <a:endParaRPr lang="en-CA"/>
        </a:p>
      </dgm:t>
    </dgm:pt>
    <dgm:pt modelId="{41D255C2-5C7F-46AB-90BF-2D7A841D0259}">
      <dgm:prSet phldrT="[Text]"/>
      <dgm:spPr/>
      <dgm:t>
        <a:bodyPr/>
        <a:lstStyle/>
        <a:p>
          <a:pPr rtl="0"/>
          <a:r>
            <a:rPr lang="en-CA" b="1">
              <a:latin typeface="Calibri Light"/>
              <a:cs typeface="Calibri Light"/>
            </a:rPr>
            <a:t>Low level laser therapy</a:t>
          </a:r>
          <a:r>
            <a:rPr lang="en-CA" b="1" baseline="30000">
              <a:latin typeface="Calibri Light"/>
              <a:cs typeface="Calibri Light"/>
            </a:rPr>
            <a:t> </a:t>
          </a:r>
          <a:r>
            <a:rPr lang="en-CA" b="1">
              <a:latin typeface="Calibri Light"/>
              <a:cs typeface="Calibri Light"/>
            </a:rPr>
            <a:t> </a:t>
          </a:r>
        </a:p>
        <a:p>
          <a:pPr rtl="0"/>
          <a:r>
            <a:rPr lang="en-CA">
              <a:latin typeface="Calibri Light"/>
              <a:cs typeface="Calibri Light"/>
            </a:rPr>
            <a:t>For: Low back pain </a:t>
          </a:r>
        </a:p>
      </dgm:t>
    </dgm:pt>
    <dgm:pt modelId="{F16AC167-F7C6-42DA-854B-79CB7A3D5336}" type="parTrans" cxnId="{2A6891C7-BF50-4DB4-8FAC-F35181019ED6}">
      <dgm:prSet/>
      <dgm:spPr/>
      <dgm:t>
        <a:bodyPr/>
        <a:lstStyle/>
        <a:p>
          <a:endParaRPr lang="en-CA"/>
        </a:p>
      </dgm:t>
    </dgm:pt>
    <dgm:pt modelId="{6A11F0D3-A78D-487E-AEF4-342CB8936C68}" type="sibTrans" cxnId="{2A6891C7-BF50-4DB4-8FAC-F35181019ED6}">
      <dgm:prSet/>
      <dgm:spPr/>
      <dgm:t>
        <a:bodyPr/>
        <a:lstStyle/>
        <a:p>
          <a:endParaRPr lang="en-CA"/>
        </a:p>
      </dgm:t>
    </dgm:pt>
    <dgm:pt modelId="{75EC6F0B-8216-4F5E-9071-9A8567B5F5DE}">
      <dgm:prSet phldrT="[Text]"/>
      <dgm:spPr/>
      <dgm:t>
        <a:bodyPr/>
        <a:lstStyle/>
        <a:p>
          <a:r>
            <a:rPr lang="en-CA" b="1">
              <a:latin typeface="Calibri Light"/>
              <a:cs typeface="Calibri Light"/>
            </a:rPr>
            <a:t>Manual therapy</a:t>
          </a:r>
          <a:endParaRPr lang="en-CA" b="1" baseline="30000">
            <a:latin typeface="Calibri Light"/>
            <a:cs typeface="Calibri Light"/>
          </a:endParaRPr>
        </a:p>
        <a:p>
          <a:r>
            <a:rPr lang="en-CA">
              <a:latin typeface="Calibri Light"/>
              <a:cs typeface="Calibri Light"/>
            </a:rPr>
            <a:t>For: Low back pain, neck pain</a:t>
          </a:r>
        </a:p>
      </dgm:t>
    </dgm:pt>
    <dgm:pt modelId="{B4DD3E05-ED00-4CBE-9BAD-5EBA4F8632B6}" type="sibTrans" cxnId="{64A774B7-2F36-4294-BAD7-0723CAACB3FC}">
      <dgm:prSet/>
      <dgm:spPr/>
      <dgm:t>
        <a:bodyPr/>
        <a:lstStyle/>
        <a:p>
          <a:endParaRPr lang="en-CA"/>
        </a:p>
      </dgm:t>
    </dgm:pt>
    <dgm:pt modelId="{A8F37FD3-CDA3-4620-B909-AF2B273DB67B}" type="parTrans" cxnId="{64A774B7-2F36-4294-BAD7-0723CAACB3FC}">
      <dgm:prSet/>
      <dgm:spPr/>
      <dgm:t>
        <a:bodyPr/>
        <a:lstStyle/>
        <a:p>
          <a:endParaRPr lang="en-CA"/>
        </a:p>
      </dgm:t>
    </dgm:pt>
    <dgm:pt modelId="{9D44C8FC-DF0C-4748-98EA-52DE83DD04AF}" type="pres">
      <dgm:prSet presAssocID="{0FC59DE8-5097-4C15-B5AB-5E23B6994E72}" presName="Name0" presStyleCnt="0">
        <dgm:presLayoutVars>
          <dgm:dir/>
          <dgm:resizeHandles val="exact"/>
        </dgm:presLayoutVars>
      </dgm:prSet>
      <dgm:spPr/>
    </dgm:pt>
    <dgm:pt modelId="{DD91E1DB-D7B1-4A26-A661-977DD326FF14}" type="pres">
      <dgm:prSet presAssocID="{75EC6F0B-8216-4F5E-9071-9A8567B5F5DE}" presName="composite" presStyleCnt="0"/>
      <dgm:spPr/>
    </dgm:pt>
    <dgm:pt modelId="{3572E4F6-2B7C-42ED-B12E-E50EEB159B90}" type="pres">
      <dgm:prSet presAssocID="{75EC6F0B-8216-4F5E-9071-9A8567B5F5DE}" presName="rect1" presStyleLbl="trAlignAcc1" presStyleIdx="0" presStyleCnt="3" custScaleX="125618" custScaleY="92717">
        <dgm:presLayoutVars>
          <dgm:bulletEnabled val="1"/>
        </dgm:presLayoutVars>
      </dgm:prSet>
      <dgm:spPr/>
    </dgm:pt>
    <dgm:pt modelId="{7F6F2F4F-22F1-400C-B543-119B12649BCF}" type="pres">
      <dgm:prSet presAssocID="{75EC6F0B-8216-4F5E-9071-9A8567B5F5DE}" presName="rect2" presStyleLbl="fgImgPlace1" presStyleIdx="0" presStyleCnt="3" custScaleX="216704" custLinFactX="-42132" custLinFactNeighborX="-100000" custLinFactNeighborY="10609"/>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000" r="-2000"/>
          </a:stretch>
        </a:blipFill>
      </dgm:spPr>
    </dgm:pt>
    <dgm:pt modelId="{8EBFA84C-18AB-443E-BB7B-3E9610AB1105}" type="pres">
      <dgm:prSet presAssocID="{B4DD3E05-ED00-4CBE-9BAD-5EBA4F8632B6}" presName="sibTrans" presStyleCnt="0"/>
      <dgm:spPr/>
    </dgm:pt>
    <dgm:pt modelId="{C4ED51DC-D238-4489-9448-A876299B2F70}" type="pres">
      <dgm:prSet presAssocID="{1DFAA05F-2A0F-4C81-A05A-3936345F69F5}" presName="composite" presStyleCnt="0"/>
      <dgm:spPr/>
    </dgm:pt>
    <dgm:pt modelId="{D8E5C4D6-5B6D-42A6-A737-E0F59A7DC16E}" type="pres">
      <dgm:prSet presAssocID="{1DFAA05F-2A0F-4C81-A05A-3936345F69F5}" presName="rect1" presStyleLbl="trAlignAcc1" presStyleIdx="1" presStyleCnt="3" custScaleX="123847" custScaleY="107378">
        <dgm:presLayoutVars>
          <dgm:bulletEnabled val="1"/>
        </dgm:presLayoutVars>
      </dgm:prSet>
      <dgm:spPr/>
    </dgm:pt>
    <dgm:pt modelId="{7266919A-773D-48EB-8BF4-A8EABA5ECAEC}" type="pres">
      <dgm:prSet presAssocID="{1DFAA05F-2A0F-4C81-A05A-3936345F69F5}" presName="rect2" presStyleLbl="fgImgPlace1" presStyleIdx="1" presStyleCnt="3" custScaleX="217906" custScaleY="107066" custLinFactX="-27830" custLinFactNeighborX="-100000" custLinFactNeighborY="10528"/>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16000" r="-16000"/>
          </a:stretch>
        </a:blipFill>
      </dgm:spPr>
    </dgm:pt>
    <dgm:pt modelId="{04715212-1F70-408B-8CC6-10F7D1E6878B}" type="pres">
      <dgm:prSet presAssocID="{EABFC90A-D296-4635-953A-1F13FFDD5F57}" presName="sibTrans" presStyleCnt="0"/>
      <dgm:spPr/>
    </dgm:pt>
    <dgm:pt modelId="{537FE246-D198-4F3B-8A2D-A85F0321D630}" type="pres">
      <dgm:prSet presAssocID="{41D255C2-5C7F-46AB-90BF-2D7A841D0259}" presName="composite" presStyleCnt="0"/>
      <dgm:spPr/>
    </dgm:pt>
    <dgm:pt modelId="{99E5B25E-65A2-4421-9AD0-E9FBB006C396}" type="pres">
      <dgm:prSet presAssocID="{41D255C2-5C7F-46AB-90BF-2D7A841D0259}" presName="rect1" presStyleLbl="trAlignAcc1" presStyleIdx="2" presStyleCnt="3" custScaleX="128085" custScaleY="82821" custLinFactNeighborX="1252">
        <dgm:presLayoutVars>
          <dgm:bulletEnabled val="1"/>
        </dgm:presLayoutVars>
      </dgm:prSet>
      <dgm:spPr/>
    </dgm:pt>
    <dgm:pt modelId="{56EA2094-F3F7-48FF-B8C5-0667750937E4}" type="pres">
      <dgm:prSet presAssocID="{41D255C2-5C7F-46AB-90BF-2D7A841D0259}" presName="rect2" presStyleLbl="fgImgPlace1" presStyleIdx="2" presStyleCnt="3" custScaleX="221472" custLinFactX="-21555" custLinFactNeighborX="-100000" custLinFactNeighborY="4785"/>
      <dgm:spPr>
        <a:blipFill rotWithShape="1">
          <a:blip xmlns:r="http://schemas.openxmlformats.org/officeDocument/2006/relationships" r:embed="rId5"/>
          <a:srcRect/>
          <a:stretch>
            <a:fillRect l="-52000" r="-52000"/>
          </a:stretch>
        </a:blipFill>
      </dgm:spPr>
    </dgm:pt>
  </dgm:ptLst>
  <dgm:cxnLst>
    <dgm:cxn modelId="{62337F12-48B7-4419-BA36-40DA4A95BC4C}" srcId="{0FC59DE8-5097-4C15-B5AB-5E23B6994E72}" destId="{1DFAA05F-2A0F-4C81-A05A-3936345F69F5}" srcOrd="1" destOrd="0" parTransId="{24EA8C88-BF4E-477B-B735-3B584B752A03}" sibTransId="{EABFC90A-D296-4635-953A-1F13FFDD5F57}"/>
    <dgm:cxn modelId="{F3C4B121-CFF1-4A6C-9312-19E9F9DC9F35}" type="presOf" srcId="{0FC59DE8-5097-4C15-B5AB-5E23B6994E72}" destId="{9D44C8FC-DF0C-4748-98EA-52DE83DD04AF}" srcOrd="0" destOrd="0" presId="urn:microsoft.com/office/officeart/2008/layout/PictureStrips"/>
    <dgm:cxn modelId="{AEDD9E33-C344-4DED-99D7-865D4C6840AA}" type="presOf" srcId="{75EC6F0B-8216-4F5E-9071-9A8567B5F5DE}" destId="{3572E4F6-2B7C-42ED-B12E-E50EEB159B90}" srcOrd="0" destOrd="0" presId="urn:microsoft.com/office/officeart/2008/layout/PictureStrips"/>
    <dgm:cxn modelId="{F4837C38-CAB5-4787-B7EE-0B9C8779D278}" type="presOf" srcId="{41D255C2-5C7F-46AB-90BF-2D7A841D0259}" destId="{99E5B25E-65A2-4421-9AD0-E9FBB006C396}" srcOrd="0" destOrd="0" presId="urn:microsoft.com/office/officeart/2008/layout/PictureStrips"/>
    <dgm:cxn modelId="{64A774B7-2F36-4294-BAD7-0723CAACB3FC}" srcId="{0FC59DE8-5097-4C15-B5AB-5E23B6994E72}" destId="{75EC6F0B-8216-4F5E-9071-9A8567B5F5DE}" srcOrd="0" destOrd="0" parTransId="{A8F37FD3-CDA3-4620-B909-AF2B273DB67B}" sibTransId="{B4DD3E05-ED00-4CBE-9BAD-5EBA4F8632B6}"/>
    <dgm:cxn modelId="{2A6891C7-BF50-4DB4-8FAC-F35181019ED6}" srcId="{0FC59DE8-5097-4C15-B5AB-5E23B6994E72}" destId="{41D255C2-5C7F-46AB-90BF-2D7A841D0259}" srcOrd="2" destOrd="0" parTransId="{F16AC167-F7C6-42DA-854B-79CB7A3D5336}" sibTransId="{6A11F0D3-A78D-487E-AEF4-342CB8936C68}"/>
    <dgm:cxn modelId="{44BFE0D2-5B3F-4066-95C1-440FF42E90E4}" type="presOf" srcId="{1DFAA05F-2A0F-4C81-A05A-3936345F69F5}" destId="{D8E5C4D6-5B6D-42A6-A737-E0F59A7DC16E}" srcOrd="0" destOrd="0" presId="urn:microsoft.com/office/officeart/2008/layout/PictureStrips"/>
    <dgm:cxn modelId="{D8FD44FF-B20A-4CC7-A2D5-8D5897DDEECB}" type="presParOf" srcId="{9D44C8FC-DF0C-4748-98EA-52DE83DD04AF}" destId="{DD91E1DB-D7B1-4A26-A661-977DD326FF14}" srcOrd="0" destOrd="0" presId="urn:microsoft.com/office/officeart/2008/layout/PictureStrips"/>
    <dgm:cxn modelId="{EC798C40-ADA7-4DD7-AB24-6426BA51DF5D}" type="presParOf" srcId="{DD91E1DB-D7B1-4A26-A661-977DD326FF14}" destId="{3572E4F6-2B7C-42ED-B12E-E50EEB159B90}" srcOrd="0" destOrd="0" presId="urn:microsoft.com/office/officeart/2008/layout/PictureStrips"/>
    <dgm:cxn modelId="{FD9829AB-47A0-4085-AFC2-E387D3D1FC99}" type="presParOf" srcId="{DD91E1DB-D7B1-4A26-A661-977DD326FF14}" destId="{7F6F2F4F-22F1-400C-B543-119B12649BCF}" srcOrd="1" destOrd="0" presId="urn:microsoft.com/office/officeart/2008/layout/PictureStrips"/>
    <dgm:cxn modelId="{89E76233-9AA4-46B9-A959-35857519A08F}" type="presParOf" srcId="{9D44C8FC-DF0C-4748-98EA-52DE83DD04AF}" destId="{8EBFA84C-18AB-443E-BB7B-3E9610AB1105}" srcOrd="1" destOrd="0" presId="urn:microsoft.com/office/officeart/2008/layout/PictureStrips"/>
    <dgm:cxn modelId="{6D8F5E97-17F7-48F3-B799-3B1BAB902B94}" type="presParOf" srcId="{9D44C8FC-DF0C-4748-98EA-52DE83DD04AF}" destId="{C4ED51DC-D238-4489-9448-A876299B2F70}" srcOrd="2" destOrd="0" presId="urn:microsoft.com/office/officeart/2008/layout/PictureStrips"/>
    <dgm:cxn modelId="{32A3F00B-1C09-4AC7-A4FF-D1E6AC67F6A0}" type="presParOf" srcId="{C4ED51DC-D238-4489-9448-A876299B2F70}" destId="{D8E5C4D6-5B6D-42A6-A737-E0F59A7DC16E}" srcOrd="0" destOrd="0" presId="urn:microsoft.com/office/officeart/2008/layout/PictureStrips"/>
    <dgm:cxn modelId="{A926C26A-A25A-40B7-AFCA-64986803B44B}" type="presParOf" srcId="{C4ED51DC-D238-4489-9448-A876299B2F70}" destId="{7266919A-773D-48EB-8BF4-A8EABA5ECAEC}" srcOrd="1" destOrd="0" presId="urn:microsoft.com/office/officeart/2008/layout/PictureStrips"/>
    <dgm:cxn modelId="{5530605D-FE68-4349-A5C3-6202E17471A2}" type="presParOf" srcId="{9D44C8FC-DF0C-4748-98EA-52DE83DD04AF}" destId="{04715212-1F70-408B-8CC6-10F7D1E6878B}" srcOrd="3" destOrd="0" presId="urn:microsoft.com/office/officeart/2008/layout/PictureStrips"/>
    <dgm:cxn modelId="{879906D1-919C-47CE-9586-96DFBEDCEE2D}" type="presParOf" srcId="{9D44C8FC-DF0C-4748-98EA-52DE83DD04AF}" destId="{537FE246-D198-4F3B-8A2D-A85F0321D630}" srcOrd="4" destOrd="0" presId="urn:microsoft.com/office/officeart/2008/layout/PictureStrips"/>
    <dgm:cxn modelId="{4387C711-50E6-4EA0-A947-69F3CB28EE09}" type="presParOf" srcId="{537FE246-D198-4F3B-8A2D-A85F0321D630}" destId="{99E5B25E-65A2-4421-9AD0-E9FBB006C396}" srcOrd="0" destOrd="0" presId="urn:microsoft.com/office/officeart/2008/layout/PictureStrips"/>
    <dgm:cxn modelId="{9DECD13E-3B84-4E9F-9E94-D8EE4B1AA289}" type="presParOf" srcId="{537FE246-D198-4F3B-8A2D-A85F0321D630}" destId="{56EA2094-F3F7-48FF-B8C5-0667750937E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90D3A4-8180-40F0-B230-3BFE03FC24E3}"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CA"/>
        </a:p>
      </dgm:t>
    </dgm:pt>
    <dgm:pt modelId="{B866115B-1200-4B07-BB32-FCF56537AAB6}">
      <dgm:prSet phldrT="[Text]">
        <dgm:style>
          <a:lnRef idx="2">
            <a:schemeClr val="accent5"/>
          </a:lnRef>
          <a:fillRef idx="1">
            <a:schemeClr val="lt1"/>
          </a:fillRef>
          <a:effectRef idx="0">
            <a:schemeClr val="accent5"/>
          </a:effectRef>
          <a:fontRef idx="minor">
            <a:schemeClr val="dk1"/>
          </a:fontRef>
        </dgm:style>
      </dgm:prSet>
      <dgm:spPr/>
      <dgm:t>
        <a:bodyPr/>
        <a:lstStyle/>
        <a:p>
          <a:r>
            <a:rPr lang="en-CA" b="1" i="0" dirty="0"/>
            <a:t>Warm &amp; Cold </a:t>
          </a:r>
          <a:r>
            <a:rPr lang="en-CA" b="1" i="0" dirty="0">
              <a:latin typeface="Calibri"/>
            </a:rPr>
            <a:t>Compresses</a:t>
          </a:r>
          <a:r>
            <a:rPr lang="en-CA" b="1" i="0" dirty="0"/>
            <a:t> </a:t>
          </a:r>
          <a:r>
            <a:rPr lang="en-CA" b="1" i="0" baseline="30000" dirty="0"/>
            <a:t>11</a:t>
          </a:r>
          <a:endParaRPr lang="en-CA" b="1" i="0" dirty="0"/>
        </a:p>
      </dgm:t>
    </dgm:pt>
    <dgm:pt modelId="{72035D85-5CC4-4AC3-B97E-311580E024D6}" type="parTrans" cxnId="{CE37FF6A-BB71-4799-842F-67620D298832}">
      <dgm:prSet/>
      <dgm:spPr/>
      <dgm:t>
        <a:bodyPr/>
        <a:lstStyle/>
        <a:p>
          <a:endParaRPr lang="en-CA"/>
        </a:p>
      </dgm:t>
    </dgm:pt>
    <dgm:pt modelId="{DADC3B65-263F-427C-A757-0934BC8FB5C8}" type="sibTrans" cxnId="{CE37FF6A-BB71-4799-842F-67620D298832}">
      <dgm:prSet/>
      <dgm:spPr/>
      <dgm:t>
        <a:bodyPr/>
        <a:lstStyle/>
        <a:p>
          <a:endParaRPr lang="en-CA"/>
        </a:p>
      </dgm:t>
    </dgm:pt>
    <dgm:pt modelId="{93133B31-E063-4A46-A54A-680790033B0C}">
      <dgm:prSet phldrT="[Text]">
        <dgm:style>
          <a:lnRef idx="2">
            <a:schemeClr val="accent5"/>
          </a:lnRef>
          <a:fillRef idx="1">
            <a:schemeClr val="lt1"/>
          </a:fillRef>
          <a:effectRef idx="0">
            <a:schemeClr val="accent5"/>
          </a:effectRef>
          <a:fontRef idx="minor">
            <a:schemeClr val="dk1"/>
          </a:fontRef>
        </dgm:style>
      </dgm:prSet>
      <dgm:spPr/>
      <dgm:t>
        <a:bodyPr/>
        <a:lstStyle/>
        <a:p>
          <a:pPr rtl="0"/>
          <a:r>
            <a:rPr lang="en-CA">
              <a:latin typeface="Calibri"/>
            </a:rPr>
            <a:t>Apply</a:t>
          </a:r>
          <a:r>
            <a:rPr lang="en-CA"/>
            <a:t> heat 2-3 times a day for 20-30 minutes</a:t>
          </a:r>
          <a:r>
            <a:rPr lang="en-CA">
              <a:latin typeface="Calibri"/>
            </a:rPr>
            <a:t> </a:t>
          </a:r>
          <a:endParaRPr lang="en-CA"/>
        </a:p>
      </dgm:t>
    </dgm:pt>
    <dgm:pt modelId="{2EF11AB7-9F0A-4BCB-9287-95AD01A7DEEB}" type="parTrans" cxnId="{EE0A259A-879D-423F-97F9-778A9AF380F5}">
      <dgm:prSet/>
      <dgm:spPr/>
      <dgm:t>
        <a:bodyPr/>
        <a:lstStyle/>
        <a:p>
          <a:endParaRPr lang="en-CA"/>
        </a:p>
      </dgm:t>
    </dgm:pt>
    <dgm:pt modelId="{91CB9AAF-906B-49D1-B284-B8D76B886D34}" type="sibTrans" cxnId="{EE0A259A-879D-423F-97F9-778A9AF380F5}">
      <dgm:prSet/>
      <dgm:spPr/>
      <dgm:t>
        <a:bodyPr/>
        <a:lstStyle/>
        <a:p>
          <a:endParaRPr lang="en-CA"/>
        </a:p>
      </dgm:t>
    </dgm:pt>
    <dgm:pt modelId="{160931D2-7EC5-4FE1-A9D1-FBEA52545FA7}">
      <dgm:prSet phldrT="[Text]">
        <dgm:style>
          <a:lnRef idx="2">
            <a:schemeClr val="accent5"/>
          </a:lnRef>
          <a:fillRef idx="1">
            <a:schemeClr val="lt1"/>
          </a:fillRef>
          <a:effectRef idx="0">
            <a:schemeClr val="accent5"/>
          </a:effectRef>
          <a:fontRef idx="minor">
            <a:schemeClr val="dk1"/>
          </a:fontRef>
        </dgm:style>
      </dgm:prSet>
      <dgm:spPr/>
      <dgm:t>
        <a:bodyPr/>
        <a:lstStyle/>
        <a:p>
          <a:pPr rtl="0"/>
          <a:r>
            <a:rPr lang="en-CA" b="1"/>
            <a:t>Mobility Aids</a:t>
          </a:r>
          <a:r>
            <a:rPr lang="en-CA" b="1">
              <a:latin typeface="Calibri"/>
            </a:rPr>
            <a:t> </a:t>
          </a:r>
          <a:endParaRPr lang="en-CA" b="1"/>
        </a:p>
      </dgm:t>
    </dgm:pt>
    <dgm:pt modelId="{329AC03E-4216-4983-86E6-EC60CB6ED5F4}" type="parTrans" cxnId="{EED95F68-935F-4924-AF12-E8DCC6ED3172}">
      <dgm:prSet/>
      <dgm:spPr/>
      <dgm:t>
        <a:bodyPr/>
        <a:lstStyle/>
        <a:p>
          <a:endParaRPr lang="en-CA"/>
        </a:p>
      </dgm:t>
    </dgm:pt>
    <dgm:pt modelId="{F4F50C98-4139-45C5-886E-AFD51F1892F3}" type="sibTrans" cxnId="{EED95F68-935F-4924-AF12-E8DCC6ED3172}">
      <dgm:prSet/>
      <dgm:spPr/>
      <dgm:t>
        <a:bodyPr/>
        <a:lstStyle/>
        <a:p>
          <a:endParaRPr lang="en-CA"/>
        </a:p>
      </dgm:t>
    </dgm:pt>
    <dgm:pt modelId="{EA215C9F-C7CC-48AD-8C24-6A6D362F03DE}">
      <dgm:prSet phldrT="[Text]">
        <dgm:style>
          <a:lnRef idx="2">
            <a:schemeClr val="accent5"/>
          </a:lnRef>
          <a:fillRef idx="1">
            <a:schemeClr val="lt1"/>
          </a:fillRef>
          <a:effectRef idx="0">
            <a:schemeClr val="accent5"/>
          </a:effectRef>
          <a:fontRef idx="minor">
            <a:schemeClr val="dk1"/>
          </a:fontRef>
        </dgm:style>
      </dgm:prSet>
      <dgm:spPr/>
      <dgm:t>
        <a:bodyPr/>
        <a:lstStyle/>
        <a:p>
          <a:pPr rtl="0"/>
          <a:r>
            <a:rPr lang="en-CA">
              <a:latin typeface="Calibri"/>
            </a:rPr>
            <a:t>Walkers</a:t>
          </a:r>
          <a:r>
            <a:rPr lang="en-CA"/>
            <a:t>, </a:t>
          </a:r>
          <a:r>
            <a:rPr lang="en-CA">
              <a:latin typeface="Calibri"/>
            </a:rPr>
            <a:t>canes</a:t>
          </a:r>
          <a:r>
            <a:rPr lang="en-CA"/>
            <a:t>, </a:t>
          </a:r>
          <a:r>
            <a:rPr lang="en-CA">
              <a:latin typeface="Calibri"/>
            </a:rPr>
            <a:t>crutches</a:t>
          </a:r>
          <a:r>
            <a:rPr lang="en-CA"/>
            <a:t>, </a:t>
          </a:r>
          <a:r>
            <a:rPr lang="en-CA">
              <a:latin typeface="Calibri"/>
            </a:rPr>
            <a:t>wheelchairs </a:t>
          </a:r>
          <a:endParaRPr lang="en-CA"/>
        </a:p>
      </dgm:t>
    </dgm:pt>
    <dgm:pt modelId="{1129168B-80AA-4DE2-B744-564A7DEC4C80}" type="parTrans" cxnId="{9D1743C3-284E-4365-BD92-7839C79BCF24}">
      <dgm:prSet/>
      <dgm:spPr/>
      <dgm:t>
        <a:bodyPr/>
        <a:lstStyle/>
        <a:p>
          <a:endParaRPr lang="en-CA"/>
        </a:p>
      </dgm:t>
    </dgm:pt>
    <dgm:pt modelId="{BAFA6C14-C9A9-42A2-A8FB-1E53FDD467EC}" type="sibTrans" cxnId="{9D1743C3-284E-4365-BD92-7839C79BCF24}">
      <dgm:prSet/>
      <dgm:spPr/>
      <dgm:t>
        <a:bodyPr/>
        <a:lstStyle/>
        <a:p>
          <a:endParaRPr lang="en-CA"/>
        </a:p>
      </dgm:t>
    </dgm:pt>
    <dgm:pt modelId="{E4382293-BD4A-4E42-94DE-82A07E30B582}">
      <dgm:prSet phldrT="[Text]">
        <dgm:style>
          <a:lnRef idx="2">
            <a:schemeClr val="accent5"/>
          </a:lnRef>
          <a:fillRef idx="1">
            <a:schemeClr val="lt1"/>
          </a:fillRef>
          <a:effectRef idx="0">
            <a:schemeClr val="accent5"/>
          </a:effectRef>
          <a:fontRef idx="minor">
            <a:schemeClr val="dk1"/>
          </a:fontRef>
        </dgm:style>
      </dgm:prSet>
      <dgm:spPr/>
      <dgm:t>
        <a:bodyPr/>
        <a:lstStyle/>
        <a:p>
          <a:r>
            <a:rPr lang="en-CA" b="1"/>
            <a:t>Practice Pacing </a:t>
          </a:r>
          <a:r>
            <a:rPr lang="en-CA" b="1" baseline="30000"/>
            <a:t>12</a:t>
          </a:r>
          <a:endParaRPr lang="en-CA" b="1"/>
        </a:p>
      </dgm:t>
    </dgm:pt>
    <dgm:pt modelId="{1819595D-05D7-4691-AAB4-B2B6B06982DB}" type="parTrans" cxnId="{2FB04188-79BE-4CA7-8503-106E765E0774}">
      <dgm:prSet/>
      <dgm:spPr/>
      <dgm:t>
        <a:bodyPr/>
        <a:lstStyle/>
        <a:p>
          <a:endParaRPr lang="en-CA"/>
        </a:p>
      </dgm:t>
    </dgm:pt>
    <dgm:pt modelId="{B4720773-01DB-412F-9329-46CD65AD9050}" type="sibTrans" cxnId="{2FB04188-79BE-4CA7-8503-106E765E0774}">
      <dgm:prSet/>
      <dgm:spPr/>
      <dgm:t>
        <a:bodyPr/>
        <a:lstStyle/>
        <a:p>
          <a:endParaRPr lang="en-CA"/>
        </a:p>
      </dgm:t>
    </dgm:pt>
    <dgm:pt modelId="{5FEE4339-64F4-4481-89B3-BDC68CBA5C1A}">
      <dgm:prSet phldrT="[Text]">
        <dgm:style>
          <a:lnRef idx="2">
            <a:schemeClr val="accent5"/>
          </a:lnRef>
          <a:fillRef idx="1">
            <a:schemeClr val="lt1"/>
          </a:fillRef>
          <a:effectRef idx="0">
            <a:schemeClr val="accent5"/>
          </a:effectRef>
          <a:fontRef idx="minor">
            <a:schemeClr val="dk1"/>
          </a:fontRef>
        </dgm:style>
      </dgm:prSet>
      <dgm:spPr/>
      <dgm:t>
        <a:bodyPr/>
        <a:lstStyle/>
        <a:p>
          <a:pPr rtl="0"/>
          <a:r>
            <a:rPr lang="en-CA"/>
            <a:t>Maintain constant energy levels throughout the day</a:t>
          </a:r>
          <a:r>
            <a:rPr lang="en-CA">
              <a:latin typeface="Calibri"/>
            </a:rPr>
            <a:t> </a:t>
          </a:r>
          <a:endParaRPr lang="en-CA"/>
        </a:p>
      </dgm:t>
    </dgm:pt>
    <dgm:pt modelId="{D501D603-CDAF-45E2-B7DB-D63A7B495A3D}" type="parTrans" cxnId="{6826CE2F-86C1-42E4-966E-92CCA2851AE0}">
      <dgm:prSet/>
      <dgm:spPr/>
      <dgm:t>
        <a:bodyPr/>
        <a:lstStyle/>
        <a:p>
          <a:endParaRPr lang="en-CA"/>
        </a:p>
      </dgm:t>
    </dgm:pt>
    <dgm:pt modelId="{BA1E31DB-3730-4423-8DD5-0B998D9BFE52}" type="sibTrans" cxnId="{6826CE2F-86C1-42E4-966E-92CCA2851AE0}">
      <dgm:prSet/>
      <dgm:spPr/>
      <dgm:t>
        <a:bodyPr/>
        <a:lstStyle/>
        <a:p>
          <a:endParaRPr lang="en-CA"/>
        </a:p>
      </dgm:t>
    </dgm:pt>
    <dgm:pt modelId="{B992EF9A-EF9C-4DEC-AEC4-6EE1CDE8DB97}">
      <dgm:prSet/>
      <dgm:spPr/>
      <dgm:t>
        <a:bodyPr/>
        <a:lstStyle/>
        <a:p>
          <a:pPr rtl="0"/>
          <a:r>
            <a:rPr lang="en-CA">
              <a:latin typeface="Calibri"/>
            </a:rPr>
            <a:t>Wrap</a:t>
          </a:r>
          <a:r>
            <a:rPr lang="en-CA"/>
            <a:t> a cold pack</a:t>
          </a:r>
          <a:r>
            <a:rPr lang="en-CA">
              <a:latin typeface="Calibri"/>
            </a:rPr>
            <a:t> in</a:t>
          </a:r>
          <a:r>
            <a:rPr lang="en-CA"/>
            <a:t> towel and apply for 10-20 minutes</a:t>
          </a:r>
        </a:p>
      </dgm:t>
    </dgm:pt>
    <dgm:pt modelId="{3E6D900D-EA74-4E6E-961E-AC7EA7DC0CB5}" type="parTrans" cxnId="{03B817C6-B458-49E6-8701-36243177E73D}">
      <dgm:prSet/>
      <dgm:spPr/>
      <dgm:t>
        <a:bodyPr/>
        <a:lstStyle/>
        <a:p>
          <a:endParaRPr lang="en-CA"/>
        </a:p>
      </dgm:t>
    </dgm:pt>
    <dgm:pt modelId="{622C83A0-A0DB-45AA-B80E-F1BED7E297B8}" type="sibTrans" cxnId="{03B817C6-B458-49E6-8701-36243177E73D}">
      <dgm:prSet/>
      <dgm:spPr/>
      <dgm:t>
        <a:bodyPr/>
        <a:lstStyle/>
        <a:p>
          <a:endParaRPr lang="en-CA"/>
        </a:p>
      </dgm:t>
    </dgm:pt>
    <dgm:pt modelId="{9A2687F9-C97E-46CD-A6D8-66C2A36390BA}">
      <dgm:prSet/>
      <dgm:spPr/>
      <dgm:t>
        <a:bodyPr/>
        <a:lstStyle/>
        <a:p>
          <a:pPr rtl="0"/>
          <a:r>
            <a:rPr lang="en-CA">
              <a:latin typeface="Calibri"/>
            </a:rPr>
            <a:t>Hip</a:t>
          </a:r>
          <a:r>
            <a:rPr lang="en-CA"/>
            <a:t>/Knee braces, orthopaedic footwear</a:t>
          </a:r>
          <a:r>
            <a:rPr lang="en-CA">
              <a:latin typeface="Calibri"/>
            </a:rPr>
            <a:t> </a:t>
          </a:r>
          <a:endParaRPr lang="en-CA"/>
        </a:p>
      </dgm:t>
    </dgm:pt>
    <dgm:pt modelId="{66F8E18F-9234-44E9-B0D8-FDBA353559C2}" type="parTrans" cxnId="{60392C23-B63F-4F23-935D-1F282AD4F31C}">
      <dgm:prSet/>
      <dgm:spPr/>
      <dgm:t>
        <a:bodyPr/>
        <a:lstStyle/>
        <a:p>
          <a:endParaRPr lang="en-CA"/>
        </a:p>
      </dgm:t>
    </dgm:pt>
    <dgm:pt modelId="{BAE27B95-99DE-4A43-96AA-FD79FAC61DA4}" type="sibTrans" cxnId="{60392C23-B63F-4F23-935D-1F282AD4F31C}">
      <dgm:prSet/>
      <dgm:spPr/>
      <dgm:t>
        <a:bodyPr/>
        <a:lstStyle/>
        <a:p>
          <a:endParaRPr lang="en-CA"/>
        </a:p>
      </dgm:t>
    </dgm:pt>
    <dgm:pt modelId="{3150FCCC-6D05-418B-8217-8F8E6D7465F6}">
      <dgm:prSet/>
      <dgm:spPr/>
      <dgm:t>
        <a:bodyPr/>
        <a:lstStyle/>
        <a:p>
          <a:pPr rtl="0"/>
          <a:r>
            <a:rPr lang="en-CA"/>
            <a:t>Find a balance between work, rest, and leisure</a:t>
          </a:r>
          <a:r>
            <a:rPr lang="en-CA">
              <a:latin typeface="Calibri"/>
            </a:rPr>
            <a:t> </a:t>
          </a:r>
          <a:endParaRPr lang="en-CA"/>
        </a:p>
      </dgm:t>
    </dgm:pt>
    <dgm:pt modelId="{BDE92606-FEC9-4EC1-B2EB-6570CBB0706A}" type="parTrans" cxnId="{DE7AC7E4-A6B5-4C66-B087-B7EEAD8CF7B8}">
      <dgm:prSet/>
      <dgm:spPr/>
      <dgm:t>
        <a:bodyPr/>
        <a:lstStyle/>
        <a:p>
          <a:endParaRPr lang="en-CA"/>
        </a:p>
      </dgm:t>
    </dgm:pt>
    <dgm:pt modelId="{7F434FCF-6A5C-479F-8AE4-7F34D5FF651B}" type="sibTrans" cxnId="{DE7AC7E4-A6B5-4C66-B087-B7EEAD8CF7B8}">
      <dgm:prSet/>
      <dgm:spPr/>
      <dgm:t>
        <a:bodyPr/>
        <a:lstStyle/>
        <a:p>
          <a:endParaRPr lang="en-CA"/>
        </a:p>
      </dgm:t>
    </dgm:pt>
    <dgm:pt modelId="{C9FCAA6B-927C-47D2-A4E3-D03A410A166E}" type="pres">
      <dgm:prSet presAssocID="{1490D3A4-8180-40F0-B230-3BFE03FC24E3}" presName="linear" presStyleCnt="0">
        <dgm:presLayoutVars>
          <dgm:dir/>
          <dgm:resizeHandles val="exact"/>
        </dgm:presLayoutVars>
      </dgm:prSet>
      <dgm:spPr/>
    </dgm:pt>
    <dgm:pt modelId="{B59F0CB0-CBD3-4295-9EA8-F65765DDB163}" type="pres">
      <dgm:prSet presAssocID="{B866115B-1200-4B07-BB32-FCF56537AAB6}" presName="comp" presStyleCnt="0"/>
      <dgm:spPr/>
    </dgm:pt>
    <dgm:pt modelId="{F64414D4-43CB-472F-BCCC-0F72BAC48464}" type="pres">
      <dgm:prSet presAssocID="{B866115B-1200-4B07-BB32-FCF56537AAB6}" presName="box" presStyleLbl="node1" presStyleIdx="0" presStyleCnt="3"/>
      <dgm:spPr/>
    </dgm:pt>
    <dgm:pt modelId="{57E75327-C7AE-47A5-A13D-5A997EB8C47B}" type="pres">
      <dgm:prSet presAssocID="{B866115B-1200-4B07-BB32-FCF56537AAB6}"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000" b="-2000"/>
          </a:stretch>
        </a:blipFill>
      </dgm:spPr>
    </dgm:pt>
    <dgm:pt modelId="{7F08402A-046C-410E-ADE4-768E42AE5BAC}" type="pres">
      <dgm:prSet presAssocID="{B866115B-1200-4B07-BB32-FCF56537AAB6}" presName="text" presStyleLbl="node1" presStyleIdx="0" presStyleCnt="3">
        <dgm:presLayoutVars>
          <dgm:bulletEnabled val="1"/>
        </dgm:presLayoutVars>
      </dgm:prSet>
      <dgm:spPr/>
    </dgm:pt>
    <dgm:pt modelId="{2F608A04-60E7-4C3C-AAE8-012F5CBF0A12}" type="pres">
      <dgm:prSet presAssocID="{DADC3B65-263F-427C-A757-0934BC8FB5C8}" presName="spacer" presStyleCnt="0"/>
      <dgm:spPr/>
    </dgm:pt>
    <dgm:pt modelId="{A0396E74-D64F-43A9-8E99-99E4307995FF}" type="pres">
      <dgm:prSet presAssocID="{160931D2-7EC5-4FE1-A9D1-FBEA52545FA7}" presName="comp" presStyleCnt="0"/>
      <dgm:spPr/>
    </dgm:pt>
    <dgm:pt modelId="{56BA07E4-4645-4DCF-9767-EDA17B4D49C5}" type="pres">
      <dgm:prSet presAssocID="{160931D2-7EC5-4FE1-A9D1-FBEA52545FA7}" presName="box" presStyleLbl="node1" presStyleIdx="1" presStyleCnt="3"/>
      <dgm:spPr/>
    </dgm:pt>
    <dgm:pt modelId="{37520B90-ECAD-428A-9FDB-6C131858C718}" type="pres">
      <dgm:prSet presAssocID="{160931D2-7EC5-4FE1-A9D1-FBEA52545FA7}"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30000" b="-30000"/>
          </a:stretch>
        </a:blipFill>
      </dgm:spPr>
    </dgm:pt>
    <dgm:pt modelId="{E5D452D1-87D1-428E-B61B-00CB39FECEA8}" type="pres">
      <dgm:prSet presAssocID="{160931D2-7EC5-4FE1-A9D1-FBEA52545FA7}" presName="text" presStyleLbl="node1" presStyleIdx="1" presStyleCnt="3">
        <dgm:presLayoutVars>
          <dgm:bulletEnabled val="1"/>
        </dgm:presLayoutVars>
      </dgm:prSet>
      <dgm:spPr/>
    </dgm:pt>
    <dgm:pt modelId="{25670EA6-E5E8-4783-90B2-E4D2B5C3EBAB}" type="pres">
      <dgm:prSet presAssocID="{F4F50C98-4139-45C5-886E-AFD51F1892F3}" presName="spacer" presStyleCnt="0"/>
      <dgm:spPr/>
    </dgm:pt>
    <dgm:pt modelId="{A3FAFEBC-B5F4-4287-9211-B15D9FF8748B}" type="pres">
      <dgm:prSet presAssocID="{E4382293-BD4A-4E42-94DE-82A07E30B582}" presName="comp" presStyleCnt="0"/>
      <dgm:spPr/>
    </dgm:pt>
    <dgm:pt modelId="{93D0E4BA-7D7E-4072-BA4B-2A0CDDBE75BA}" type="pres">
      <dgm:prSet presAssocID="{E4382293-BD4A-4E42-94DE-82A07E30B582}" presName="box" presStyleLbl="node1" presStyleIdx="2" presStyleCnt="3"/>
      <dgm:spPr/>
    </dgm:pt>
    <dgm:pt modelId="{80B84C5E-4F7D-43A8-BD56-087300A21248}" type="pres">
      <dgm:prSet presAssocID="{E4382293-BD4A-4E42-94DE-82A07E30B582}" presName="img" presStyleLbl="fgImgPlace1" presStyleIdx="2" presStyleCnt="3"/>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l="-39000" r="-39000"/>
          </a:stretch>
        </a:blipFill>
      </dgm:spPr>
    </dgm:pt>
    <dgm:pt modelId="{FDC00B03-7A2A-45DF-93B8-5C0D3F641D79}" type="pres">
      <dgm:prSet presAssocID="{E4382293-BD4A-4E42-94DE-82A07E30B582}" presName="text" presStyleLbl="node1" presStyleIdx="2" presStyleCnt="3">
        <dgm:presLayoutVars>
          <dgm:bulletEnabled val="1"/>
        </dgm:presLayoutVars>
      </dgm:prSet>
      <dgm:spPr/>
    </dgm:pt>
  </dgm:ptLst>
  <dgm:cxnLst>
    <dgm:cxn modelId="{0DF28913-0E4D-455D-8ACB-06E7A6B27431}" type="presOf" srcId="{B992EF9A-EF9C-4DEC-AEC4-6EE1CDE8DB97}" destId="{F64414D4-43CB-472F-BCCC-0F72BAC48464}" srcOrd="0" destOrd="2" presId="urn:microsoft.com/office/officeart/2005/8/layout/vList4"/>
    <dgm:cxn modelId="{A9CEDC15-3A5F-4C84-A033-54680AAECEFD}" type="presOf" srcId="{E4382293-BD4A-4E42-94DE-82A07E30B582}" destId="{93D0E4BA-7D7E-4072-BA4B-2A0CDDBE75BA}" srcOrd="0" destOrd="0" presId="urn:microsoft.com/office/officeart/2005/8/layout/vList4"/>
    <dgm:cxn modelId="{D10ECE1C-636C-4C16-94B3-E9B4952723CF}" type="presOf" srcId="{9A2687F9-C97E-46CD-A6D8-66C2A36390BA}" destId="{E5D452D1-87D1-428E-B61B-00CB39FECEA8}" srcOrd="1" destOrd="2" presId="urn:microsoft.com/office/officeart/2005/8/layout/vList4"/>
    <dgm:cxn modelId="{D835D61D-E1F9-4DD8-A1D3-87D453881C12}" type="presOf" srcId="{3150FCCC-6D05-418B-8217-8F8E6D7465F6}" destId="{93D0E4BA-7D7E-4072-BA4B-2A0CDDBE75BA}" srcOrd="0" destOrd="2" presId="urn:microsoft.com/office/officeart/2005/8/layout/vList4"/>
    <dgm:cxn modelId="{60392C23-B63F-4F23-935D-1F282AD4F31C}" srcId="{160931D2-7EC5-4FE1-A9D1-FBEA52545FA7}" destId="{9A2687F9-C97E-46CD-A6D8-66C2A36390BA}" srcOrd="1" destOrd="0" parTransId="{66F8E18F-9234-44E9-B0D8-FDBA353559C2}" sibTransId="{BAE27B95-99DE-4A43-96AA-FD79FAC61DA4}"/>
    <dgm:cxn modelId="{F7A24225-B402-45DC-8222-3F59A74B3DC0}" type="presOf" srcId="{EA215C9F-C7CC-48AD-8C24-6A6D362F03DE}" destId="{56BA07E4-4645-4DCF-9767-EDA17B4D49C5}" srcOrd="0" destOrd="1" presId="urn:microsoft.com/office/officeart/2005/8/layout/vList4"/>
    <dgm:cxn modelId="{648D8126-88D8-4DA1-9A09-F78784D5D193}" type="presOf" srcId="{B866115B-1200-4B07-BB32-FCF56537AAB6}" destId="{F64414D4-43CB-472F-BCCC-0F72BAC48464}" srcOrd="0" destOrd="0" presId="urn:microsoft.com/office/officeart/2005/8/layout/vList4"/>
    <dgm:cxn modelId="{6826CE2F-86C1-42E4-966E-92CCA2851AE0}" srcId="{E4382293-BD4A-4E42-94DE-82A07E30B582}" destId="{5FEE4339-64F4-4481-89B3-BDC68CBA5C1A}" srcOrd="0" destOrd="0" parTransId="{D501D603-CDAF-45E2-B7DB-D63A7B495A3D}" sibTransId="{BA1E31DB-3730-4423-8DD5-0B998D9BFE52}"/>
    <dgm:cxn modelId="{CED3C849-7880-4BFC-928A-CB58DB344731}" type="presOf" srcId="{E4382293-BD4A-4E42-94DE-82A07E30B582}" destId="{FDC00B03-7A2A-45DF-93B8-5C0D3F641D79}" srcOrd="1" destOrd="0" presId="urn:microsoft.com/office/officeart/2005/8/layout/vList4"/>
    <dgm:cxn modelId="{FD762D53-58AC-4FEE-899A-807DB4C0B277}" type="presOf" srcId="{EA215C9F-C7CC-48AD-8C24-6A6D362F03DE}" destId="{E5D452D1-87D1-428E-B61B-00CB39FECEA8}" srcOrd="1" destOrd="1" presId="urn:microsoft.com/office/officeart/2005/8/layout/vList4"/>
    <dgm:cxn modelId="{B9950F5E-1AE3-436B-9590-52F7BB593A4E}" type="presOf" srcId="{3150FCCC-6D05-418B-8217-8F8E6D7465F6}" destId="{FDC00B03-7A2A-45DF-93B8-5C0D3F641D79}" srcOrd="1" destOrd="2" presId="urn:microsoft.com/office/officeart/2005/8/layout/vList4"/>
    <dgm:cxn modelId="{1C556C64-E891-44DC-BEDC-5B69AE9D40AA}" type="presOf" srcId="{93133B31-E063-4A46-A54A-680790033B0C}" destId="{F64414D4-43CB-472F-BCCC-0F72BAC48464}" srcOrd="0" destOrd="1" presId="urn:microsoft.com/office/officeart/2005/8/layout/vList4"/>
    <dgm:cxn modelId="{EED95F68-935F-4924-AF12-E8DCC6ED3172}" srcId="{1490D3A4-8180-40F0-B230-3BFE03FC24E3}" destId="{160931D2-7EC5-4FE1-A9D1-FBEA52545FA7}" srcOrd="1" destOrd="0" parTransId="{329AC03E-4216-4983-86E6-EC60CB6ED5F4}" sibTransId="{F4F50C98-4139-45C5-886E-AFD51F1892F3}"/>
    <dgm:cxn modelId="{CE37FF6A-BB71-4799-842F-67620D298832}" srcId="{1490D3A4-8180-40F0-B230-3BFE03FC24E3}" destId="{B866115B-1200-4B07-BB32-FCF56537AAB6}" srcOrd="0" destOrd="0" parTransId="{72035D85-5CC4-4AC3-B97E-311580E024D6}" sibTransId="{DADC3B65-263F-427C-A757-0934BC8FB5C8}"/>
    <dgm:cxn modelId="{88771A86-144D-4B8E-B901-C8F3A4BE19E0}" type="presOf" srcId="{93133B31-E063-4A46-A54A-680790033B0C}" destId="{7F08402A-046C-410E-ADE4-768E42AE5BAC}" srcOrd="1" destOrd="1" presId="urn:microsoft.com/office/officeart/2005/8/layout/vList4"/>
    <dgm:cxn modelId="{2FB04188-79BE-4CA7-8503-106E765E0774}" srcId="{1490D3A4-8180-40F0-B230-3BFE03FC24E3}" destId="{E4382293-BD4A-4E42-94DE-82A07E30B582}" srcOrd="2" destOrd="0" parTransId="{1819595D-05D7-4691-AAB4-B2B6B06982DB}" sibTransId="{B4720773-01DB-412F-9329-46CD65AD9050}"/>
    <dgm:cxn modelId="{43DF9889-4A81-4638-9DA2-D2861E945507}" type="presOf" srcId="{160931D2-7EC5-4FE1-A9D1-FBEA52545FA7}" destId="{E5D452D1-87D1-428E-B61B-00CB39FECEA8}" srcOrd="1" destOrd="0" presId="urn:microsoft.com/office/officeart/2005/8/layout/vList4"/>
    <dgm:cxn modelId="{2EB36393-0275-443D-BD18-778A9FDA25E9}" type="presOf" srcId="{B992EF9A-EF9C-4DEC-AEC4-6EE1CDE8DB97}" destId="{7F08402A-046C-410E-ADE4-768E42AE5BAC}" srcOrd="1" destOrd="2" presId="urn:microsoft.com/office/officeart/2005/8/layout/vList4"/>
    <dgm:cxn modelId="{26933F95-19B9-4E61-9AF6-316A599AC442}" type="presOf" srcId="{5FEE4339-64F4-4481-89B3-BDC68CBA5C1A}" destId="{FDC00B03-7A2A-45DF-93B8-5C0D3F641D79}" srcOrd="1" destOrd="1" presId="urn:microsoft.com/office/officeart/2005/8/layout/vList4"/>
    <dgm:cxn modelId="{EE0A259A-879D-423F-97F9-778A9AF380F5}" srcId="{B866115B-1200-4B07-BB32-FCF56537AAB6}" destId="{93133B31-E063-4A46-A54A-680790033B0C}" srcOrd="0" destOrd="0" parTransId="{2EF11AB7-9F0A-4BCB-9287-95AD01A7DEEB}" sibTransId="{91CB9AAF-906B-49D1-B284-B8D76B886D34}"/>
    <dgm:cxn modelId="{9D40D1A7-5BF6-44FF-AAB3-D978179E2EBF}" type="presOf" srcId="{9A2687F9-C97E-46CD-A6D8-66C2A36390BA}" destId="{56BA07E4-4645-4DCF-9767-EDA17B4D49C5}" srcOrd="0" destOrd="2" presId="urn:microsoft.com/office/officeart/2005/8/layout/vList4"/>
    <dgm:cxn modelId="{D822CBAC-290C-4B8F-B187-0C26975493D7}" type="presOf" srcId="{5FEE4339-64F4-4481-89B3-BDC68CBA5C1A}" destId="{93D0E4BA-7D7E-4072-BA4B-2A0CDDBE75BA}" srcOrd="0" destOrd="1" presId="urn:microsoft.com/office/officeart/2005/8/layout/vList4"/>
    <dgm:cxn modelId="{9D1743C3-284E-4365-BD92-7839C79BCF24}" srcId="{160931D2-7EC5-4FE1-A9D1-FBEA52545FA7}" destId="{EA215C9F-C7CC-48AD-8C24-6A6D362F03DE}" srcOrd="0" destOrd="0" parTransId="{1129168B-80AA-4DE2-B744-564A7DEC4C80}" sibTransId="{BAFA6C14-C9A9-42A2-A8FB-1E53FDD467EC}"/>
    <dgm:cxn modelId="{B0260DC4-A4F2-45FA-9B0B-60861A124F4B}" type="presOf" srcId="{160931D2-7EC5-4FE1-A9D1-FBEA52545FA7}" destId="{56BA07E4-4645-4DCF-9767-EDA17B4D49C5}" srcOrd="0" destOrd="0" presId="urn:microsoft.com/office/officeart/2005/8/layout/vList4"/>
    <dgm:cxn modelId="{03B817C6-B458-49E6-8701-36243177E73D}" srcId="{B866115B-1200-4B07-BB32-FCF56537AAB6}" destId="{B992EF9A-EF9C-4DEC-AEC4-6EE1CDE8DB97}" srcOrd="1" destOrd="0" parTransId="{3E6D900D-EA74-4E6E-961E-AC7EA7DC0CB5}" sibTransId="{622C83A0-A0DB-45AA-B80E-F1BED7E297B8}"/>
    <dgm:cxn modelId="{DE7AC7E4-A6B5-4C66-B087-B7EEAD8CF7B8}" srcId="{E4382293-BD4A-4E42-94DE-82A07E30B582}" destId="{3150FCCC-6D05-418B-8217-8F8E6D7465F6}" srcOrd="1" destOrd="0" parTransId="{BDE92606-FEC9-4EC1-B2EB-6570CBB0706A}" sibTransId="{7F434FCF-6A5C-479F-8AE4-7F34D5FF651B}"/>
    <dgm:cxn modelId="{FD28DAFA-45BC-40A6-9829-0994C5D897F1}" type="presOf" srcId="{B866115B-1200-4B07-BB32-FCF56537AAB6}" destId="{7F08402A-046C-410E-ADE4-768E42AE5BAC}" srcOrd="1" destOrd="0" presId="urn:microsoft.com/office/officeart/2005/8/layout/vList4"/>
    <dgm:cxn modelId="{B22703FC-3D60-4BAF-B7BF-4406A37ED1FD}" type="presOf" srcId="{1490D3A4-8180-40F0-B230-3BFE03FC24E3}" destId="{C9FCAA6B-927C-47D2-A4E3-D03A410A166E}" srcOrd="0" destOrd="0" presId="urn:microsoft.com/office/officeart/2005/8/layout/vList4"/>
    <dgm:cxn modelId="{93F6245B-E659-4EA5-8508-F3BB9C698E95}" type="presParOf" srcId="{C9FCAA6B-927C-47D2-A4E3-D03A410A166E}" destId="{B59F0CB0-CBD3-4295-9EA8-F65765DDB163}" srcOrd="0" destOrd="0" presId="urn:microsoft.com/office/officeart/2005/8/layout/vList4"/>
    <dgm:cxn modelId="{F7CD0392-5C93-489B-AAA8-025BA8CE533A}" type="presParOf" srcId="{B59F0CB0-CBD3-4295-9EA8-F65765DDB163}" destId="{F64414D4-43CB-472F-BCCC-0F72BAC48464}" srcOrd="0" destOrd="0" presId="urn:microsoft.com/office/officeart/2005/8/layout/vList4"/>
    <dgm:cxn modelId="{C4B4747B-79AA-4FCA-8A13-64C5832680B8}" type="presParOf" srcId="{B59F0CB0-CBD3-4295-9EA8-F65765DDB163}" destId="{57E75327-C7AE-47A5-A13D-5A997EB8C47B}" srcOrd="1" destOrd="0" presId="urn:microsoft.com/office/officeart/2005/8/layout/vList4"/>
    <dgm:cxn modelId="{6B948644-1260-492C-B9F4-6485DE702813}" type="presParOf" srcId="{B59F0CB0-CBD3-4295-9EA8-F65765DDB163}" destId="{7F08402A-046C-410E-ADE4-768E42AE5BAC}" srcOrd="2" destOrd="0" presId="urn:microsoft.com/office/officeart/2005/8/layout/vList4"/>
    <dgm:cxn modelId="{81983487-C194-40BA-BF8B-905D23F46A6A}" type="presParOf" srcId="{C9FCAA6B-927C-47D2-A4E3-D03A410A166E}" destId="{2F608A04-60E7-4C3C-AAE8-012F5CBF0A12}" srcOrd="1" destOrd="0" presId="urn:microsoft.com/office/officeart/2005/8/layout/vList4"/>
    <dgm:cxn modelId="{2CC7CA95-2A76-40CE-AE75-777588AB3B44}" type="presParOf" srcId="{C9FCAA6B-927C-47D2-A4E3-D03A410A166E}" destId="{A0396E74-D64F-43A9-8E99-99E4307995FF}" srcOrd="2" destOrd="0" presId="urn:microsoft.com/office/officeart/2005/8/layout/vList4"/>
    <dgm:cxn modelId="{9D5B184D-A6D1-4D18-85FE-790B7F9F594A}" type="presParOf" srcId="{A0396E74-D64F-43A9-8E99-99E4307995FF}" destId="{56BA07E4-4645-4DCF-9767-EDA17B4D49C5}" srcOrd="0" destOrd="0" presId="urn:microsoft.com/office/officeart/2005/8/layout/vList4"/>
    <dgm:cxn modelId="{6BA74226-96BD-4008-B249-BDCEB0C1E333}" type="presParOf" srcId="{A0396E74-D64F-43A9-8E99-99E4307995FF}" destId="{37520B90-ECAD-428A-9FDB-6C131858C718}" srcOrd="1" destOrd="0" presId="urn:microsoft.com/office/officeart/2005/8/layout/vList4"/>
    <dgm:cxn modelId="{421686FB-98D1-482F-A706-C341C9C517F5}" type="presParOf" srcId="{A0396E74-D64F-43A9-8E99-99E4307995FF}" destId="{E5D452D1-87D1-428E-B61B-00CB39FECEA8}" srcOrd="2" destOrd="0" presId="urn:microsoft.com/office/officeart/2005/8/layout/vList4"/>
    <dgm:cxn modelId="{F6171626-137C-478B-A78C-CF300EDC4266}" type="presParOf" srcId="{C9FCAA6B-927C-47D2-A4E3-D03A410A166E}" destId="{25670EA6-E5E8-4783-90B2-E4D2B5C3EBAB}" srcOrd="3" destOrd="0" presId="urn:microsoft.com/office/officeart/2005/8/layout/vList4"/>
    <dgm:cxn modelId="{953A88CC-A0C9-4AF0-9760-38F703DEB8EB}" type="presParOf" srcId="{C9FCAA6B-927C-47D2-A4E3-D03A410A166E}" destId="{A3FAFEBC-B5F4-4287-9211-B15D9FF8748B}" srcOrd="4" destOrd="0" presId="urn:microsoft.com/office/officeart/2005/8/layout/vList4"/>
    <dgm:cxn modelId="{1EA253DE-3C52-493E-8167-8805A791A155}" type="presParOf" srcId="{A3FAFEBC-B5F4-4287-9211-B15D9FF8748B}" destId="{93D0E4BA-7D7E-4072-BA4B-2A0CDDBE75BA}" srcOrd="0" destOrd="0" presId="urn:microsoft.com/office/officeart/2005/8/layout/vList4"/>
    <dgm:cxn modelId="{8727F6B1-9681-4B2B-9775-996F66F79D49}" type="presParOf" srcId="{A3FAFEBC-B5F4-4287-9211-B15D9FF8748B}" destId="{80B84C5E-4F7D-43A8-BD56-087300A21248}" srcOrd="1" destOrd="0" presId="urn:microsoft.com/office/officeart/2005/8/layout/vList4"/>
    <dgm:cxn modelId="{7A269C93-76AD-46D8-98A6-E5781596FE80}" type="presParOf" srcId="{A3FAFEBC-B5F4-4287-9211-B15D9FF8748B}" destId="{FDC00B03-7A2A-45DF-93B8-5C0D3F641D7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78832A-CC25-4BE6-8207-22D27FEAEB7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CA"/>
        </a:p>
      </dgm:t>
    </dgm:pt>
    <dgm:pt modelId="{C62C4AE9-FA03-4ABB-97EC-7BACA4256BE3}">
      <dgm:prSet phldrT="[Text]" custT="1">
        <dgm:style>
          <a:lnRef idx="2">
            <a:schemeClr val="accent3"/>
          </a:lnRef>
          <a:fillRef idx="1">
            <a:schemeClr val="lt1"/>
          </a:fillRef>
          <a:effectRef idx="0">
            <a:schemeClr val="accent3"/>
          </a:effectRef>
          <a:fontRef idx="minor">
            <a:schemeClr val="dk1"/>
          </a:fontRef>
        </dgm:style>
      </dgm:prSet>
      <dgm:spPr>
        <a:ln w="38100"/>
      </dgm:spPr>
      <dgm:t>
        <a:bodyPr/>
        <a:lstStyle/>
        <a:p>
          <a:pPr rtl="0">
            <a:lnSpc>
              <a:spcPct val="100000"/>
            </a:lnSpc>
          </a:pPr>
          <a:r>
            <a:rPr lang="en-US" sz="2400" b="1" dirty="0">
              <a:latin typeface="Calibri Light"/>
              <a:ea typeface="MS PGothic"/>
              <a:cs typeface="Calibri Light"/>
            </a:rPr>
            <a:t>Capsicum </a:t>
          </a:r>
          <a:r>
            <a:rPr lang="en-US" sz="2400" b="1" baseline="30000" dirty="0">
              <a:latin typeface="Calibri Light"/>
              <a:ea typeface="MS PGothic"/>
              <a:cs typeface="Calibri Light"/>
            </a:rPr>
            <a:t>16</a:t>
          </a:r>
          <a:r>
            <a:rPr lang="en-US" sz="2400" b="1" dirty="0">
              <a:latin typeface="Calibri Light"/>
              <a:ea typeface="MS PGothic"/>
              <a:cs typeface="Calibri Light"/>
            </a:rPr>
            <a:t> </a:t>
          </a:r>
        </a:p>
        <a:p>
          <a:pPr rtl="0">
            <a:lnSpc>
              <a:spcPct val="100000"/>
            </a:lnSpc>
          </a:pPr>
          <a:r>
            <a:rPr lang="en-US" sz="1800" b="1" dirty="0">
              <a:latin typeface="Calibri Light"/>
              <a:ea typeface="MS PGothic"/>
              <a:cs typeface="Calibri Light"/>
            </a:rPr>
            <a:t>Use: </a:t>
          </a:r>
          <a:r>
            <a:rPr lang="en-US" sz="1800" dirty="0">
              <a:latin typeface="Calibri Light"/>
              <a:ea typeface="MS PGothic"/>
              <a:cs typeface="Calibri Light"/>
            </a:rPr>
            <a:t>Neuropathic pain</a:t>
          </a:r>
        </a:p>
        <a:p>
          <a:pPr rtl="0">
            <a:lnSpc>
              <a:spcPct val="100000"/>
            </a:lnSpc>
          </a:pPr>
          <a:r>
            <a:rPr lang="en-US" sz="1800" b="1" dirty="0">
              <a:latin typeface="Calibri Light"/>
              <a:ea typeface="MS PGothic"/>
              <a:cs typeface="Calibri Light"/>
            </a:rPr>
            <a:t>Dose: </a:t>
          </a:r>
          <a:r>
            <a:rPr lang="en-US" sz="1800" dirty="0">
              <a:latin typeface="Calibri Light"/>
              <a:ea typeface="MS PGothic"/>
              <a:cs typeface="Calibri Light"/>
            </a:rPr>
            <a:t>0.075% applied four times a day </a:t>
          </a:r>
        </a:p>
        <a:p>
          <a:pPr>
            <a:lnSpc>
              <a:spcPct val="100000"/>
            </a:lnSpc>
          </a:pPr>
          <a:r>
            <a:rPr lang="en-US" sz="1800" b="1" dirty="0">
              <a:latin typeface="Calibri Light"/>
              <a:ea typeface="MS PGothic"/>
              <a:cs typeface="Calibri Light"/>
            </a:rPr>
            <a:t>Side Effects: </a:t>
          </a:r>
          <a:r>
            <a:rPr lang="en-US" sz="1800" dirty="0">
              <a:latin typeface="Calibri Light"/>
              <a:ea typeface="MS PGothic"/>
              <a:cs typeface="Calibri Light"/>
            </a:rPr>
            <a:t>Burning, itching, stinging, rash</a:t>
          </a:r>
        </a:p>
        <a:p>
          <a:pPr rtl="0">
            <a:lnSpc>
              <a:spcPct val="100000"/>
            </a:lnSpc>
          </a:pPr>
          <a:r>
            <a:rPr lang="en-US" sz="1800" b="1" dirty="0">
              <a:latin typeface="Calibri Light"/>
              <a:ea typeface="MS PGothic"/>
              <a:cs typeface="Calibri Light"/>
            </a:rPr>
            <a:t>Caution: </a:t>
          </a:r>
          <a:r>
            <a:rPr lang="en-US" sz="1800" dirty="0">
              <a:latin typeface="Calibri Light"/>
              <a:ea typeface="MS PGothic"/>
              <a:cs typeface="Calibri Light"/>
            </a:rPr>
            <a:t>Do not use on broken skin. Wash hands after applying! </a:t>
          </a:r>
          <a:endParaRPr lang="en-CA" sz="1800" dirty="0">
            <a:latin typeface="Calibri Light"/>
            <a:cs typeface="Calibri Light"/>
          </a:endParaRPr>
        </a:p>
      </dgm:t>
    </dgm:pt>
    <dgm:pt modelId="{0DAD5200-6E53-4479-99DA-867A168A36C9}" type="parTrans" cxnId="{7BE6C4E7-E518-4698-A4F7-F280997E3167}">
      <dgm:prSet/>
      <dgm:spPr/>
      <dgm:t>
        <a:bodyPr/>
        <a:lstStyle/>
        <a:p>
          <a:endParaRPr lang="en-CA"/>
        </a:p>
      </dgm:t>
    </dgm:pt>
    <dgm:pt modelId="{BDF92B44-827D-4C4E-A083-DBA40F1E1012}" type="sibTrans" cxnId="{7BE6C4E7-E518-4698-A4F7-F280997E3167}">
      <dgm:prSet/>
      <dgm:spPr/>
      <dgm:t>
        <a:bodyPr/>
        <a:lstStyle/>
        <a:p>
          <a:endParaRPr lang="en-CA"/>
        </a:p>
      </dgm:t>
    </dgm:pt>
    <dgm:pt modelId="{57009887-41E8-4162-9DEF-3E2B851082CD}">
      <dgm:prSet custT="1">
        <dgm:style>
          <a:lnRef idx="2">
            <a:schemeClr val="accent3"/>
          </a:lnRef>
          <a:fillRef idx="1">
            <a:schemeClr val="lt1"/>
          </a:fillRef>
          <a:effectRef idx="0">
            <a:schemeClr val="accent3"/>
          </a:effectRef>
          <a:fontRef idx="minor">
            <a:schemeClr val="dk1"/>
          </a:fontRef>
        </dgm:style>
      </dgm:prSet>
      <dgm:spPr>
        <a:ln w="38100"/>
      </dgm:spPr>
      <dgm:t>
        <a:bodyPr/>
        <a:lstStyle/>
        <a:p>
          <a:r>
            <a:rPr lang="en-CA" sz="2400" b="1" dirty="0">
              <a:latin typeface="Calibri Light"/>
              <a:cs typeface="Calibri Light"/>
            </a:rPr>
            <a:t>Vitamin B12 </a:t>
          </a:r>
          <a:r>
            <a:rPr lang="en-CA" sz="2400" b="1" baseline="30000" dirty="0">
              <a:latin typeface="Calibri Light"/>
              <a:cs typeface="Calibri Light"/>
            </a:rPr>
            <a:t>17</a:t>
          </a:r>
          <a:endParaRPr lang="en-CA" sz="2400" b="1" dirty="0">
            <a:latin typeface="Calibri Light"/>
            <a:cs typeface="Calibri Light"/>
          </a:endParaRPr>
        </a:p>
        <a:p>
          <a:pPr rtl="0"/>
          <a:r>
            <a:rPr lang="en-CA" sz="1800" b="1" u="none" dirty="0">
              <a:latin typeface="Calibri Light"/>
              <a:cs typeface="Calibri Light"/>
            </a:rPr>
            <a:t>Use: </a:t>
          </a:r>
          <a:r>
            <a:rPr lang="en-CA" sz="1800" dirty="0">
              <a:latin typeface="Calibri Light"/>
              <a:cs typeface="Calibri Light"/>
            </a:rPr>
            <a:t>Neuropathic pain from vitamin B12 deficiency or</a:t>
          </a:r>
          <a:r>
            <a:rPr lang="en-CA" sz="1800" dirty="0"/>
            <a:t> from shingles </a:t>
          </a:r>
          <a:r>
            <a:rPr lang="en-CA" sz="1800" dirty="0">
              <a:latin typeface="Calibri Light"/>
              <a:cs typeface="Calibri Light"/>
            </a:rPr>
            <a:t>(postherpetic neuralgia)</a:t>
          </a:r>
        </a:p>
        <a:p>
          <a:r>
            <a:rPr lang="en-CA" sz="1800" b="1" u="none" dirty="0">
              <a:latin typeface="Calibri Light"/>
              <a:cs typeface="Calibri Light"/>
            </a:rPr>
            <a:t>Dose:</a:t>
          </a:r>
          <a:endParaRPr lang="en-CA" sz="1800" dirty="0">
            <a:latin typeface="Calibri Light"/>
            <a:cs typeface="Calibri Light"/>
          </a:endParaRPr>
        </a:p>
        <a:p>
          <a:pPr rtl="0"/>
          <a:r>
            <a:rPr lang="en-CA" sz="1800" dirty="0">
              <a:latin typeface="Calibri Light"/>
              <a:cs typeface="Calibri Light"/>
            </a:rPr>
            <a:t>●</a:t>
          </a:r>
          <a:r>
            <a:rPr lang="en-CA" sz="1800" u="sng" dirty="0">
              <a:latin typeface="Calibri Light"/>
              <a:cs typeface="Calibri Light"/>
            </a:rPr>
            <a:t>Vitamin B12 deficiency: </a:t>
          </a:r>
          <a:r>
            <a:rPr lang="en-CA" sz="1800" dirty="0">
              <a:latin typeface="Calibri Light"/>
              <a:cs typeface="Calibri Light"/>
            </a:rPr>
            <a:t>500- 1000 mcg by mouth daily</a:t>
          </a:r>
        </a:p>
        <a:p>
          <a:pPr rtl="0"/>
          <a:r>
            <a:rPr lang="en-CA" sz="1800" dirty="0">
              <a:latin typeface="Calibri Light"/>
              <a:cs typeface="Calibri Light"/>
            </a:rPr>
            <a:t>●</a:t>
          </a:r>
          <a:r>
            <a:rPr lang="en-CA" sz="1800" u="sng" dirty="0">
              <a:latin typeface="Calibri Light"/>
              <a:cs typeface="Calibri Light"/>
            </a:rPr>
            <a:t>Postherpetic neuralgia: </a:t>
          </a:r>
          <a:r>
            <a:rPr lang="en-CA" sz="1800" dirty="0">
              <a:latin typeface="Calibri Light"/>
              <a:cs typeface="Calibri Light"/>
            </a:rPr>
            <a:t>1000 mcg		 injection (subcutaneous) six times weekly for 4 weeks </a:t>
          </a:r>
        </a:p>
      </dgm:t>
    </dgm:pt>
    <dgm:pt modelId="{4E1F0DD5-5898-49C7-AF7D-7798AE635B7B}" type="parTrans" cxnId="{89FEA229-4292-4657-A593-26C6EF3CBEE4}">
      <dgm:prSet/>
      <dgm:spPr/>
      <dgm:t>
        <a:bodyPr/>
        <a:lstStyle/>
        <a:p>
          <a:endParaRPr lang="en-CA"/>
        </a:p>
      </dgm:t>
    </dgm:pt>
    <dgm:pt modelId="{D16A8A42-507C-4C47-A5AA-2D04FB4F8611}" type="sibTrans" cxnId="{89FEA229-4292-4657-A593-26C6EF3CBEE4}">
      <dgm:prSet/>
      <dgm:spPr/>
      <dgm:t>
        <a:bodyPr/>
        <a:lstStyle/>
        <a:p>
          <a:endParaRPr lang="en-CA"/>
        </a:p>
      </dgm:t>
    </dgm:pt>
    <dgm:pt modelId="{DB28657B-1A9D-49D4-809B-87941680E51C}" type="pres">
      <dgm:prSet presAssocID="{BE78832A-CC25-4BE6-8207-22D27FEAEB72}" presName="Name0" presStyleCnt="0">
        <dgm:presLayoutVars>
          <dgm:dir/>
          <dgm:resizeHandles val="exact"/>
        </dgm:presLayoutVars>
      </dgm:prSet>
      <dgm:spPr/>
    </dgm:pt>
    <dgm:pt modelId="{90B264CC-CE34-454E-86CC-B20B5D930346}" type="pres">
      <dgm:prSet presAssocID="{C62C4AE9-FA03-4ABB-97EC-7BACA4256BE3}" presName="composite" presStyleCnt="0"/>
      <dgm:spPr/>
    </dgm:pt>
    <dgm:pt modelId="{7837935E-222B-45A7-9A09-BE6E57CD675D}" type="pres">
      <dgm:prSet presAssocID="{C62C4AE9-FA03-4ABB-97EC-7BACA4256BE3}" presName="rect1" presStyleLbl="trAlignAcc1" presStyleIdx="0" presStyleCnt="2" custScaleX="130657" custScaleY="145605" custLinFactNeighborX="8374" custLinFactNeighborY="1971">
        <dgm:presLayoutVars>
          <dgm:bulletEnabled val="1"/>
        </dgm:presLayoutVars>
      </dgm:prSet>
      <dgm:spPr/>
    </dgm:pt>
    <dgm:pt modelId="{F0690690-8E57-4969-A79F-702E9D378115}" type="pres">
      <dgm:prSet presAssocID="{C62C4AE9-FA03-4ABB-97EC-7BACA4256BE3}" presName="rect2" presStyleLbl="fgImgPlace1" presStyleIdx="0" presStyleCnt="2" custScaleX="178789" custScaleY="136046" custLinFactNeighborX="-80515" custLinFactNeighborY="15253"/>
      <dgm:spPr>
        <a:blipFill dpi="0" rotWithShape="1">
          <a:blip xmlns:r="http://schemas.openxmlformats.org/officeDocument/2006/relationships" r:embed="rId1"/>
          <a:srcRect/>
          <a:stretch>
            <a:fillRect l="18481" r="18481"/>
          </a:stretch>
        </a:blipFill>
      </dgm:spPr>
    </dgm:pt>
    <dgm:pt modelId="{A23639C6-E43A-46C3-93E6-3DB469321D20}" type="pres">
      <dgm:prSet presAssocID="{BDF92B44-827D-4C4E-A083-DBA40F1E1012}" presName="sibTrans" presStyleCnt="0"/>
      <dgm:spPr/>
    </dgm:pt>
    <dgm:pt modelId="{7419B758-FFD4-47CC-82D2-190DBBF098DB}" type="pres">
      <dgm:prSet presAssocID="{57009887-41E8-4162-9DEF-3E2B851082CD}" presName="composite" presStyleCnt="0"/>
      <dgm:spPr/>
    </dgm:pt>
    <dgm:pt modelId="{96315103-9853-4EE2-B2A0-61BDC871B306}" type="pres">
      <dgm:prSet presAssocID="{57009887-41E8-4162-9DEF-3E2B851082CD}" presName="rect1" presStyleLbl="trAlignAcc1" presStyleIdx="1" presStyleCnt="2" custScaleX="128834" custScaleY="153698" custLinFactNeighborX="7565" custLinFactNeighborY="4489">
        <dgm:presLayoutVars>
          <dgm:bulletEnabled val="1"/>
        </dgm:presLayoutVars>
      </dgm:prSet>
      <dgm:spPr/>
    </dgm:pt>
    <dgm:pt modelId="{C275A0E7-5DEA-4106-ACBE-0DDDA91AEAEC}" type="pres">
      <dgm:prSet presAssocID="{57009887-41E8-4162-9DEF-3E2B851082CD}" presName="rect2" presStyleLbl="fgImgPlace1" presStyleIdx="1" presStyleCnt="2" custScaleX="133356" custScaleY="119887" custLinFactNeighborX="-73360" custLinFactNeighborY="10676"/>
      <dgm:spPr>
        <a:blipFill dpi="0" rotWithShape="1">
          <a:blip xmlns:r="http://schemas.openxmlformats.org/officeDocument/2006/relationships" r:embed="rId2"/>
          <a:srcRect/>
          <a:stretch>
            <a:fillRect l="17044" r="17044"/>
          </a:stretch>
        </a:blipFill>
      </dgm:spPr>
    </dgm:pt>
  </dgm:ptLst>
  <dgm:cxnLst>
    <dgm:cxn modelId="{89FEA229-4292-4657-A593-26C6EF3CBEE4}" srcId="{BE78832A-CC25-4BE6-8207-22D27FEAEB72}" destId="{57009887-41E8-4162-9DEF-3E2B851082CD}" srcOrd="1" destOrd="0" parTransId="{4E1F0DD5-5898-49C7-AF7D-7798AE635B7B}" sibTransId="{D16A8A42-507C-4C47-A5AA-2D04FB4F8611}"/>
    <dgm:cxn modelId="{546E9F34-DF83-4F1B-BC0D-EB1FC700F2EA}" type="presOf" srcId="{C62C4AE9-FA03-4ABB-97EC-7BACA4256BE3}" destId="{7837935E-222B-45A7-9A09-BE6E57CD675D}" srcOrd="0" destOrd="0" presId="urn:microsoft.com/office/officeart/2008/layout/PictureStrips"/>
    <dgm:cxn modelId="{858D7466-19E7-4B62-9D7B-83982417969C}" type="presOf" srcId="{BE78832A-CC25-4BE6-8207-22D27FEAEB72}" destId="{DB28657B-1A9D-49D4-809B-87941680E51C}" srcOrd="0" destOrd="0" presId="urn:microsoft.com/office/officeart/2008/layout/PictureStrips"/>
    <dgm:cxn modelId="{7BE6C4E7-E518-4698-A4F7-F280997E3167}" srcId="{BE78832A-CC25-4BE6-8207-22D27FEAEB72}" destId="{C62C4AE9-FA03-4ABB-97EC-7BACA4256BE3}" srcOrd="0" destOrd="0" parTransId="{0DAD5200-6E53-4479-99DA-867A168A36C9}" sibTransId="{BDF92B44-827D-4C4E-A083-DBA40F1E1012}"/>
    <dgm:cxn modelId="{6825BBF9-459A-4CFF-950A-DFC12BFA1C5B}" type="presOf" srcId="{57009887-41E8-4162-9DEF-3E2B851082CD}" destId="{96315103-9853-4EE2-B2A0-61BDC871B306}" srcOrd="0" destOrd="0" presId="urn:microsoft.com/office/officeart/2008/layout/PictureStrips"/>
    <dgm:cxn modelId="{CDD6A66C-86EF-49D2-8C1A-604D8472A057}" type="presParOf" srcId="{DB28657B-1A9D-49D4-809B-87941680E51C}" destId="{90B264CC-CE34-454E-86CC-B20B5D930346}" srcOrd="0" destOrd="0" presId="urn:microsoft.com/office/officeart/2008/layout/PictureStrips"/>
    <dgm:cxn modelId="{CE79884A-FD60-42A9-8232-A3CFDE32721D}" type="presParOf" srcId="{90B264CC-CE34-454E-86CC-B20B5D930346}" destId="{7837935E-222B-45A7-9A09-BE6E57CD675D}" srcOrd="0" destOrd="0" presId="urn:microsoft.com/office/officeart/2008/layout/PictureStrips"/>
    <dgm:cxn modelId="{73738524-AA5C-419C-B219-19C18646CC8A}" type="presParOf" srcId="{90B264CC-CE34-454E-86CC-B20B5D930346}" destId="{F0690690-8E57-4969-A79F-702E9D378115}" srcOrd="1" destOrd="0" presId="urn:microsoft.com/office/officeart/2008/layout/PictureStrips"/>
    <dgm:cxn modelId="{9566D317-BF35-4004-A180-08711470EFED}" type="presParOf" srcId="{DB28657B-1A9D-49D4-809B-87941680E51C}" destId="{A23639C6-E43A-46C3-93E6-3DB469321D20}" srcOrd="1" destOrd="0" presId="urn:microsoft.com/office/officeart/2008/layout/PictureStrips"/>
    <dgm:cxn modelId="{6C2E6B5E-9E76-4FA0-A69D-5A73CAF9BA53}" type="presParOf" srcId="{DB28657B-1A9D-49D4-809B-87941680E51C}" destId="{7419B758-FFD4-47CC-82D2-190DBBF098DB}" srcOrd="2" destOrd="0" presId="urn:microsoft.com/office/officeart/2008/layout/PictureStrips"/>
    <dgm:cxn modelId="{BE7EE798-8E37-483D-BDA5-6B011201E7CA}" type="presParOf" srcId="{7419B758-FFD4-47CC-82D2-190DBBF098DB}" destId="{96315103-9853-4EE2-B2A0-61BDC871B306}" srcOrd="0" destOrd="0" presId="urn:microsoft.com/office/officeart/2008/layout/PictureStrips"/>
    <dgm:cxn modelId="{4B77D5F0-55C2-4D53-8671-58923591846B}" type="presParOf" srcId="{7419B758-FFD4-47CC-82D2-190DBBF098DB}" destId="{C275A0E7-5DEA-4106-ACBE-0DDDA91AEAE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7831BB-D8BC-4C80-816E-D4D6D63EF9B5}"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CA"/>
        </a:p>
      </dgm:t>
    </dgm:pt>
    <dgm:pt modelId="{A32A98E7-3C4D-41BB-8B26-AD687A7D4D35}">
      <dgm:prSet phldrT="[Text]"/>
      <dgm:spPr/>
      <dgm:t>
        <a:bodyPr/>
        <a:lstStyle/>
        <a:p>
          <a:pPr rtl="0">
            <a:buClrTx/>
            <a:buSzTx/>
            <a:buFontTx/>
            <a:buNone/>
          </a:pPr>
          <a:r>
            <a:rPr lang="en-CA" b="1">
              <a:latin typeface="Calibri Light"/>
              <a:cs typeface="Calibri Light"/>
            </a:rPr>
            <a:t>Potential use: </a:t>
          </a:r>
          <a:r>
            <a:rPr lang="en-CA">
              <a:latin typeface="Calibri Light"/>
              <a:cs typeface="Calibri Light"/>
            </a:rPr>
            <a:t>neuropathic pain, spinal cord injury </a:t>
          </a:r>
          <a:r>
            <a:rPr lang="en-CA" baseline="30000">
              <a:latin typeface="Calibri Light"/>
              <a:cs typeface="Calibri Light"/>
            </a:rPr>
            <a:t>18,19</a:t>
          </a:r>
          <a:r>
            <a:rPr lang="en-CA">
              <a:latin typeface="Calibri Light"/>
              <a:cs typeface="Calibri Light"/>
            </a:rPr>
            <a:t> </a:t>
          </a:r>
          <a:endParaRPr lang="en-CA"/>
        </a:p>
      </dgm:t>
    </dgm:pt>
    <dgm:pt modelId="{43795A8B-3DB0-4106-9DB8-376E90EFC6FE}" type="parTrans" cxnId="{78C59B59-BEDE-4CED-9150-2F11885B5B8E}">
      <dgm:prSet/>
      <dgm:spPr/>
      <dgm:t>
        <a:bodyPr/>
        <a:lstStyle/>
        <a:p>
          <a:endParaRPr lang="en-CA"/>
        </a:p>
      </dgm:t>
    </dgm:pt>
    <dgm:pt modelId="{453E76CF-2EE1-48F8-97C7-FE87EDA8C2DD}" type="sibTrans" cxnId="{78C59B59-BEDE-4CED-9150-2F11885B5B8E}">
      <dgm:prSet/>
      <dgm:spPr/>
      <dgm:t>
        <a:bodyPr/>
        <a:lstStyle/>
        <a:p>
          <a:endParaRPr lang="en-CA"/>
        </a:p>
      </dgm:t>
    </dgm:pt>
    <dgm:pt modelId="{365719A5-D871-4B66-98E7-C24D9060F536}">
      <dgm:prSet phldrT="[Text]"/>
      <dgm:spPr/>
      <dgm:t>
        <a:bodyPr/>
        <a:lstStyle/>
        <a:p>
          <a:pPr>
            <a:buClrTx/>
            <a:buSzTx/>
            <a:buFontTx/>
            <a:buNone/>
          </a:pPr>
          <a:r>
            <a:rPr lang="en-CA" b="1">
              <a:latin typeface="Calibri Light"/>
              <a:cs typeface="Calibri Light"/>
            </a:rPr>
            <a:t>Side effects: </a:t>
          </a:r>
          <a:r>
            <a:rPr lang="en-CA">
              <a:latin typeface="Calibri Light"/>
              <a:cs typeface="Calibri Light"/>
            </a:rPr>
            <a:t>dizziness, tired, paranoia, hunger, nausea</a:t>
          </a:r>
          <a:r>
            <a:rPr lang="en-CA" baseline="30000">
              <a:latin typeface="Calibri Light"/>
              <a:cs typeface="Calibri Light"/>
            </a:rPr>
            <a:t>18,19</a:t>
          </a:r>
          <a:r>
            <a:rPr lang="en-CA">
              <a:latin typeface="Calibri Light"/>
              <a:cs typeface="Calibri Light"/>
            </a:rPr>
            <a:t> </a:t>
          </a:r>
          <a:endParaRPr lang="en-CA"/>
        </a:p>
      </dgm:t>
    </dgm:pt>
    <dgm:pt modelId="{531003DD-3B76-428C-97AA-4303AA42CF05}" type="parTrans" cxnId="{D2B4B8DC-0804-45C7-8A9D-3EC63A932155}">
      <dgm:prSet/>
      <dgm:spPr/>
      <dgm:t>
        <a:bodyPr/>
        <a:lstStyle/>
        <a:p>
          <a:endParaRPr lang="en-CA"/>
        </a:p>
      </dgm:t>
    </dgm:pt>
    <dgm:pt modelId="{DF8559B7-E562-49C1-9D76-4A79E424B0E2}" type="sibTrans" cxnId="{D2B4B8DC-0804-45C7-8A9D-3EC63A932155}">
      <dgm:prSet/>
      <dgm:spPr/>
      <dgm:t>
        <a:bodyPr/>
        <a:lstStyle/>
        <a:p>
          <a:endParaRPr lang="en-CA"/>
        </a:p>
      </dgm:t>
    </dgm:pt>
    <dgm:pt modelId="{500A7033-D4DB-447B-B014-AAD8AA90E4EB}">
      <dgm:prSet phldrT="[Text]"/>
      <dgm:spPr/>
      <dgm:t>
        <a:bodyPr/>
        <a:lstStyle/>
        <a:p>
          <a:pPr rtl="0">
            <a:buClrTx/>
            <a:buSzTx/>
            <a:buFontTx/>
            <a:buNone/>
          </a:pPr>
          <a:r>
            <a:rPr lang="en-CA" b="1">
              <a:latin typeface="Calibri Light"/>
              <a:cs typeface="Calibri Light"/>
            </a:rPr>
            <a:t>Caution: </a:t>
          </a:r>
          <a:r>
            <a:rPr lang="en-CA" b="0">
              <a:latin typeface="Calibri Light"/>
              <a:cs typeface="Calibri Light"/>
            </a:rPr>
            <a:t>THC can cause anxiety and psychosis. </a:t>
          </a:r>
          <a:r>
            <a:rPr lang="en-CA">
              <a:latin typeface="Calibri Light"/>
              <a:cs typeface="Calibri Light"/>
            </a:rPr>
            <a:t>Smoking cannabis can damage lungs. </a:t>
          </a:r>
          <a:r>
            <a:rPr lang="en-CA" baseline="30000">
              <a:latin typeface="Calibri Light"/>
              <a:cs typeface="Calibri Light"/>
            </a:rPr>
            <a:t>19</a:t>
          </a:r>
          <a:endParaRPr lang="en-CA"/>
        </a:p>
      </dgm:t>
    </dgm:pt>
    <dgm:pt modelId="{6CBCF114-F5BD-4FC6-8769-61DF64307728}" type="parTrans" cxnId="{CFBEB723-0EE7-45D0-B6A4-2D51313E3AF7}">
      <dgm:prSet/>
      <dgm:spPr/>
      <dgm:t>
        <a:bodyPr/>
        <a:lstStyle/>
        <a:p>
          <a:endParaRPr lang="en-CA"/>
        </a:p>
      </dgm:t>
    </dgm:pt>
    <dgm:pt modelId="{CF8CE0AB-6A0C-43D6-985D-364F7BA57646}" type="sibTrans" cxnId="{CFBEB723-0EE7-45D0-B6A4-2D51313E3AF7}">
      <dgm:prSet/>
      <dgm:spPr/>
      <dgm:t>
        <a:bodyPr/>
        <a:lstStyle/>
        <a:p>
          <a:endParaRPr lang="en-CA"/>
        </a:p>
      </dgm:t>
    </dgm:pt>
    <dgm:pt modelId="{E7B841BA-CC4F-42DD-ACC2-5E06B9ED661A}">
      <dgm:prSet phldrT="[Text]"/>
      <dgm:spPr/>
      <dgm:t>
        <a:bodyPr/>
        <a:lstStyle/>
        <a:p>
          <a:pPr>
            <a:buClrTx/>
            <a:buSzTx/>
            <a:buFontTx/>
            <a:buNone/>
          </a:pPr>
          <a:r>
            <a:rPr lang="en-CA" b="1">
              <a:latin typeface="Calibri Light"/>
              <a:cs typeface="Calibri Light"/>
            </a:rPr>
            <a:t>Dose: </a:t>
          </a:r>
          <a:r>
            <a:rPr lang="en-CA">
              <a:latin typeface="Calibri Light"/>
              <a:cs typeface="Calibri Light"/>
            </a:rPr>
            <a:t>Individualized. Start low. Limit THC to help prevent psychoactivity.</a:t>
          </a:r>
          <a:r>
            <a:rPr lang="en-CA" baseline="30000">
              <a:latin typeface="Calibri Light"/>
              <a:cs typeface="Calibri Light"/>
            </a:rPr>
            <a:t>19</a:t>
          </a:r>
          <a:endParaRPr lang="en-CA"/>
        </a:p>
      </dgm:t>
    </dgm:pt>
    <dgm:pt modelId="{DCB68E38-B145-43F1-953F-DC4F53FA9673}" type="parTrans" cxnId="{86D3EE23-2423-4EC6-B3A3-F4886F63B37B}">
      <dgm:prSet/>
      <dgm:spPr/>
      <dgm:t>
        <a:bodyPr/>
        <a:lstStyle/>
        <a:p>
          <a:endParaRPr lang="en-CA"/>
        </a:p>
      </dgm:t>
    </dgm:pt>
    <dgm:pt modelId="{5DFA2570-EE53-41CF-8355-1E900E658408}" type="sibTrans" cxnId="{86D3EE23-2423-4EC6-B3A3-F4886F63B37B}">
      <dgm:prSet/>
      <dgm:spPr/>
      <dgm:t>
        <a:bodyPr/>
        <a:lstStyle/>
        <a:p>
          <a:endParaRPr lang="en-CA"/>
        </a:p>
      </dgm:t>
    </dgm:pt>
    <dgm:pt modelId="{5AA0C675-649D-4C85-9F68-37646FAE3D34}" type="pres">
      <dgm:prSet presAssocID="{9D7831BB-D8BC-4C80-816E-D4D6D63EF9B5}" presName="diagram" presStyleCnt="0">
        <dgm:presLayoutVars>
          <dgm:dir/>
          <dgm:resizeHandles val="exact"/>
        </dgm:presLayoutVars>
      </dgm:prSet>
      <dgm:spPr/>
    </dgm:pt>
    <dgm:pt modelId="{91741581-572E-47B6-8B6B-54AEFA5C7012}" type="pres">
      <dgm:prSet presAssocID="{A32A98E7-3C4D-41BB-8B26-AD687A7D4D35}" presName="node" presStyleLbl="node1" presStyleIdx="0" presStyleCnt="4">
        <dgm:presLayoutVars>
          <dgm:bulletEnabled val="1"/>
        </dgm:presLayoutVars>
      </dgm:prSet>
      <dgm:spPr/>
    </dgm:pt>
    <dgm:pt modelId="{EA4FBC3F-DAE4-4587-B580-B41F0B3CE99C}" type="pres">
      <dgm:prSet presAssocID="{453E76CF-2EE1-48F8-97C7-FE87EDA8C2DD}" presName="sibTrans" presStyleCnt="0"/>
      <dgm:spPr/>
    </dgm:pt>
    <dgm:pt modelId="{945E0549-6C76-45F6-BE46-0115525634FA}" type="pres">
      <dgm:prSet presAssocID="{365719A5-D871-4B66-98E7-C24D9060F536}" presName="node" presStyleLbl="node1" presStyleIdx="1" presStyleCnt="4">
        <dgm:presLayoutVars>
          <dgm:bulletEnabled val="1"/>
        </dgm:presLayoutVars>
      </dgm:prSet>
      <dgm:spPr/>
    </dgm:pt>
    <dgm:pt modelId="{6F59FCED-EE1B-4326-A2F4-B97B3A5AA877}" type="pres">
      <dgm:prSet presAssocID="{DF8559B7-E562-49C1-9D76-4A79E424B0E2}" presName="sibTrans" presStyleCnt="0"/>
      <dgm:spPr/>
    </dgm:pt>
    <dgm:pt modelId="{F7B8360B-C776-429B-BB19-224E3E94475B}" type="pres">
      <dgm:prSet presAssocID="{500A7033-D4DB-447B-B014-AAD8AA90E4EB}" presName="node" presStyleLbl="node1" presStyleIdx="2" presStyleCnt="4">
        <dgm:presLayoutVars>
          <dgm:bulletEnabled val="1"/>
        </dgm:presLayoutVars>
      </dgm:prSet>
      <dgm:spPr/>
    </dgm:pt>
    <dgm:pt modelId="{E7A5D69B-2810-40FB-A797-060B8820C427}" type="pres">
      <dgm:prSet presAssocID="{CF8CE0AB-6A0C-43D6-985D-364F7BA57646}" presName="sibTrans" presStyleCnt="0"/>
      <dgm:spPr/>
    </dgm:pt>
    <dgm:pt modelId="{1BDE7FC7-1B15-4955-A70B-6798F4A2F1BB}" type="pres">
      <dgm:prSet presAssocID="{E7B841BA-CC4F-42DD-ACC2-5E06B9ED661A}" presName="node" presStyleLbl="node1" presStyleIdx="3" presStyleCnt="4">
        <dgm:presLayoutVars>
          <dgm:bulletEnabled val="1"/>
        </dgm:presLayoutVars>
      </dgm:prSet>
      <dgm:spPr/>
    </dgm:pt>
  </dgm:ptLst>
  <dgm:cxnLst>
    <dgm:cxn modelId="{E0CB940B-73FA-4CA7-975D-6D3BD1C649BC}" type="presOf" srcId="{E7B841BA-CC4F-42DD-ACC2-5E06B9ED661A}" destId="{1BDE7FC7-1B15-4955-A70B-6798F4A2F1BB}" srcOrd="0" destOrd="0" presId="urn:microsoft.com/office/officeart/2005/8/layout/default"/>
    <dgm:cxn modelId="{CFBEB723-0EE7-45D0-B6A4-2D51313E3AF7}" srcId="{9D7831BB-D8BC-4C80-816E-D4D6D63EF9B5}" destId="{500A7033-D4DB-447B-B014-AAD8AA90E4EB}" srcOrd="2" destOrd="0" parTransId="{6CBCF114-F5BD-4FC6-8769-61DF64307728}" sibTransId="{CF8CE0AB-6A0C-43D6-985D-364F7BA57646}"/>
    <dgm:cxn modelId="{86D3EE23-2423-4EC6-B3A3-F4886F63B37B}" srcId="{9D7831BB-D8BC-4C80-816E-D4D6D63EF9B5}" destId="{E7B841BA-CC4F-42DD-ACC2-5E06B9ED661A}" srcOrd="3" destOrd="0" parTransId="{DCB68E38-B145-43F1-953F-DC4F53FA9673}" sibTransId="{5DFA2570-EE53-41CF-8355-1E900E658408}"/>
    <dgm:cxn modelId="{28950B49-C221-4418-9DF2-9DC01EA85CB8}" type="presOf" srcId="{500A7033-D4DB-447B-B014-AAD8AA90E4EB}" destId="{F7B8360B-C776-429B-BB19-224E3E94475B}" srcOrd="0" destOrd="0" presId="urn:microsoft.com/office/officeart/2005/8/layout/default"/>
    <dgm:cxn modelId="{3859B653-3D30-43A1-ADDD-3747652B997E}" type="presOf" srcId="{9D7831BB-D8BC-4C80-816E-D4D6D63EF9B5}" destId="{5AA0C675-649D-4C85-9F68-37646FAE3D34}" srcOrd="0" destOrd="0" presId="urn:microsoft.com/office/officeart/2005/8/layout/default"/>
    <dgm:cxn modelId="{78C59B59-BEDE-4CED-9150-2F11885B5B8E}" srcId="{9D7831BB-D8BC-4C80-816E-D4D6D63EF9B5}" destId="{A32A98E7-3C4D-41BB-8B26-AD687A7D4D35}" srcOrd="0" destOrd="0" parTransId="{43795A8B-3DB0-4106-9DB8-376E90EFC6FE}" sibTransId="{453E76CF-2EE1-48F8-97C7-FE87EDA8C2DD}"/>
    <dgm:cxn modelId="{9EDF5D64-3B5C-4A54-B2D4-DD1753BA287D}" type="presOf" srcId="{365719A5-D871-4B66-98E7-C24D9060F536}" destId="{945E0549-6C76-45F6-BE46-0115525634FA}" srcOrd="0" destOrd="0" presId="urn:microsoft.com/office/officeart/2005/8/layout/default"/>
    <dgm:cxn modelId="{FBED0AC1-5B47-4DD9-8A32-8E189F580D4B}" type="presOf" srcId="{A32A98E7-3C4D-41BB-8B26-AD687A7D4D35}" destId="{91741581-572E-47B6-8B6B-54AEFA5C7012}" srcOrd="0" destOrd="0" presId="urn:microsoft.com/office/officeart/2005/8/layout/default"/>
    <dgm:cxn modelId="{D2B4B8DC-0804-45C7-8A9D-3EC63A932155}" srcId="{9D7831BB-D8BC-4C80-816E-D4D6D63EF9B5}" destId="{365719A5-D871-4B66-98E7-C24D9060F536}" srcOrd="1" destOrd="0" parTransId="{531003DD-3B76-428C-97AA-4303AA42CF05}" sibTransId="{DF8559B7-E562-49C1-9D76-4A79E424B0E2}"/>
    <dgm:cxn modelId="{66F286F4-D0EE-4639-ABA9-D0D3512CEE62}" type="presParOf" srcId="{5AA0C675-649D-4C85-9F68-37646FAE3D34}" destId="{91741581-572E-47B6-8B6B-54AEFA5C7012}" srcOrd="0" destOrd="0" presId="urn:microsoft.com/office/officeart/2005/8/layout/default"/>
    <dgm:cxn modelId="{DA6C5514-EB30-4CD9-A145-982BCD7790D9}" type="presParOf" srcId="{5AA0C675-649D-4C85-9F68-37646FAE3D34}" destId="{EA4FBC3F-DAE4-4587-B580-B41F0B3CE99C}" srcOrd="1" destOrd="0" presId="urn:microsoft.com/office/officeart/2005/8/layout/default"/>
    <dgm:cxn modelId="{89BA884D-9CAB-4B86-8235-0FC26B8C3F6A}" type="presParOf" srcId="{5AA0C675-649D-4C85-9F68-37646FAE3D34}" destId="{945E0549-6C76-45F6-BE46-0115525634FA}" srcOrd="2" destOrd="0" presId="urn:microsoft.com/office/officeart/2005/8/layout/default"/>
    <dgm:cxn modelId="{C2DA37D1-39E2-45C1-A7C9-C6A325EA2724}" type="presParOf" srcId="{5AA0C675-649D-4C85-9F68-37646FAE3D34}" destId="{6F59FCED-EE1B-4326-A2F4-B97B3A5AA877}" srcOrd="3" destOrd="0" presId="urn:microsoft.com/office/officeart/2005/8/layout/default"/>
    <dgm:cxn modelId="{5DD80FC8-568F-481F-A884-9C67F2C6B7CE}" type="presParOf" srcId="{5AA0C675-649D-4C85-9F68-37646FAE3D34}" destId="{F7B8360B-C776-429B-BB19-224E3E94475B}" srcOrd="4" destOrd="0" presId="urn:microsoft.com/office/officeart/2005/8/layout/default"/>
    <dgm:cxn modelId="{0314319B-EDEE-41E4-9EF0-CF3796560DF2}" type="presParOf" srcId="{5AA0C675-649D-4C85-9F68-37646FAE3D34}" destId="{E7A5D69B-2810-40FB-A797-060B8820C427}" srcOrd="5" destOrd="0" presId="urn:microsoft.com/office/officeart/2005/8/layout/default"/>
    <dgm:cxn modelId="{3AB47F12-F14A-48DC-9D3D-40AD515445B1}" type="presParOf" srcId="{5AA0C675-649D-4C85-9F68-37646FAE3D34}" destId="{1BDE7FC7-1B15-4955-A70B-6798F4A2F1B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9398D-D682-4E88-BE8C-2894E10C39C4}">
      <dsp:nvSpPr>
        <dsp:cNvPr id="0" name=""/>
        <dsp:cNvSpPr/>
      </dsp:nvSpPr>
      <dsp:spPr>
        <a:xfrm>
          <a:off x="0" y="3969670"/>
          <a:ext cx="7816241"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5F6DEC-F76E-492E-9431-1E4DC0979DEB}">
      <dsp:nvSpPr>
        <dsp:cNvPr id="0" name=""/>
        <dsp:cNvSpPr/>
      </dsp:nvSpPr>
      <dsp:spPr>
        <a:xfrm>
          <a:off x="106676" y="1197900"/>
          <a:ext cx="7816241"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7D51B6-BAAB-4081-AA79-79352C9CC003}">
      <dsp:nvSpPr>
        <dsp:cNvPr id="0" name=""/>
        <dsp:cNvSpPr/>
      </dsp:nvSpPr>
      <dsp:spPr>
        <a:xfrm>
          <a:off x="2138899" y="3236870"/>
          <a:ext cx="5784018" cy="835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CA" sz="2000" i="1" kern="1200">
            <a:latin typeface="Calibri Light" panose="020F0302020204030204" pitchFamily="34" charset="0"/>
            <a:cs typeface="Calibri Light" panose="020F0302020204030204" pitchFamily="34" charset="0"/>
          </a:endParaRPr>
        </a:p>
      </dsp:txBody>
      <dsp:txXfrm>
        <a:off x="2138899" y="3236870"/>
        <a:ext cx="5784018" cy="835171"/>
      </dsp:txXfrm>
    </dsp:sp>
    <dsp:sp modelId="{997BC1DD-A53E-4B55-84B9-E81B5219FA32}">
      <dsp:nvSpPr>
        <dsp:cNvPr id="0" name=""/>
        <dsp:cNvSpPr/>
      </dsp:nvSpPr>
      <dsp:spPr>
        <a:xfrm>
          <a:off x="-5" y="428876"/>
          <a:ext cx="2458928" cy="795783"/>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rtl="0">
            <a:lnSpc>
              <a:spcPct val="90000"/>
            </a:lnSpc>
            <a:spcBef>
              <a:spcPct val="0"/>
            </a:spcBef>
            <a:spcAft>
              <a:spcPct val="35000"/>
            </a:spcAft>
            <a:buNone/>
          </a:pPr>
          <a:r>
            <a:rPr lang="en-CA" sz="2500" kern="1200" dirty="0"/>
            <a:t>Nociceptive Pain</a:t>
          </a:r>
          <a:r>
            <a:rPr lang="en-CA" sz="2500" kern="1200" dirty="0">
              <a:latin typeface="Calibri"/>
            </a:rPr>
            <a:t> </a:t>
          </a:r>
          <a:endParaRPr lang="en-CA" sz="2500" kern="1200" dirty="0"/>
        </a:p>
      </dsp:txBody>
      <dsp:txXfrm>
        <a:off x="38849" y="467730"/>
        <a:ext cx="2381220" cy="756929"/>
      </dsp:txXfrm>
    </dsp:sp>
    <dsp:sp modelId="{495CD15A-6B6C-4933-B612-3E495DA3A7CE}">
      <dsp:nvSpPr>
        <dsp:cNvPr id="0" name=""/>
        <dsp:cNvSpPr/>
      </dsp:nvSpPr>
      <dsp:spPr>
        <a:xfrm>
          <a:off x="0" y="1250908"/>
          <a:ext cx="7816241" cy="1348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rtl="0">
            <a:lnSpc>
              <a:spcPct val="90000"/>
            </a:lnSpc>
            <a:spcBef>
              <a:spcPct val="0"/>
            </a:spcBef>
            <a:spcAft>
              <a:spcPct val="15000"/>
            </a:spcAft>
            <a:buChar char="•"/>
          </a:pPr>
          <a:r>
            <a:rPr lang="en-CA" sz="2400" i="1" kern="1200" dirty="0">
              <a:latin typeface="Calibri"/>
              <a:cs typeface="Calibri Light"/>
            </a:rPr>
            <a:t>Sharp pain, dull ache, throbbing pain</a:t>
          </a:r>
          <a:endParaRPr lang="en-CA" sz="2400" kern="1200" dirty="0">
            <a:latin typeface="Calibri"/>
            <a:cs typeface="Calibri Light"/>
          </a:endParaRPr>
        </a:p>
        <a:p>
          <a:pPr marL="228600" lvl="1" indent="-228600" algn="l" defTabSz="1066800" rtl="0">
            <a:lnSpc>
              <a:spcPct val="90000"/>
            </a:lnSpc>
            <a:spcBef>
              <a:spcPct val="0"/>
            </a:spcBef>
            <a:spcAft>
              <a:spcPct val="15000"/>
            </a:spcAft>
            <a:buChar char="•"/>
          </a:pPr>
          <a:r>
            <a:rPr lang="en-CA" sz="2400" kern="1200" dirty="0">
              <a:latin typeface="Calibri"/>
              <a:cs typeface="Calibri Light"/>
            </a:rPr>
            <a:t>E.g. Arthritis, sport injuries (fractures, sprains)</a:t>
          </a:r>
        </a:p>
      </dsp:txBody>
      <dsp:txXfrm>
        <a:off x="0" y="1250908"/>
        <a:ext cx="7816241" cy="1348088"/>
      </dsp:txXfrm>
    </dsp:sp>
    <dsp:sp modelId="{14D1CEE4-C6A5-42CF-99FE-063BBC13E20B}">
      <dsp:nvSpPr>
        <dsp:cNvPr id="0" name=""/>
        <dsp:cNvSpPr/>
      </dsp:nvSpPr>
      <dsp:spPr>
        <a:xfrm>
          <a:off x="2032222" y="2613783"/>
          <a:ext cx="5784018" cy="1355886"/>
        </a:xfrm>
        <a:prstGeom prst="rect">
          <a:avLst/>
        </a:prstGeom>
        <a:noFill/>
        <a:ln>
          <a:noFill/>
        </a:ln>
        <a:effectLst/>
      </dsp:spPr>
      <dsp:style>
        <a:lnRef idx="0">
          <a:scrgbClr r="0" g="0" b="0"/>
        </a:lnRef>
        <a:fillRef idx="0">
          <a:scrgbClr r="0" g="0" b="0"/>
        </a:fillRef>
        <a:effectRef idx="0">
          <a:scrgbClr r="0" g="0" b="0"/>
        </a:effectRef>
        <a:fontRef idx="minor"/>
      </dsp:style>
    </dsp:sp>
    <dsp:sp modelId="{9AC8F31F-7A3A-47DE-8393-0BB3EEED8B3E}">
      <dsp:nvSpPr>
        <dsp:cNvPr id="0" name=""/>
        <dsp:cNvSpPr/>
      </dsp:nvSpPr>
      <dsp:spPr>
        <a:xfrm>
          <a:off x="0" y="2613783"/>
          <a:ext cx="2032222" cy="1355886"/>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endParaRPr lang="en-CA" sz="2000" i="1" kern="1200">
            <a:latin typeface="Calibri Light"/>
            <a:cs typeface="Calibri Light"/>
          </a:endParaRPr>
        </a:p>
      </dsp:txBody>
      <dsp:txXfrm>
        <a:off x="66201" y="2679984"/>
        <a:ext cx="1899820" cy="12896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8084E-E01A-45D1-9F6D-33AA194F9BD9}">
      <dsp:nvSpPr>
        <dsp:cNvPr id="0" name=""/>
        <dsp:cNvSpPr/>
      </dsp:nvSpPr>
      <dsp:spPr>
        <a:xfrm>
          <a:off x="329183" y="659431"/>
          <a:ext cx="7900416" cy="3207099"/>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672255" tIns="87630" rIns="87630" bIns="87630" numCol="1" spcCol="1270" anchor="ctr" anchorCtr="0">
          <a:noAutofit/>
        </a:bodyPr>
        <a:lstStyle/>
        <a:p>
          <a:pPr marL="0" lvl="0" indent="0" algn="l" defTabSz="1022350">
            <a:lnSpc>
              <a:spcPct val="90000"/>
            </a:lnSpc>
            <a:spcBef>
              <a:spcPct val="0"/>
            </a:spcBef>
            <a:spcAft>
              <a:spcPct val="35000"/>
            </a:spcAft>
            <a:buNone/>
          </a:pPr>
          <a:r>
            <a:rPr lang="en-CA" sz="2300" b="1" kern="1200">
              <a:latin typeface="Calibri Light"/>
              <a:cs typeface="Calibri Light"/>
            </a:rPr>
            <a:t>Use: </a:t>
          </a:r>
          <a:r>
            <a:rPr lang="en-CA" sz="2300" kern="1200">
              <a:latin typeface="Calibri Light"/>
              <a:cs typeface="Calibri Light"/>
            </a:rPr>
            <a:t>Osteoarthritis</a:t>
          </a:r>
        </a:p>
        <a:p>
          <a:pPr marL="0" lvl="0" indent="0" algn="l" defTabSz="1022350" rtl="0">
            <a:lnSpc>
              <a:spcPct val="90000"/>
            </a:lnSpc>
            <a:spcBef>
              <a:spcPct val="0"/>
            </a:spcBef>
            <a:spcAft>
              <a:spcPct val="35000"/>
            </a:spcAft>
            <a:buNone/>
          </a:pPr>
          <a:r>
            <a:rPr lang="en-CA" sz="2300" b="1" kern="1200">
              <a:latin typeface="Calibri Light"/>
              <a:cs typeface="Calibri Light"/>
            </a:rPr>
            <a:t>Side Effects: </a:t>
          </a:r>
          <a:r>
            <a:rPr lang="en-CA" sz="2300" kern="1200">
              <a:latin typeface="Calibri Light"/>
              <a:cs typeface="Calibri Light"/>
            </a:rPr>
            <a:t>Abdominal pain, bloating, constipation </a:t>
          </a:r>
        </a:p>
        <a:p>
          <a:pPr marL="0" lvl="0" indent="0" algn="l" defTabSz="1022350" rtl="0">
            <a:lnSpc>
              <a:spcPct val="90000"/>
            </a:lnSpc>
            <a:spcBef>
              <a:spcPct val="0"/>
            </a:spcBef>
            <a:spcAft>
              <a:spcPct val="35000"/>
            </a:spcAft>
            <a:buNone/>
          </a:pPr>
          <a:r>
            <a:rPr lang="en-CA" sz="2300" b="1" kern="1200">
              <a:latin typeface="Calibri Light"/>
              <a:cs typeface="Calibri Light"/>
            </a:rPr>
            <a:t>Usual dose: </a:t>
          </a:r>
          <a:r>
            <a:rPr lang="en-CA" sz="2300" kern="1200">
              <a:latin typeface="Calibri Light"/>
              <a:cs typeface="Calibri Light"/>
            </a:rPr>
            <a:t>800-1200 mg daily by mouth in divided or single daily doses.  Often taken in combination with glucosamine</a:t>
          </a:r>
        </a:p>
        <a:p>
          <a:pPr marL="0" lvl="0" indent="0" algn="l" defTabSz="1022350" rtl="0">
            <a:lnSpc>
              <a:spcPct val="90000"/>
            </a:lnSpc>
            <a:spcBef>
              <a:spcPct val="0"/>
            </a:spcBef>
            <a:spcAft>
              <a:spcPct val="35000"/>
            </a:spcAft>
            <a:buNone/>
          </a:pPr>
          <a:r>
            <a:rPr lang="en-CA" sz="2300" b="1" kern="1200">
              <a:latin typeface="Calibri Light"/>
              <a:cs typeface="Calibri Light"/>
            </a:rPr>
            <a:t>Caution: </a:t>
          </a:r>
          <a:r>
            <a:rPr lang="en-CA" sz="2300" kern="1200">
              <a:latin typeface="Calibri Light"/>
              <a:cs typeface="Calibri Light"/>
            </a:rPr>
            <a:t>Can interact with warfarin and increase bleeding risk </a:t>
          </a:r>
        </a:p>
      </dsp:txBody>
      <dsp:txXfrm>
        <a:off x="329183" y="659431"/>
        <a:ext cx="7900416" cy="3207099"/>
      </dsp:txXfrm>
    </dsp:sp>
    <dsp:sp modelId="{05FD04C7-4C5F-46AD-9AC1-5DC9C5D465B0}">
      <dsp:nvSpPr>
        <dsp:cNvPr id="0" name=""/>
        <dsp:cNvSpPr/>
      </dsp:nvSpPr>
      <dsp:spPr>
        <a:xfrm>
          <a:off x="0" y="671925"/>
          <a:ext cx="1728216" cy="2592324"/>
        </a:xfrm>
        <a:prstGeom prst="rect">
          <a:avLst/>
        </a:prstGeom>
        <a:blipFill rotWithShape="1">
          <a:blip xmlns:r="http://schemas.openxmlformats.org/officeDocument/2006/relationships" r:embed="rId1"/>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FB53D-582B-4261-A976-2A9A1275491F}">
      <dsp:nvSpPr>
        <dsp:cNvPr id="0" name=""/>
        <dsp:cNvSpPr/>
      </dsp:nvSpPr>
      <dsp:spPr>
        <a:xfrm>
          <a:off x="335932" y="742746"/>
          <a:ext cx="8062378" cy="2519493"/>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706537"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latin typeface="Calibri Light"/>
              <a:cs typeface="Calibri Light"/>
            </a:rPr>
            <a:t>Use: </a:t>
          </a:r>
          <a:r>
            <a:rPr lang="en-US" sz="2100" b="0" kern="1200">
              <a:latin typeface="Calibri Light"/>
              <a:cs typeface="Calibri Light"/>
            </a:rPr>
            <a:t>Osteoarthritis</a:t>
          </a:r>
        </a:p>
        <a:p>
          <a:pPr marL="0" lvl="0" indent="0" algn="l" defTabSz="933450">
            <a:lnSpc>
              <a:spcPct val="90000"/>
            </a:lnSpc>
            <a:spcBef>
              <a:spcPct val="0"/>
            </a:spcBef>
            <a:spcAft>
              <a:spcPct val="35000"/>
            </a:spcAft>
            <a:buNone/>
          </a:pPr>
          <a:r>
            <a:rPr lang="en-US" sz="2100" b="1" kern="1200">
              <a:latin typeface="Calibri Light"/>
              <a:cs typeface="Calibri Light"/>
            </a:rPr>
            <a:t>Side effects: </a:t>
          </a:r>
          <a:r>
            <a:rPr lang="en-US" sz="2100" b="0" kern="1200">
              <a:latin typeface="Calibri Light"/>
              <a:cs typeface="Calibri Light"/>
            </a:rPr>
            <a:t>Bloating, constipation, cramps </a:t>
          </a:r>
        </a:p>
        <a:p>
          <a:pPr marL="0" lvl="0" indent="0" algn="l" defTabSz="933450">
            <a:lnSpc>
              <a:spcPct val="90000"/>
            </a:lnSpc>
            <a:spcBef>
              <a:spcPct val="0"/>
            </a:spcBef>
            <a:spcAft>
              <a:spcPct val="35000"/>
            </a:spcAft>
            <a:buNone/>
          </a:pPr>
          <a:r>
            <a:rPr lang="en-US" sz="2100" b="1" kern="1200">
              <a:latin typeface="Calibri Light"/>
              <a:cs typeface="Calibri Light"/>
            </a:rPr>
            <a:t>Usual dose: </a:t>
          </a:r>
          <a:r>
            <a:rPr lang="en-US" sz="2100" b="0" kern="1200">
              <a:latin typeface="Calibri Light"/>
              <a:cs typeface="Calibri Light"/>
            </a:rPr>
            <a:t>1500 mg daily by mouth in single or divided daily doses. Often taken in combination with chondroitin. </a:t>
          </a:r>
        </a:p>
        <a:p>
          <a:pPr marL="0" lvl="0" indent="0" algn="l" defTabSz="933450">
            <a:lnSpc>
              <a:spcPct val="90000"/>
            </a:lnSpc>
            <a:spcBef>
              <a:spcPct val="0"/>
            </a:spcBef>
            <a:spcAft>
              <a:spcPct val="35000"/>
            </a:spcAft>
            <a:buNone/>
          </a:pPr>
          <a:r>
            <a:rPr lang="en-US" sz="2100" b="1" kern="1200">
              <a:latin typeface="Calibri Light"/>
              <a:cs typeface="Calibri Light"/>
            </a:rPr>
            <a:t>Caution: </a:t>
          </a:r>
          <a:r>
            <a:rPr lang="en-US" sz="2100" b="0" kern="1200">
              <a:latin typeface="Calibri Light"/>
              <a:cs typeface="Calibri Light"/>
            </a:rPr>
            <a:t>Might worsen asthma. Talk to a health care provider if you have a shellfish allergy.</a:t>
          </a:r>
          <a:endParaRPr lang="en-CA" sz="2100" b="0" kern="1200"/>
        </a:p>
      </dsp:txBody>
      <dsp:txXfrm>
        <a:off x="335932" y="742746"/>
        <a:ext cx="8062378" cy="2519493"/>
      </dsp:txXfrm>
    </dsp:sp>
    <dsp:sp modelId="{BAA4C360-64BD-4B19-B1D1-D3429C32826B}">
      <dsp:nvSpPr>
        <dsp:cNvPr id="0" name=""/>
        <dsp:cNvSpPr/>
      </dsp:nvSpPr>
      <dsp:spPr>
        <a:xfrm>
          <a:off x="0" y="378819"/>
          <a:ext cx="1763645" cy="2645467"/>
        </a:xfrm>
        <a:prstGeom prst="rect">
          <a:avLst/>
        </a:prstGeom>
        <a:blipFill rotWithShape="1">
          <a:blip xmlns:r="http://schemas.openxmlformats.org/officeDocument/2006/relationships" r:embed="rId1"/>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79980-E004-4E54-BFDC-940777110A85}">
      <dsp:nvSpPr>
        <dsp:cNvPr id="0" name=""/>
        <dsp:cNvSpPr/>
      </dsp:nvSpPr>
      <dsp:spPr>
        <a:xfrm>
          <a:off x="329183" y="1206849"/>
          <a:ext cx="7900416" cy="246888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672255"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latin typeface="Calibri Light"/>
              <a:cs typeface="Calibri Light"/>
            </a:rPr>
            <a:t>Use: </a:t>
          </a:r>
          <a:r>
            <a:rPr lang="en-US" sz="2900" kern="1200" dirty="0">
              <a:latin typeface="Calibri Light"/>
              <a:cs typeface="Calibri Light"/>
            </a:rPr>
            <a:t>Osteoarthritis</a:t>
          </a:r>
        </a:p>
        <a:p>
          <a:pPr marL="0" lvl="0" indent="0" algn="l" defTabSz="1289050" rtl="0">
            <a:lnSpc>
              <a:spcPct val="90000"/>
            </a:lnSpc>
            <a:spcBef>
              <a:spcPct val="0"/>
            </a:spcBef>
            <a:spcAft>
              <a:spcPct val="35000"/>
            </a:spcAft>
            <a:buNone/>
          </a:pPr>
          <a:r>
            <a:rPr lang="en-US" sz="2900" b="1" kern="1200" dirty="0">
              <a:latin typeface="Calibri Light"/>
              <a:cs typeface="Calibri Light"/>
            </a:rPr>
            <a:t>Side Effects: </a:t>
          </a:r>
          <a:r>
            <a:rPr lang="en-US" sz="2900" kern="1200" dirty="0">
              <a:latin typeface="Calibri Light"/>
              <a:cs typeface="Calibri Light"/>
            </a:rPr>
            <a:t>heartburn, diarrhea</a:t>
          </a:r>
          <a:endParaRPr lang="en-US" sz="2900" b="1" kern="1200" dirty="0">
            <a:latin typeface="Calibri Light"/>
            <a:cs typeface="Calibri Light"/>
          </a:endParaRPr>
        </a:p>
        <a:p>
          <a:pPr marL="0" lvl="0" indent="0" algn="l" defTabSz="1289050" rtl="0">
            <a:lnSpc>
              <a:spcPct val="90000"/>
            </a:lnSpc>
            <a:spcBef>
              <a:spcPct val="0"/>
            </a:spcBef>
            <a:spcAft>
              <a:spcPct val="35000"/>
            </a:spcAft>
            <a:buNone/>
          </a:pPr>
          <a:r>
            <a:rPr lang="en-US" sz="2900" b="1" kern="1200" dirty="0">
              <a:latin typeface="Calibri Light"/>
              <a:cs typeface="Calibri Light"/>
            </a:rPr>
            <a:t>Usual dose: </a:t>
          </a:r>
          <a:r>
            <a:rPr lang="en-US" sz="2900" kern="1200" dirty="0">
              <a:latin typeface="Calibri Light"/>
              <a:cs typeface="Calibri Light"/>
            </a:rPr>
            <a:t>500 -1000 mg daily by mouth</a:t>
          </a:r>
          <a:endParaRPr lang="en-CA" sz="2900" kern="1200" dirty="0">
            <a:latin typeface="Calibri Light"/>
            <a:cs typeface="Calibri Light"/>
          </a:endParaRPr>
        </a:p>
        <a:p>
          <a:pPr marL="0" lvl="0" indent="0" algn="l" defTabSz="1289050">
            <a:lnSpc>
              <a:spcPct val="90000"/>
            </a:lnSpc>
            <a:spcBef>
              <a:spcPct val="0"/>
            </a:spcBef>
            <a:spcAft>
              <a:spcPct val="35000"/>
            </a:spcAft>
            <a:buNone/>
          </a:pPr>
          <a:r>
            <a:rPr lang="en-US" sz="2900" b="1" kern="1200" dirty="0">
              <a:latin typeface="Calibri Light"/>
              <a:cs typeface="Calibri Light"/>
            </a:rPr>
            <a:t>Caution: </a:t>
          </a:r>
          <a:r>
            <a:rPr lang="en-US" sz="2900" kern="1200" dirty="0">
              <a:latin typeface="Calibri Light"/>
              <a:cs typeface="Calibri Light"/>
            </a:rPr>
            <a:t>May increase bleeding risk </a:t>
          </a:r>
          <a:endParaRPr lang="en-CA" sz="2900" kern="1200" dirty="0">
            <a:latin typeface="Calibri Light"/>
            <a:cs typeface="Calibri Light"/>
          </a:endParaRPr>
        </a:p>
      </dsp:txBody>
      <dsp:txXfrm>
        <a:off x="329183" y="1206849"/>
        <a:ext cx="7900416" cy="2468880"/>
      </dsp:txXfrm>
    </dsp:sp>
    <dsp:sp modelId="{6C02DE3B-301B-45F6-818B-CCEB5295D615}">
      <dsp:nvSpPr>
        <dsp:cNvPr id="0" name=""/>
        <dsp:cNvSpPr/>
      </dsp:nvSpPr>
      <dsp:spPr>
        <a:xfrm>
          <a:off x="0" y="850233"/>
          <a:ext cx="1728216" cy="2592324"/>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55DC3-4EA0-46ED-A007-D58183E79AE7}">
      <dsp:nvSpPr>
        <dsp:cNvPr id="0" name=""/>
        <dsp:cNvSpPr/>
      </dsp:nvSpPr>
      <dsp:spPr>
        <a:xfrm>
          <a:off x="487835" y="1299618"/>
          <a:ext cx="7206454" cy="22520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5366"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a:latin typeface="Calibri Light"/>
              <a:cs typeface="Calibri Light"/>
            </a:rPr>
            <a:t>Use: </a:t>
          </a:r>
          <a:r>
            <a:rPr lang="en-US" sz="2400" kern="1200">
              <a:latin typeface="Calibri Light"/>
              <a:cs typeface="Calibri Light"/>
            </a:rPr>
            <a:t>Osteoarthritis </a:t>
          </a:r>
        </a:p>
        <a:p>
          <a:pPr marL="0" lvl="0" indent="0" algn="l" defTabSz="1066800" rtl="0">
            <a:lnSpc>
              <a:spcPct val="90000"/>
            </a:lnSpc>
            <a:spcBef>
              <a:spcPct val="0"/>
            </a:spcBef>
            <a:spcAft>
              <a:spcPct val="35000"/>
            </a:spcAft>
            <a:buNone/>
          </a:pPr>
          <a:r>
            <a:rPr lang="en-US" sz="2400" b="1" kern="1200">
              <a:latin typeface="Calibri Light"/>
              <a:cs typeface="Calibri Light"/>
            </a:rPr>
            <a:t>Side Effects: </a:t>
          </a:r>
          <a:r>
            <a:rPr lang="en-US" sz="2400" kern="1200">
              <a:latin typeface="Calibri Light"/>
              <a:cs typeface="Calibri Light"/>
            </a:rPr>
            <a:t>nausea, vomiting, diarrhea</a:t>
          </a:r>
          <a:endParaRPr lang="en-US" sz="2400" b="1" kern="1200">
            <a:latin typeface="Calibri Light"/>
            <a:cs typeface="Calibri Light"/>
          </a:endParaRPr>
        </a:p>
        <a:p>
          <a:pPr marL="0" lvl="0" indent="0" algn="l" defTabSz="1066800" rtl="0">
            <a:lnSpc>
              <a:spcPct val="90000"/>
            </a:lnSpc>
            <a:spcBef>
              <a:spcPct val="0"/>
            </a:spcBef>
            <a:spcAft>
              <a:spcPct val="35000"/>
            </a:spcAft>
            <a:buNone/>
          </a:pPr>
          <a:r>
            <a:rPr lang="en-US" sz="2400" b="1" kern="1200">
              <a:latin typeface="Calibri Light"/>
              <a:cs typeface="Calibri Light"/>
            </a:rPr>
            <a:t>Usual dose: </a:t>
          </a:r>
          <a:r>
            <a:rPr lang="en-US" sz="2400" b="0" kern="1200">
              <a:latin typeface="Calibri Light"/>
              <a:cs typeface="Calibri Light"/>
            </a:rPr>
            <a:t>500 mg twice daily</a:t>
          </a:r>
          <a:r>
            <a:rPr lang="en-US" sz="2400" kern="1200">
              <a:latin typeface="Calibri Light"/>
              <a:cs typeface="Calibri Light"/>
            </a:rPr>
            <a:t> or 1500 mg once daily by mouth</a:t>
          </a:r>
        </a:p>
        <a:p>
          <a:pPr marL="0" lvl="0" indent="0" algn="l" defTabSz="1066800" rtl="0">
            <a:lnSpc>
              <a:spcPct val="90000"/>
            </a:lnSpc>
            <a:spcBef>
              <a:spcPct val="0"/>
            </a:spcBef>
            <a:spcAft>
              <a:spcPct val="35000"/>
            </a:spcAft>
            <a:buNone/>
          </a:pPr>
          <a:r>
            <a:rPr lang="en-US" sz="2400" b="1" kern="1200">
              <a:latin typeface="Calibri Light"/>
              <a:cs typeface="Calibri Light"/>
            </a:rPr>
            <a:t>Caution: </a:t>
          </a:r>
          <a:r>
            <a:rPr lang="en-US" sz="2400" kern="1200">
              <a:latin typeface="Calibri Light"/>
              <a:cs typeface="Calibri Light"/>
            </a:rPr>
            <a:t>May increase bleeding risk </a:t>
          </a:r>
          <a:endParaRPr lang="en-CA" sz="2400" kern="1200">
            <a:latin typeface="Calibri Light" panose="020F0302020204030204" pitchFamily="34" charset="0"/>
            <a:cs typeface="Calibri Light" panose="020F0302020204030204" pitchFamily="34" charset="0"/>
          </a:endParaRPr>
        </a:p>
      </dsp:txBody>
      <dsp:txXfrm>
        <a:off x="487835" y="1299618"/>
        <a:ext cx="7206454" cy="2252016"/>
      </dsp:txXfrm>
    </dsp:sp>
    <dsp:sp modelId="{E6DD656F-3D27-43B9-8528-AC44CDE531D7}">
      <dsp:nvSpPr>
        <dsp:cNvPr id="0" name=""/>
        <dsp:cNvSpPr/>
      </dsp:nvSpPr>
      <dsp:spPr>
        <a:xfrm>
          <a:off x="5" y="1119751"/>
          <a:ext cx="1950967" cy="2364617"/>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41000" r="-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0189E-D869-45A3-A808-0290D585887A}">
      <dsp:nvSpPr>
        <dsp:cNvPr id="0" name=""/>
        <dsp:cNvSpPr/>
      </dsp:nvSpPr>
      <dsp:spPr>
        <a:xfrm>
          <a:off x="336575" y="1223587"/>
          <a:ext cx="7892700" cy="2466468"/>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670622" tIns="72390" rIns="72390" bIns="72390" numCol="1" spcCol="1270" anchor="ctr" anchorCtr="0">
          <a:noAutofit/>
        </a:bodyPr>
        <a:lstStyle/>
        <a:p>
          <a:pPr marL="0" lvl="0" indent="0" algn="l" defTabSz="844550">
            <a:lnSpc>
              <a:spcPct val="90000"/>
            </a:lnSpc>
            <a:spcBef>
              <a:spcPct val="0"/>
            </a:spcBef>
            <a:spcAft>
              <a:spcPct val="35000"/>
            </a:spcAft>
            <a:buNone/>
          </a:pPr>
          <a:r>
            <a:rPr lang="en-CA" sz="1900" b="1" kern="1200">
              <a:latin typeface="Calibri Light"/>
              <a:cs typeface="Calibri Light"/>
            </a:rPr>
            <a:t>Use: </a:t>
          </a:r>
          <a:r>
            <a:rPr lang="en-CA" sz="1900" kern="1200">
              <a:latin typeface="Calibri Light"/>
              <a:cs typeface="Calibri Light"/>
            </a:rPr>
            <a:t>Rheumatoid arthritis</a:t>
          </a:r>
        </a:p>
        <a:p>
          <a:pPr marL="0" lvl="0" indent="0" algn="l" defTabSz="844550" rtl="0">
            <a:lnSpc>
              <a:spcPct val="90000"/>
            </a:lnSpc>
            <a:spcBef>
              <a:spcPct val="0"/>
            </a:spcBef>
            <a:spcAft>
              <a:spcPct val="35000"/>
            </a:spcAft>
            <a:buNone/>
          </a:pPr>
          <a:r>
            <a:rPr lang="en-CA" sz="1900" b="1" kern="1200">
              <a:latin typeface="Calibri Light"/>
              <a:cs typeface="Calibri Light"/>
            </a:rPr>
            <a:t>Side Effects: </a:t>
          </a:r>
          <a:r>
            <a:rPr lang="en-CA" sz="1900" kern="1200">
              <a:latin typeface="Calibri Light"/>
              <a:cs typeface="Calibri Light"/>
            </a:rPr>
            <a:t>stomach upset, nausea, diarrhea </a:t>
          </a:r>
          <a:endParaRPr lang="en-CA" sz="1900" b="1" kern="1200">
            <a:latin typeface="Calibri Light"/>
            <a:cs typeface="Calibri Light"/>
          </a:endParaRPr>
        </a:p>
        <a:p>
          <a:pPr marL="0" lvl="0" indent="0" algn="l" defTabSz="844550" rtl="0">
            <a:lnSpc>
              <a:spcPct val="90000"/>
            </a:lnSpc>
            <a:spcBef>
              <a:spcPct val="0"/>
            </a:spcBef>
            <a:spcAft>
              <a:spcPct val="35000"/>
            </a:spcAft>
            <a:buNone/>
          </a:pPr>
          <a:r>
            <a:rPr lang="en-CA" sz="1900" b="1" kern="1200">
              <a:latin typeface="Calibri Light"/>
              <a:cs typeface="Calibri Light"/>
            </a:rPr>
            <a:t>Usual dose: </a:t>
          </a:r>
          <a:r>
            <a:rPr lang="en-CA" sz="1900" b="0" kern="1200">
              <a:latin typeface="Calibri Light"/>
              <a:cs typeface="Calibri Light"/>
            </a:rPr>
            <a:t>30 – 60</a:t>
          </a:r>
          <a:r>
            <a:rPr lang="en-CA" sz="1900" b="1" kern="1200">
              <a:latin typeface="Calibri Light"/>
              <a:cs typeface="Calibri Light"/>
            </a:rPr>
            <a:t> </a:t>
          </a:r>
          <a:r>
            <a:rPr lang="en-CA" sz="1900" kern="1200">
              <a:latin typeface="Calibri Light"/>
              <a:cs typeface="Calibri Light"/>
            </a:rPr>
            <a:t>mg daily by mouth in 3-4 divided doses </a:t>
          </a:r>
          <a:endParaRPr lang="en-CA" sz="1900" b="0" kern="1200">
            <a:latin typeface="Calibri Light"/>
            <a:cs typeface="Calibri Light"/>
          </a:endParaRPr>
        </a:p>
        <a:p>
          <a:pPr marL="0" lvl="0" indent="0" algn="l" defTabSz="844550">
            <a:lnSpc>
              <a:spcPct val="90000"/>
            </a:lnSpc>
            <a:spcBef>
              <a:spcPct val="0"/>
            </a:spcBef>
            <a:spcAft>
              <a:spcPct val="35000"/>
            </a:spcAft>
            <a:buNone/>
          </a:pPr>
          <a:r>
            <a:rPr lang="en-CA" sz="1900" b="1" kern="1200">
              <a:latin typeface="Calibri Light"/>
              <a:cs typeface="Calibri Light"/>
            </a:rPr>
            <a:t>Caution: </a:t>
          </a:r>
          <a:r>
            <a:rPr lang="en-CA" sz="1900" kern="1200">
              <a:latin typeface="Calibri Light"/>
              <a:cs typeface="Calibri Light"/>
            </a:rPr>
            <a:t>Not safe in pregnancy. </a:t>
          </a:r>
          <a:endParaRPr lang="en-CA" sz="1900" kern="1200"/>
        </a:p>
        <a:p>
          <a:pPr marL="0" lvl="0" indent="0" algn="l" defTabSz="844550" rtl="0">
            <a:lnSpc>
              <a:spcPct val="90000"/>
            </a:lnSpc>
            <a:spcBef>
              <a:spcPct val="0"/>
            </a:spcBef>
            <a:spcAft>
              <a:spcPct val="35000"/>
            </a:spcAft>
            <a:buNone/>
          </a:pPr>
          <a:r>
            <a:rPr lang="en-CA" sz="1900" kern="1200">
              <a:latin typeface="Calibri Light"/>
              <a:cs typeface="Calibri Light"/>
            </a:rPr>
            <a:t>Can cause kidney and liver problems, heart arrhythmias, </a:t>
          </a:r>
          <a:r>
            <a:rPr lang="en-CA" sz="1900" b="0" kern="1200"/>
            <a:t>decreased male fertility, </a:t>
          </a:r>
          <a:r>
            <a:rPr lang="en-CA" sz="1900" b="0" kern="1200">
              <a:latin typeface="Calibri"/>
            </a:rPr>
            <a:t>and impact blood cells</a:t>
          </a:r>
          <a:endParaRPr lang="en-CA" sz="1900" b="0" kern="1200"/>
        </a:p>
      </dsp:txBody>
      <dsp:txXfrm>
        <a:off x="336575" y="1223587"/>
        <a:ext cx="7892700" cy="2466468"/>
      </dsp:txXfrm>
    </dsp:sp>
    <dsp:sp modelId="{B36EE244-D17C-42C7-A32C-5CFFC4611B95}">
      <dsp:nvSpPr>
        <dsp:cNvPr id="0" name=""/>
        <dsp:cNvSpPr/>
      </dsp:nvSpPr>
      <dsp:spPr>
        <a:xfrm>
          <a:off x="323" y="835906"/>
          <a:ext cx="1741307" cy="2652620"/>
        </a:xfrm>
        <a:prstGeom prst="rect">
          <a:avLst/>
        </a:prstGeom>
        <a:blipFill rotWithShape="1">
          <a:blip xmlns:r="http://schemas.openxmlformats.org/officeDocument/2006/relationships" r:embed="rId1"/>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24275-79C0-438D-92C7-2D05CE5F1C40}">
      <dsp:nvSpPr>
        <dsp:cNvPr id="0" name=""/>
        <dsp:cNvSpPr/>
      </dsp:nvSpPr>
      <dsp:spPr>
        <a:xfrm>
          <a:off x="329184" y="1206849"/>
          <a:ext cx="7900416" cy="246888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672255"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Calibri Light"/>
              <a:cs typeface="Calibri Light"/>
            </a:rPr>
            <a:t>Use: </a:t>
          </a:r>
          <a:r>
            <a:rPr lang="en-US" sz="2300" kern="1200" dirty="0">
              <a:latin typeface="Calibri Light"/>
              <a:cs typeface="Calibri Light"/>
            </a:rPr>
            <a:t>Rheumatoid Arthritis</a:t>
          </a:r>
        </a:p>
        <a:p>
          <a:pPr marL="0" lvl="0" indent="0" algn="l" defTabSz="1022350">
            <a:lnSpc>
              <a:spcPct val="90000"/>
            </a:lnSpc>
            <a:spcBef>
              <a:spcPct val="0"/>
            </a:spcBef>
            <a:spcAft>
              <a:spcPct val="35000"/>
            </a:spcAft>
            <a:buNone/>
          </a:pPr>
          <a:r>
            <a:rPr lang="en-US" sz="2300" b="1" kern="1200" dirty="0">
              <a:latin typeface="Calibri Light"/>
              <a:cs typeface="Calibri Light"/>
            </a:rPr>
            <a:t>Side effects: </a:t>
          </a:r>
          <a:r>
            <a:rPr lang="en-US" sz="2300" kern="1200" dirty="0">
              <a:latin typeface="Calibri Light"/>
              <a:cs typeface="Calibri Light"/>
            </a:rPr>
            <a:t>abdominal pain, bloating, constipation</a:t>
          </a:r>
          <a:endParaRPr lang="en-US" sz="2300" b="1" kern="1200" dirty="0">
            <a:latin typeface="Calibri Light"/>
            <a:cs typeface="Calibri Light"/>
          </a:endParaRPr>
        </a:p>
        <a:p>
          <a:pPr marL="0" lvl="0" indent="0" algn="l" defTabSz="1022350" rtl="0">
            <a:lnSpc>
              <a:spcPct val="90000"/>
            </a:lnSpc>
            <a:spcBef>
              <a:spcPct val="0"/>
            </a:spcBef>
            <a:spcAft>
              <a:spcPct val="35000"/>
            </a:spcAft>
            <a:buNone/>
          </a:pPr>
          <a:r>
            <a:rPr lang="en-US" sz="2300" b="1" kern="1200" dirty="0">
              <a:latin typeface="Calibri Light"/>
              <a:cs typeface="Calibri Light"/>
            </a:rPr>
            <a:t>Usual dose: </a:t>
          </a:r>
          <a:r>
            <a:rPr lang="en-US" sz="2300" kern="1200" dirty="0">
              <a:latin typeface="Calibri Light"/>
              <a:cs typeface="Calibri Light"/>
            </a:rPr>
            <a:t>70 – 86 mg daily by mouth</a:t>
          </a:r>
        </a:p>
        <a:p>
          <a:pPr marL="0" lvl="0" indent="0" algn="l" defTabSz="1022350">
            <a:lnSpc>
              <a:spcPct val="90000"/>
            </a:lnSpc>
            <a:spcBef>
              <a:spcPct val="0"/>
            </a:spcBef>
            <a:spcAft>
              <a:spcPct val="35000"/>
            </a:spcAft>
            <a:buNone/>
          </a:pPr>
          <a:r>
            <a:rPr lang="en-US" sz="2300" b="1" kern="1200" dirty="0">
              <a:latin typeface="Calibri Light"/>
              <a:cs typeface="Calibri Light"/>
            </a:rPr>
            <a:t>Caution: </a:t>
          </a:r>
          <a:r>
            <a:rPr lang="en-US" sz="2300" kern="1200" dirty="0">
              <a:latin typeface="Calibri Light"/>
              <a:cs typeface="Calibri Light"/>
            </a:rPr>
            <a:t>May increase bleeding risk. Has potential for many drug interactions.</a:t>
          </a:r>
          <a:endParaRPr lang="en-CA" sz="2300" kern="1200" dirty="0">
            <a:latin typeface="Calibri Light"/>
            <a:cs typeface="Calibri Light"/>
          </a:endParaRPr>
        </a:p>
      </dsp:txBody>
      <dsp:txXfrm>
        <a:off x="329184" y="1206849"/>
        <a:ext cx="7900416" cy="2468880"/>
      </dsp:txXfrm>
    </dsp:sp>
    <dsp:sp modelId="{1C494324-6C9E-401E-A38F-424D9C5B619F}">
      <dsp:nvSpPr>
        <dsp:cNvPr id="0" name=""/>
        <dsp:cNvSpPr/>
      </dsp:nvSpPr>
      <dsp:spPr>
        <a:xfrm>
          <a:off x="0" y="850233"/>
          <a:ext cx="1728216" cy="2592324"/>
        </a:xfrm>
        <a:prstGeom prst="rect">
          <a:avLst/>
        </a:prstGeom>
        <a:blipFill rotWithShape="1">
          <a:blip xmlns:r="http://schemas.openxmlformats.org/officeDocument/2006/relationships" r:embed="rId1"/>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150D7-B30C-4D9C-9568-C37D76675862}">
      <dsp:nvSpPr>
        <dsp:cNvPr id="0" name=""/>
        <dsp:cNvSpPr/>
      </dsp:nvSpPr>
      <dsp:spPr>
        <a:xfrm>
          <a:off x="329184" y="1206849"/>
          <a:ext cx="7900416" cy="246888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672255"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latin typeface="Calibri Light"/>
              <a:cs typeface="Calibri Light"/>
            </a:rPr>
            <a:t>Use: </a:t>
          </a:r>
          <a:r>
            <a:rPr lang="en-US" sz="2200" kern="1200">
              <a:latin typeface="Calibri Light"/>
              <a:cs typeface="Calibri Light"/>
            </a:rPr>
            <a:t>Back pain </a:t>
          </a:r>
        </a:p>
        <a:p>
          <a:pPr marL="0" lvl="0" indent="0" algn="l" defTabSz="977900">
            <a:lnSpc>
              <a:spcPct val="90000"/>
            </a:lnSpc>
            <a:spcBef>
              <a:spcPct val="0"/>
            </a:spcBef>
            <a:spcAft>
              <a:spcPct val="35000"/>
            </a:spcAft>
            <a:buNone/>
          </a:pPr>
          <a:r>
            <a:rPr lang="en-US" sz="2200" b="1" kern="1200">
              <a:latin typeface="Calibri Light"/>
              <a:cs typeface="Calibri Light"/>
            </a:rPr>
            <a:t>Side effects: </a:t>
          </a:r>
          <a:r>
            <a:rPr lang="en-US" sz="2200" kern="1200">
              <a:latin typeface="Calibri Light"/>
              <a:cs typeface="Calibri Light"/>
            </a:rPr>
            <a:t>diarrhea, heartburn, vomiting</a:t>
          </a:r>
        </a:p>
        <a:p>
          <a:pPr marL="0" lvl="0" indent="0" algn="l" defTabSz="977900" rtl="0">
            <a:lnSpc>
              <a:spcPct val="90000"/>
            </a:lnSpc>
            <a:spcBef>
              <a:spcPct val="0"/>
            </a:spcBef>
            <a:spcAft>
              <a:spcPct val="35000"/>
            </a:spcAft>
            <a:buNone/>
          </a:pPr>
          <a:r>
            <a:rPr lang="en-US" sz="2200" b="1" kern="1200">
              <a:latin typeface="Calibri Light"/>
              <a:cs typeface="Calibri Light"/>
            </a:rPr>
            <a:t>Dose: </a:t>
          </a:r>
          <a:r>
            <a:rPr lang="en-US" sz="2200" kern="1200">
              <a:latin typeface="Calibri Light"/>
              <a:cs typeface="Calibri Light"/>
            </a:rPr>
            <a:t>120-240 mg of </a:t>
          </a:r>
          <a:r>
            <a:rPr lang="en-US" sz="2200" kern="1200" err="1">
              <a:latin typeface="Calibri Light"/>
              <a:cs typeface="Calibri Light"/>
            </a:rPr>
            <a:t>salicin</a:t>
          </a:r>
          <a:r>
            <a:rPr lang="en-US" sz="2200" kern="1200">
              <a:latin typeface="Calibri Light"/>
              <a:cs typeface="Calibri Light"/>
            </a:rPr>
            <a:t> daily </a:t>
          </a:r>
        </a:p>
        <a:p>
          <a:pPr marL="0" lvl="0" indent="0" algn="l" defTabSz="977900" rtl="0">
            <a:lnSpc>
              <a:spcPct val="90000"/>
            </a:lnSpc>
            <a:spcBef>
              <a:spcPct val="0"/>
            </a:spcBef>
            <a:spcAft>
              <a:spcPct val="35000"/>
            </a:spcAft>
            <a:buNone/>
          </a:pPr>
          <a:r>
            <a:rPr lang="en-US" sz="2200" b="1" kern="1200">
              <a:latin typeface="Calibri Light"/>
              <a:cs typeface="Calibri Light"/>
            </a:rPr>
            <a:t>Caution: </a:t>
          </a:r>
          <a:r>
            <a:rPr lang="en-US" sz="2200" kern="1200">
              <a:latin typeface="Calibri Light"/>
              <a:cs typeface="Calibri Light"/>
            </a:rPr>
            <a:t>Do not use if allergic to aspirin or pregnant. Can increase bleeding risk and worsen kidney function.</a:t>
          </a:r>
          <a:endParaRPr lang="en-CA" sz="2200" kern="1200">
            <a:latin typeface="Calibri Light" panose="020F0302020204030204" pitchFamily="34" charset="0"/>
            <a:cs typeface="Calibri Light" panose="020F0302020204030204" pitchFamily="34" charset="0"/>
          </a:endParaRPr>
        </a:p>
      </dsp:txBody>
      <dsp:txXfrm>
        <a:off x="329184" y="1206849"/>
        <a:ext cx="7900416" cy="2468880"/>
      </dsp:txXfrm>
    </dsp:sp>
    <dsp:sp modelId="{E83C94D6-3BA9-431E-9B39-48B0123572E3}">
      <dsp:nvSpPr>
        <dsp:cNvPr id="0" name=""/>
        <dsp:cNvSpPr/>
      </dsp:nvSpPr>
      <dsp:spPr>
        <a:xfrm>
          <a:off x="0" y="850233"/>
          <a:ext cx="1728216" cy="2592324"/>
        </a:xfrm>
        <a:prstGeom prst="rect">
          <a:avLst/>
        </a:prstGeom>
        <a:blipFill rotWithShape="1">
          <a:blip xmlns:r="http://schemas.openxmlformats.org/officeDocument/2006/relationships" r:embed="rId1"/>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73346-4BD6-4BAA-8539-368299B4A3B1}">
      <dsp:nvSpPr>
        <dsp:cNvPr id="0" name=""/>
        <dsp:cNvSpPr/>
      </dsp:nvSpPr>
      <dsp:spPr>
        <a:xfrm>
          <a:off x="1804" y="0"/>
          <a:ext cx="2807348" cy="50864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endParaRPr lang="en-CA" sz="1800" b="1" kern="1200"/>
        </a:p>
        <a:p>
          <a:pPr marL="0" lvl="0" indent="0" algn="l" defTabSz="800100">
            <a:lnSpc>
              <a:spcPct val="90000"/>
            </a:lnSpc>
            <a:spcBef>
              <a:spcPct val="0"/>
            </a:spcBef>
            <a:spcAft>
              <a:spcPct val="35000"/>
            </a:spcAft>
            <a:buNone/>
          </a:pPr>
          <a:endParaRPr lang="en-CA" sz="1800" b="1" kern="1200"/>
        </a:p>
        <a:p>
          <a:pPr marL="0" lvl="0" indent="0" algn="ctr" defTabSz="800100">
            <a:lnSpc>
              <a:spcPct val="90000"/>
            </a:lnSpc>
            <a:spcBef>
              <a:spcPct val="0"/>
            </a:spcBef>
            <a:spcAft>
              <a:spcPct val="35000"/>
            </a:spcAft>
            <a:buNone/>
          </a:pPr>
          <a:endParaRPr lang="en-CA" sz="800" kern="1200"/>
        </a:p>
      </dsp:txBody>
      <dsp:txXfrm>
        <a:off x="1804" y="2034565"/>
        <a:ext cx="2807348" cy="2034565"/>
      </dsp:txXfrm>
    </dsp:sp>
    <dsp:sp modelId="{5896E3D1-6255-4F6D-8B40-216C0DACE6B0}">
      <dsp:nvSpPr>
        <dsp:cNvPr id="0" name=""/>
        <dsp:cNvSpPr/>
      </dsp:nvSpPr>
      <dsp:spPr>
        <a:xfrm>
          <a:off x="558590" y="305184"/>
          <a:ext cx="1693775" cy="169377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508EBBB0-53B3-40E5-B3C4-133C5C915CBA}">
      <dsp:nvSpPr>
        <dsp:cNvPr id="0" name=""/>
        <dsp:cNvSpPr/>
      </dsp:nvSpPr>
      <dsp:spPr>
        <a:xfrm>
          <a:off x="2893373" y="0"/>
          <a:ext cx="2807348" cy="5086414"/>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CA" sz="2400" b="1" kern="1200"/>
        </a:p>
        <a:p>
          <a:pPr marL="0" lvl="0" indent="0" algn="l" defTabSz="1066800">
            <a:lnSpc>
              <a:spcPct val="90000"/>
            </a:lnSpc>
            <a:spcBef>
              <a:spcPct val="0"/>
            </a:spcBef>
            <a:spcAft>
              <a:spcPct val="35000"/>
            </a:spcAft>
            <a:buNone/>
          </a:pPr>
          <a:endParaRPr lang="en-CA" sz="1800" kern="1200"/>
        </a:p>
      </dsp:txBody>
      <dsp:txXfrm>
        <a:off x="2893373" y="2034565"/>
        <a:ext cx="2807348" cy="2034565"/>
      </dsp:txXfrm>
    </dsp:sp>
    <dsp:sp modelId="{54AC125B-F64A-4E27-833A-8FEC21832AFD}">
      <dsp:nvSpPr>
        <dsp:cNvPr id="0" name=""/>
        <dsp:cNvSpPr/>
      </dsp:nvSpPr>
      <dsp:spPr>
        <a:xfrm>
          <a:off x="3450160" y="305184"/>
          <a:ext cx="1693775" cy="169377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30F8B3-2603-4742-BAC1-2C94B3676E20}">
      <dsp:nvSpPr>
        <dsp:cNvPr id="0" name=""/>
        <dsp:cNvSpPr/>
      </dsp:nvSpPr>
      <dsp:spPr>
        <a:xfrm>
          <a:off x="5784942" y="0"/>
          <a:ext cx="2807348" cy="508641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endParaRPr lang="en-CA" sz="1800" kern="1200"/>
        </a:p>
      </dsp:txBody>
      <dsp:txXfrm>
        <a:off x="5784942" y="2034565"/>
        <a:ext cx="2807348" cy="2034565"/>
      </dsp:txXfrm>
    </dsp:sp>
    <dsp:sp modelId="{00B37DAA-79E4-4FFF-BDD0-3BF3590863DA}">
      <dsp:nvSpPr>
        <dsp:cNvPr id="0" name=""/>
        <dsp:cNvSpPr/>
      </dsp:nvSpPr>
      <dsp:spPr>
        <a:xfrm>
          <a:off x="6341729" y="305184"/>
          <a:ext cx="1693775" cy="169377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92D7DB-7FBF-4774-804C-9281C39288E3}">
      <dsp:nvSpPr>
        <dsp:cNvPr id="0" name=""/>
        <dsp:cNvSpPr/>
      </dsp:nvSpPr>
      <dsp:spPr>
        <a:xfrm>
          <a:off x="898646" y="4762560"/>
          <a:ext cx="6744619" cy="285279"/>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2F571-CDE3-4E23-A59C-B6E71EADBE43}">
      <dsp:nvSpPr>
        <dsp:cNvPr id="0" name=""/>
        <dsp:cNvSpPr/>
      </dsp:nvSpPr>
      <dsp:spPr>
        <a:xfrm>
          <a:off x="0" y="164210"/>
          <a:ext cx="8522898" cy="124125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7050" numCol="1" spcCol="1270" anchor="ctr" anchorCtr="0">
          <a:noAutofit/>
        </a:bodyPr>
        <a:lstStyle/>
        <a:p>
          <a:pPr marL="0" lvl="0" indent="0" algn="l" defTabSz="1022350">
            <a:lnSpc>
              <a:spcPct val="90000"/>
            </a:lnSpc>
            <a:spcBef>
              <a:spcPct val="0"/>
            </a:spcBef>
            <a:spcAft>
              <a:spcPct val="35000"/>
            </a:spcAft>
            <a:buNone/>
          </a:pPr>
          <a:r>
            <a:rPr lang="en-CA" sz="2300" kern="1200"/>
            <a:t>Assessment (Initial and Ongoing) </a:t>
          </a:r>
        </a:p>
      </dsp:txBody>
      <dsp:txXfrm>
        <a:off x="0" y="474525"/>
        <a:ext cx="8212584" cy="620629"/>
      </dsp:txXfrm>
    </dsp:sp>
    <dsp:sp modelId="{19C24923-A648-4B0F-8F78-75320181F43A}">
      <dsp:nvSpPr>
        <dsp:cNvPr id="0" name=""/>
        <dsp:cNvSpPr/>
      </dsp:nvSpPr>
      <dsp:spPr>
        <a:xfrm>
          <a:off x="23756" y="1011221"/>
          <a:ext cx="2625052" cy="274955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endParaRPr lang="en-CA" sz="1800" kern="1200"/>
        </a:p>
      </dsp:txBody>
      <dsp:txXfrm>
        <a:off x="23756" y="1011221"/>
        <a:ext cx="2625052" cy="2749550"/>
      </dsp:txXfrm>
    </dsp:sp>
    <dsp:sp modelId="{F7A369D4-F244-4428-A849-6F278F5818DD}">
      <dsp:nvSpPr>
        <dsp:cNvPr id="0" name=""/>
        <dsp:cNvSpPr/>
      </dsp:nvSpPr>
      <dsp:spPr>
        <a:xfrm>
          <a:off x="2625052" y="733629"/>
          <a:ext cx="5897845" cy="1241258"/>
        </a:xfrm>
        <a:prstGeom prst="rightArrow">
          <a:avLst>
            <a:gd name="adj1" fmla="val 50000"/>
            <a:gd name="adj2" fmla="val 5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7050" numCol="1" spcCol="1270" anchor="ctr" anchorCtr="0">
          <a:noAutofit/>
        </a:bodyPr>
        <a:lstStyle/>
        <a:p>
          <a:pPr marL="0" lvl="0" indent="0" algn="l" defTabSz="1022350">
            <a:lnSpc>
              <a:spcPct val="90000"/>
            </a:lnSpc>
            <a:spcBef>
              <a:spcPct val="0"/>
            </a:spcBef>
            <a:spcAft>
              <a:spcPct val="35000"/>
            </a:spcAft>
            <a:buNone/>
          </a:pPr>
          <a:r>
            <a:rPr lang="en-CA" sz="2300" kern="1200"/>
            <a:t>Treatment Options </a:t>
          </a:r>
        </a:p>
      </dsp:txBody>
      <dsp:txXfrm>
        <a:off x="2625052" y="1043944"/>
        <a:ext cx="5587531" cy="620629"/>
      </dsp:txXfrm>
    </dsp:sp>
    <dsp:sp modelId="{A7EE9E46-3C4F-4C83-B8A0-3BCB381F84EF}">
      <dsp:nvSpPr>
        <dsp:cNvPr id="0" name=""/>
        <dsp:cNvSpPr/>
      </dsp:nvSpPr>
      <dsp:spPr>
        <a:xfrm>
          <a:off x="2625052" y="1690818"/>
          <a:ext cx="2625052" cy="23911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Font typeface="Courier New" panose="02070309020205020404" pitchFamily="49" charset="0"/>
            <a:buNone/>
          </a:pPr>
          <a:endParaRPr lang="en-CA" sz="2300" kern="1200"/>
        </a:p>
      </dsp:txBody>
      <dsp:txXfrm>
        <a:off x="2625052" y="1690818"/>
        <a:ext cx="2625052" cy="2391121"/>
      </dsp:txXfrm>
    </dsp:sp>
    <dsp:sp modelId="{0F49565A-934D-45F8-BDAC-64F5CFF48DA7}">
      <dsp:nvSpPr>
        <dsp:cNvPr id="0" name=""/>
        <dsp:cNvSpPr/>
      </dsp:nvSpPr>
      <dsp:spPr>
        <a:xfrm>
          <a:off x="5250105" y="1147382"/>
          <a:ext cx="3272792" cy="1241258"/>
        </a:xfrm>
        <a:prstGeom prst="rightArrow">
          <a:avLst>
            <a:gd name="adj1" fmla="val 50000"/>
            <a:gd name="adj2" fmla="val 5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7050" numCol="1" spcCol="1270" anchor="ctr" anchorCtr="0">
          <a:noAutofit/>
        </a:bodyPr>
        <a:lstStyle/>
        <a:p>
          <a:pPr marL="0" lvl="0" indent="0" algn="l" defTabSz="1022350">
            <a:lnSpc>
              <a:spcPct val="90000"/>
            </a:lnSpc>
            <a:spcBef>
              <a:spcPct val="0"/>
            </a:spcBef>
            <a:spcAft>
              <a:spcPct val="35000"/>
            </a:spcAft>
            <a:buNone/>
          </a:pPr>
          <a:r>
            <a:rPr lang="en-CA" sz="2300" kern="1200"/>
            <a:t>Allied Health Team </a:t>
          </a:r>
        </a:p>
      </dsp:txBody>
      <dsp:txXfrm>
        <a:off x="5250105" y="1457697"/>
        <a:ext cx="2962478" cy="620629"/>
      </dsp:txXfrm>
    </dsp:sp>
    <dsp:sp modelId="{C019EBA5-5B80-4FEE-BE4F-09497B86807F}">
      <dsp:nvSpPr>
        <dsp:cNvPr id="0" name=""/>
        <dsp:cNvSpPr/>
      </dsp:nvSpPr>
      <dsp:spPr>
        <a:xfrm>
          <a:off x="5270856" y="2011351"/>
          <a:ext cx="2921657" cy="238173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CA" sz="2300" kern="1200"/>
        </a:p>
      </dsp:txBody>
      <dsp:txXfrm>
        <a:off x="5270856" y="2011351"/>
        <a:ext cx="2921657" cy="23817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F2449-E52C-4427-B849-C648DD47B15D}">
      <dsp:nvSpPr>
        <dsp:cNvPr id="0" name=""/>
        <dsp:cNvSpPr/>
      </dsp:nvSpPr>
      <dsp:spPr>
        <a:xfrm>
          <a:off x="3640647" y="1021"/>
          <a:ext cx="1605529" cy="160552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CA" sz="1800" b="0" kern="1200"/>
            <a:t>Physical </a:t>
          </a:r>
          <a:r>
            <a:rPr lang="en-CA" sz="1800" b="0" kern="1200">
              <a:latin typeface="Calibri"/>
            </a:rPr>
            <a:t>Activity </a:t>
          </a:r>
          <a:endParaRPr lang="en-CA" sz="1800" b="0" kern="1200"/>
        </a:p>
      </dsp:txBody>
      <dsp:txXfrm>
        <a:off x="3875771" y="236145"/>
        <a:ext cx="1135281" cy="1135281"/>
      </dsp:txXfrm>
    </dsp:sp>
    <dsp:sp modelId="{6CC26883-BC9F-40FF-9704-6A8DFBBC5848}">
      <dsp:nvSpPr>
        <dsp:cNvPr id="0" name=""/>
        <dsp:cNvSpPr/>
      </dsp:nvSpPr>
      <dsp:spPr>
        <a:xfrm rot="2160000">
          <a:off x="5195228" y="1233813"/>
          <a:ext cx="425945" cy="54186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CA" sz="2300" kern="1200"/>
        </a:p>
      </dsp:txBody>
      <dsp:txXfrm>
        <a:off x="5207430" y="1304632"/>
        <a:ext cx="298162" cy="325120"/>
      </dsp:txXfrm>
    </dsp:sp>
    <dsp:sp modelId="{DAE1A20C-2C7A-4E64-A023-6C1FFC0412AF}">
      <dsp:nvSpPr>
        <dsp:cNvPr id="0" name=""/>
        <dsp:cNvSpPr/>
      </dsp:nvSpPr>
      <dsp:spPr>
        <a:xfrm>
          <a:off x="5589731" y="1417113"/>
          <a:ext cx="1605529" cy="160552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CA" sz="1300" kern="1200"/>
        </a:p>
      </dsp:txBody>
      <dsp:txXfrm>
        <a:off x="5824855" y="1652237"/>
        <a:ext cx="1135281" cy="1135281"/>
      </dsp:txXfrm>
    </dsp:sp>
    <dsp:sp modelId="{225BFCB9-D447-4AC5-A215-65E9C588997B}">
      <dsp:nvSpPr>
        <dsp:cNvPr id="0" name=""/>
        <dsp:cNvSpPr/>
      </dsp:nvSpPr>
      <dsp:spPr>
        <a:xfrm rot="6480000">
          <a:off x="5811006" y="3083123"/>
          <a:ext cx="425945" cy="54186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CA" sz="2300" kern="1200"/>
        </a:p>
      </dsp:txBody>
      <dsp:txXfrm rot="10800000">
        <a:off x="5894641" y="3130732"/>
        <a:ext cx="298162" cy="325120"/>
      </dsp:txXfrm>
    </dsp:sp>
    <dsp:sp modelId="{739E0BC3-5DAF-4FC0-A761-8967EAA818AA}">
      <dsp:nvSpPr>
        <dsp:cNvPr id="0" name=""/>
        <dsp:cNvSpPr/>
      </dsp:nvSpPr>
      <dsp:spPr>
        <a:xfrm>
          <a:off x="4845247" y="3708399"/>
          <a:ext cx="1605529" cy="160552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CA" sz="1800" kern="1200"/>
        </a:p>
      </dsp:txBody>
      <dsp:txXfrm>
        <a:off x="5080371" y="3943523"/>
        <a:ext cx="1135281" cy="1135281"/>
      </dsp:txXfrm>
    </dsp:sp>
    <dsp:sp modelId="{8CF20DFB-D927-49A1-8CE7-0974D36BBC97}">
      <dsp:nvSpPr>
        <dsp:cNvPr id="0" name=""/>
        <dsp:cNvSpPr/>
      </dsp:nvSpPr>
      <dsp:spPr>
        <a:xfrm rot="10800000">
          <a:off x="4242494" y="4240230"/>
          <a:ext cx="425945" cy="54186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CA" sz="2300" kern="1200"/>
        </a:p>
      </dsp:txBody>
      <dsp:txXfrm rot="10800000">
        <a:off x="4370277" y="4348603"/>
        <a:ext cx="298162" cy="325120"/>
      </dsp:txXfrm>
    </dsp:sp>
    <dsp:sp modelId="{D5DC5E73-2284-40B3-B0E0-6842D8DBB15D}">
      <dsp:nvSpPr>
        <dsp:cNvPr id="0" name=""/>
        <dsp:cNvSpPr/>
      </dsp:nvSpPr>
      <dsp:spPr>
        <a:xfrm>
          <a:off x="2436046" y="3708399"/>
          <a:ext cx="1605529" cy="160552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CA" sz="6500" kern="1200"/>
        </a:p>
      </dsp:txBody>
      <dsp:txXfrm>
        <a:off x="2671170" y="3943523"/>
        <a:ext cx="1135281" cy="1135281"/>
      </dsp:txXfrm>
    </dsp:sp>
    <dsp:sp modelId="{7CC03E70-1A67-418E-88DD-24A718DE2EA0}">
      <dsp:nvSpPr>
        <dsp:cNvPr id="0" name=""/>
        <dsp:cNvSpPr/>
      </dsp:nvSpPr>
      <dsp:spPr>
        <a:xfrm rot="15120000">
          <a:off x="2657322" y="3106053"/>
          <a:ext cx="425945" cy="54186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CA" sz="2300" kern="1200"/>
        </a:p>
      </dsp:txBody>
      <dsp:txXfrm rot="10800000">
        <a:off x="2740957" y="3275190"/>
        <a:ext cx="298162" cy="325120"/>
      </dsp:txXfrm>
    </dsp:sp>
    <dsp:sp modelId="{F413506F-1932-4299-8A46-F87D2815DF06}">
      <dsp:nvSpPr>
        <dsp:cNvPr id="0" name=""/>
        <dsp:cNvSpPr/>
      </dsp:nvSpPr>
      <dsp:spPr>
        <a:xfrm>
          <a:off x="1691563" y="1417113"/>
          <a:ext cx="1605529" cy="160552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CA" sz="1800" kern="1200"/>
        </a:p>
      </dsp:txBody>
      <dsp:txXfrm>
        <a:off x="1926687" y="1652237"/>
        <a:ext cx="1135281" cy="1135281"/>
      </dsp:txXfrm>
    </dsp:sp>
    <dsp:sp modelId="{D2CECCEF-C867-4A4D-B280-E5BD3D91AEF8}">
      <dsp:nvSpPr>
        <dsp:cNvPr id="0" name=""/>
        <dsp:cNvSpPr/>
      </dsp:nvSpPr>
      <dsp:spPr>
        <a:xfrm rot="19440000">
          <a:off x="3246144" y="1247984"/>
          <a:ext cx="425945" cy="54186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CA" sz="2300" kern="1200"/>
        </a:p>
      </dsp:txBody>
      <dsp:txXfrm>
        <a:off x="3258346" y="1393911"/>
        <a:ext cx="298162" cy="325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5A297-663C-47F8-950A-A3842FF1F04D}">
      <dsp:nvSpPr>
        <dsp:cNvPr id="0" name=""/>
        <dsp:cNvSpPr/>
      </dsp:nvSpPr>
      <dsp:spPr>
        <a:xfrm>
          <a:off x="339410" y="63984"/>
          <a:ext cx="1793713" cy="1325547"/>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4000" r="-24000"/>
          </a:stretch>
        </a:blipFill>
        <a:ln>
          <a:noFill/>
        </a:ln>
        <a:effectLst/>
      </dsp:spPr>
      <dsp:style>
        <a:lnRef idx="0">
          <a:scrgbClr r="0" g="0" b="0"/>
        </a:lnRef>
        <a:fillRef idx="1">
          <a:scrgbClr r="0" g="0" b="0"/>
        </a:fillRef>
        <a:effectRef idx="0">
          <a:scrgbClr r="0" g="0" b="0"/>
        </a:effectRef>
        <a:fontRef idx="minor"/>
      </dsp:style>
    </dsp:sp>
    <dsp:sp modelId="{75126E34-4147-48AA-A1A8-4ECD0F04E149}">
      <dsp:nvSpPr>
        <dsp:cNvPr id="0" name=""/>
        <dsp:cNvSpPr/>
      </dsp:nvSpPr>
      <dsp:spPr>
        <a:xfrm>
          <a:off x="701970" y="1149185"/>
          <a:ext cx="1545646" cy="371444"/>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en-CA" sz="1600" kern="1200" dirty="0"/>
            <a:t>Walking</a:t>
          </a:r>
        </a:p>
      </dsp:txBody>
      <dsp:txXfrm>
        <a:off x="701970" y="1149185"/>
        <a:ext cx="1545646" cy="371444"/>
      </dsp:txXfrm>
    </dsp:sp>
    <dsp:sp modelId="{B0DDFFCB-8E49-428A-9D52-F828BC8368AA}">
      <dsp:nvSpPr>
        <dsp:cNvPr id="0" name=""/>
        <dsp:cNvSpPr/>
      </dsp:nvSpPr>
      <dsp:spPr>
        <a:xfrm>
          <a:off x="2564798" y="63984"/>
          <a:ext cx="1793713" cy="1325547"/>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6000" r="-6000"/>
          </a:stretch>
        </a:blipFill>
        <a:ln>
          <a:noFill/>
        </a:ln>
        <a:effectLst/>
      </dsp:spPr>
      <dsp:style>
        <a:lnRef idx="0">
          <a:scrgbClr r="0" g="0" b="0"/>
        </a:lnRef>
        <a:fillRef idx="1">
          <a:scrgbClr r="0" g="0" b="0"/>
        </a:fillRef>
        <a:effectRef idx="0">
          <a:scrgbClr r="0" g="0" b="0"/>
        </a:effectRef>
        <a:fontRef idx="minor"/>
      </dsp:style>
    </dsp:sp>
    <dsp:sp modelId="{76CF606F-B1D1-4C39-9823-7FF9F67CC26C}">
      <dsp:nvSpPr>
        <dsp:cNvPr id="0" name=""/>
        <dsp:cNvSpPr/>
      </dsp:nvSpPr>
      <dsp:spPr>
        <a:xfrm>
          <a:off x="2927357" y="1149185"/>
          <a:ext cx="1545646" cy="371444"/>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en-CA" sz="1600" kern="1200"/>
            <a:t>Weight Training</a:t>
          </a:r>
        </a:p>
      </dsp:txBody>
      <dsp:txXfrm>
        <a:off x="2927357" y="1149185"/>
        <a:ext cx="1545646" cy="371444"/>
      </dsp:txXfrm>
    </dsp:sp>
    <dsp:sp modelId="{11B93152-26C8-4763-8777-133E90A09E2A}">
      <dsp:nvSpPr>
        <dsp:cNvPr id="0" name=""/>
        <dsp:cNvSpPr/>
      </dsp:nvSpPr>
      <dsp:spPr>
        <a:xfrm>
          <a:off x="4790186" y="63984"/>
          <a:ext cx="1793713" cy="1325547"/>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9C4BF78A-7475-4B97-801A-A53F23A06A9C}">
      <dsp:nvSpPr>
        <dsp:cNvPr id="0" name=""/>
        <dsp:cNvSpPr/>
      </dsp:nvSpPr>
      <dsp:spPr>
        <a:xfrm>
          <a:off x="5152745" y="1149185"/>
          <a:ext cx="1545646" cy="371444"/>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en-CA" sz="1600" kern="1200"/>
            <a:t>Pilates</a:t>
          </a:r>
        </a:p>
      </dsp:txBody>
      <dsp:txXfrm>
        <a:off x="5152745" y="1149185"/>
        <a:ext cx="1545646" cy="371444"/>
      </dsp:txXfrm>
    </dsp:sp>
    <dsp:sp modelId="{B48A2509-1F9F-406C-A8BB-1055EF3F70B1}">
      <dsp:nvSpPr>
        <dsp:cNvPr id="0" name=""/>
        <dsp:cNvSpPr/>
      </dsp:nvSpPr>
      <dsp:spPr>
        <a:xfrm>
          <a:off x="339410" y="1711450"/>
          <a:ext cx="1793713" cy="1325547"/>
        </a:xfrm>
        <a:prstGeom prst="rect">
          <a:avLst/>
        </a:prstGeom>
        <a:blipFill>
          <a:blip xmlns:r="http://schemas.openxmlformats.org/officeDocument/2006/relationships" r:embed="rId7">
            <a:extLst>
              <a:ext uri="{837473B0-CC2E-450A-ABE3-18F120FF3D39}">
                <a1611:picAttrSrcUrl xmlns:a1611="http://schemas.microsoft.com/office/drawing/2016/11/main" r:id="rId8"/>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A88AE9F5-DF87-44F8-9402-904E8D110B17}">
      <dsp:nvSpPr>
        <dsp:cNvPr id="0" name=""/>
        <dsp:cNvSpPr/>
      </dsp:nvSpPr>
      <dsp:spPr>
        <a:xfrm>
          <a:off x="756237" y="2840708"/>
          <a:ext cx="1545646" cy="371444"/>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en-CA" sz="1600" kern="1200" dirty="0"/>
            <a:t>Aquatic Exercises</a:t>
          </a:r>
        </a:p>
      </dsp:txBody>
      <dsp:txXfrm>
        <a:off x="756237" y="2840708"/>
        <a:ext cx="1545646" cy="371444"/>
      </dsp:txXfrm>
    </dsp:sp>
    <dsp:sp modelId="{1A03F0ED-1729-46AE-8CE0-A8955DBECE00}">
      <dsp:nvSpPr>
        <dsp:cNvPr id="0" name=""/>
        <dsp:cNvSpPr/>
      </dsp:nvSpPr>
      <dsp:spPr>
        <a:xfrm>
          <a:off x="2564798" y="1711450"/>
          <a:ext cx="1793713" cy="1325547"/>
        </a:xfrm>
        <a:prstGeom prst="rect">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3000" r="-3000"/>
          </a:stretch>
        </a:blipFill>
        <a:ln>
          <a:noFill/>
        </a:ln>
        <a:effectLst/>
      </dsp:spPr>
      <dsp:style>
        <a:lnRef idx="0">
          <a:scrgbClr r="0" g="0" b="0"/>
        </a:lnRef>
        <a:fillRef idx="1">
          <a:scrgbClr r="0" g="0" b="0"/>
        </a:fillRef>
        <a:effectRef idx="0">
          <a:scrgbClr r="0" g="0" b="0"/>
        </a:effectRef>
        <a:fontRef idx="minor"/>
      </dsp:style>
    </dsp:sp>
    <dsp:sp modelId="{B1817835-4BA3-4789-95EE-0B3D42104E97}">
      <dsp:nvSpPr>
        <dsp:cNvPr id="0" name=""/>
        <dsp:cNvSpPr/>
      </dsp:nvSpPr>
      <dsp:spPr>
        <a:xfrm>
          <a:off x="2911051" y="2827035"/>
          <a:ext cx="1545646" cy="37144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en-CA" sz="1600" kern="1200"/>
            <a:t>Yoga</a:t>
          </a:r>
        </a:p>
      </dsp:txBody>
      <dsp:txXfrm>
        <a:off x="2911051" y="2827035"/>
        <a:ext cx="1545646" cy="371444"/>
      </dsp:txXfrm>
    </dsp:sp>
    <dsp:sp modelId="{304773BF-0540-4134-8D6A-01D12709BDB0}">
      <dsp:nvSpPr>
        <dsp:cNvPr id="0" name=""/>
        <dsp:cNvSpPr/>
      </dsp:nvSpPr>
      <dsp:spPr>
        <a:xfrm>
          <a:off x="4790186" y="1711450"/>
          <a:ext cx="1793713" cy="1325547"/>
        </a:xfrm>
        <a:prstGeom prst="rect">
          <a:avLst/>
        </a:prstGeom>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3000" r="-3000"/>
          </a:stretch>
        </a:blipFill>
        <a:ln>
          <a:noFill/>
        </a:ln>
        <a:effectLst/>
      </dsp:spPr>
      <dsp:style>
        <a:lnRef idx="0">
          <a:scrgbClr r="0" g="0" b="0"/>
        </a:lnRef>
        <a:fillRef idx="1">
          <a:scrgbClr r="0" g="0" b="0"/>
        </a:fillRef>
        <a:effectRef idx="0">
          <a:scrgbClr r="0" g="0" b="0"/>
        </a:effectRef>
        <a:fontRef idx="minor"/>
      </dsp:style>
    </dsp:sp>
    <dsp:sp modelId="{9C972F61-1D76-40B5-9A39-3132BF73EED6}">
      <dsp:nvSpPr>
        <dsp:cNvPr id="0" name=""/>
        <dsp:cNvSpPr/>
      </dsp:nvSpPr>
      <dsp:spPr>
        <a:xfrm>
          <a:off x="5152745" y="2796651"/>
          <a:ext cx="1545646" cy="37144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en-CA" sz="1600" kern="1200"/>
            <a:t>Tai Chi</a:t>
          </a:r>
        </a:p>
      </dsp:txBody>
      <dsp:txXfrm>
        <a:off x="5152745" y="2796651"/>
        <a:ext cx="1545646" cy="3714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2E4F6-2B7C-42ED-B12E-E50EEB159B90}">
      <dsp:nvSpPr>
        <dsp:cNvPr id="0" name=""/>
        <dsp:cNvSpPr/>
      </dsp:nvSpPr>
      <dsp:spPr>
        <a:xfrm>
          <a:off x="1381303" y="368988"/>
          <a:ext cx="5313553" cy="122558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5335" tIns="83820" rIns="83820" bIns="83820" numCol="1" spcCol="1270" anchor="ctr" anchorCtr="0">
          <a:noAutofit/>
        </a:bodyPr>
        <a:lstStyle/>
        <a:p>
          <a:pPr marL="0" lvl="0" indent="0" algn="l" defTabSz="977900">
            <a:lnSpc>
              <a:spcPct val="90000"/>
            </a:lnSpc>
            <a:spcBef>
              <a:spcPct val="0"/>
            </a:spcBef>
            <a:spcAft>
              <a:spcPct val="35000"/>
            </a:spcAft>
            <a:buNone/>
          </a:pPr>
          <a:r>
            <a:rPr lang="en-CA" sz="2200" b="1" kern="1200">
              <a:latin typeface="Calibri Light"/>
              <a:cs typeface="Calibri Light"/>
            </a:rPr>
            <a:t>Manual therapy</a:t>
          </a:r>
          <a:endParaRPr lang="en-CA" sz="2200" b="1" kern="1200" baseline="30000">
            <a:latin typeface="Calibri Light"/>
            <a:cs typeface="Calibri Light"/>
          </a:endParaRPr>
        </a:p>
        <a:p>
          <a:pPr marL="0" lvl="0" indent="0" algn="l" defTabSz="977900">
            <a:lnSpc>
              <a:spcPct val="90000"/>
            </a:lnSpc>
            <a:spcBef>
              <a:spcPct val="0"/>
            </a:spcBef>
            <a:spcAft>
              <a:spcPct val="35000"/>
            </a:spcAft>
            <a:buNone/>
          </a:pPr>
          <a:r>
            <a:rPr lang="en-CA" sz="2200" kern="1200">
              <a:latin typeface="Calibri Light"/>
              <a:cs typeface="Calibri Light"/>
            </a:rPr>
            <a:t>For: Low back pain, neck pain</a:t>
          </a:r>
        </a:p>
      </dsp:txBody>
      <dsp:txXfrm>
        <a:off x="1381303" y="368988"/>
        <a:ext cx="5313553" cy="1225582"/>
      </dsp:txXfrm>
    </dsp:sp>
    <dsp:sp modelId="{7F6F2F4F-22F1-400C-B543-119B12649BCF}">
      <dsp:nvSpPr>
        <dsp:cNvPr id="0" name=""/>
        <dsp:cNvSpPr/>
      </dsp:nvSpPr>
      <dsp:spPr>
        <a:xfrm>
          <a:off x="0" y="277166"/>
          <a:ext cx="2005156" cy="1387945"/>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E5C4D6-5B6D-42A6-A737-E0F59A7DC16E}">
      <dsp:nvSpPr>
        <dsp:cNvPr id="0" name=""/>
        <dsp:cNvSpPr/>
      </dsp:nvSpPr>
      <dsp:spPr>
        <a:xfrm>
          <a:off x="1440268" y="1937057"/>
          <a:ext cx="5238641" cy="14193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5335" tIns="83820" rIns="83820" bIns="83820" numCol="1" spcCol="1270" anchor="ctr" anchorCtr="0">
          <a:noAutofit/>
        </a:bodyPr>
        <a:lstStyle/>
        <a:p>
          <a:pPr marL="0" lvl="0" indent="0" algn="l" defTabSz="977900">
            <a:lnSpc>
              <a:spcPct val="90000"/>
            </a:lnSpc>
            <a:spcBef>
              <a:spcPct val="0"/>
            </a:spcBef>
            <a:spcAft>
              <a:spcPct val="35000"/>
            </a:spcAft>
            <a:buNone/>
          </a:pPr>
          <a:r>
            <a:rPr lang="en-CA" sz="2200" b="1" kern="1200">
              <a:latin typeface="Calibri Light"/>
              <a:cs typeface="Calibri Light"/>
            </a:rPr>
            <a:t>Transcutaneous electrical nerve stimulation (TENS)</a:t>
          </a:r>
          <a:endParaRPr lang="en-CA" sz="2200" b="1" kern="1200" baseline="30000">
            <a:latin typeface="Calibri Light"/>
            <a:cs typeface="Calibri Light"/>
          </a:endParaRPr>
        </a:p>
        <a:p>
          <a:pPr marL="0" lvl="0" indent="0" algn="l" defTabSz="977900" rtl="0">
            <a:lnSpc>
              <a:spcPct val="90000"/>
            </a:lnSpc>
            <a:spcBef>
              <a:spcPct val="0"/>
            </a:spcBef>
            <a:spcAft>
              <a:spcPct val="35000"/>
            </a:spcAft>
            <a:buNone/>
          </a:pPr>
          <a:r>
            <a:rPr lang="en-CA" sz="2200" kern="1200">
              <a:latin typeface="Calibri Light"/>
              <a:cs typeface="Calibri Light"/>
            </a:rPr>
            <a:t>For: neuropathic pain, low back pain </a:t>
          </a:r>
        </a:p>
      </dsp:txBody>
      <dsp:txXfrm>
        <a:off x="1440268" y="1937057"/>
        <a:ext cx="5238641" cy="1419379"/>
      </dsp:txXfrm>
    </dsp:sp>
    <dsp:sp modelId="{7266919A-773D-48EB-8BF4-A8EABA5ECAEC}">
      <dsp:nvSpPr>
        <dsp:cNvPr id="0" name=""/>
        <dsp:cNvSpPr/>
      </dsp:nvSpPr>
      <dsp:spPr>
        <a:xfrm>
          <a:off x="40078" y="1891973"/>
          <a:ext cx="2016278" cy="1486018"/>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E5B25E-65A2-4421-9AD0-E9FBB006C396}">
      <dsp:nvSpPr>
        <dsp:cNvPr id="0" name=""/>
        <dsp:cNvSpPr/>
      </dsp:nvSpPr>
      <dsp:spPr>
        <a:xfrm>
          <a:off x="1367027" y="3812190"/>
          <a:ext cx="5417906" cy="109477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5335" tIns="83820" rIns="83820" bIns="83820" numCol="1" spcCol="1270" anchor="ctr" anchorCtr="0">
          <a:noAutofit/>
        </a:bodyPr>
        <a:lstStyle/>
        <a:p>
          <a:pPr marL="0" lvl="0" indent="0" algn="l" defTabSz="977900" rtl="0">
            <a:lnSpc>
              <a:spcPct val="90000"/>
            </a:lnSpc>
            <a:spcBef>
              <a:spcPct val="0"/>
            </a:spcBef>
            <a:spcAft>
              <a:spcPct val="35000"/>
            </a:spcAft>
            <a:buNone/>
          </a:pPr>
          <a:r>
            <a:rPr lang="en-CA" sz="2200" b="1" kern="1200">
              <a:latin typeface="Calibri Light"/>
              <a:cs typeface="Calibri Light"/>
            </a:rPr>
            <a:t>Low level laser therapy</a:t>
          </a:r>
          <a:r>
            <a:rPr lang="en-CA" sz="2200" b="1" kern="1200" baseline="30000">
              <a:latin typeface="Calibri Light"/>
              <a:cs typeface="Calibri Light"/>
            </a:rPr>
            <a:t> </a:t>
          </a:r>
          <a:r>
            <a:rPr lang="en-CA" sz="2200" b="1" kern="1200">
              <a:latin typeface="Calibri Light"/>
              <a:cs typeface="Calibri Light"/>
            </a:rPr>
            <a:t> </a:t>
          </a:r>
        </a:p>
        <a:p>
          <a:pPr marL="0" lvl="0" indent="0" algn="l" defTabSz="977900" rtl="0">
            <a:lnSpc>
              <a:spcPct val="90000"/>
            </a:lnSpc>
            <a:spcBef>
              <a:spcPct val="0"/>
            </a:spcBef>
            <a:spcAft>
              <a:spcPct val="35000"/>
            </a:spcAft>
            <a:buNone/>
          </a:pPr>
          <a:r>
            <a:rPr lang="en-CA" sz="2200" kern="1200">
              <a:latin typeface="Calibri Light"/>
              <a:cs typeface="Calibri Light"/>
            </a:rPr>
            <a:t>For: Low back pain </a:t>
          </a:r>
        </a:p>
      </dsp:txBody>
      <dsp:txXfrm>
        <a:off x="1367027" y="3812190"/>
        <a:ext cx="5417906" cy="1094772"/>
      </dsp:txXfrm>
    </dsp:sp>
    <dsp:sp modelId="{56EA2094-F3F7-48FF-B8C5-0667750937E4}">
      <dsp:nvSpPr>
        <dsp:cNvPr id="0" name=""/>
        <dsp:cNvSpPr/>
      </dsp:nvSpPr>
      <dsp:spPr>
        <a:xfrm>
          <a:off x="45076" y="3574129"/>
          <a:ext cx="2049274" cy="1387945"/>
        </a:xfrm>
        <a:prstGeom prst="rect">
          <a:avLst/>
        </a:prstGeom>
        <a:blipFill rotWithShape="1">
          <a:blip xmlns:r="http://schemas.openxmlformats.org/officeDocument/2006/relationships" r:embed="rId5"/>
          <a:srcRect/>
          <a:stretch>
            <a:fillRect l="-52000" r="-5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414D4-43CB-472F-BCCC-0F72BAC48464}">
      <dsp:nvSpPr>
        <dsp:cNvPr id="0" name=""/>
        <dsp:cNvSpPr/>
      </dsp:nvSpPr>
      <dsp:spPr>
        <a:xfrm>
          <a:off x="0" y="0"/>
          <a:ext cx="7997251" cy="1569282"/>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CA" sz="2600" b="1" i="0" kern="1200" dirty="0"/>
            <a:t>Warm &amp; Cold </a:t>
          </a:r>
          <a:r>
            <a:rPr lang="en-CA" sz="2600" b="1" i="0" kern="1200" dirty="0">
              <a:latin typeface="Calibri"/>
            </a:rPr>
            <a:t>Compresses</a:t>
          </a:r>
          <a:r>
            <a:rPr lang="en-CA" sz="2600" b="1" i="0" kern="1200" dirty="0"/>
            <a:t> </a:t>
          </a:r>
          <a:r>
            <a:rPr lang="en-CA" sz="2600" b="1" i="0" kern="1200" baseline="30000" dirty="0"/>
            <a:t>11</a:t>
          </a:r>
          <a:endParaRPr lang="en-CA" sz="2600" b="1" i="0" kern="1200" dirty="0"/>
        </a:p>
        <a:p>
          <a:pPr marL="228600" lvl="1" indent="-228600" algn="l" defTabSz="889000" rtl="0">
            <a:lnSpc>
              <a:spcPct val="90000"/>
            </a:lnSpc>
            <a:spcBef>
              <a:spcPct val="0"/>
            </a:spcBef>
            <a:spcAft>
              <a:spcPct val="15000"/>
            </a:spcAft>
            <a:buChar char="•"/>
          </a:pPr>
          <a:r>
            <a:rPr lang="en-CA" sz="2000" kern="1200">
              <a:latin typeface="Calibri"/>
            </a:rPr>
            <a:t>Apply</a:t>
          </a:r>
          <a:r>
            <a:rPr lang="en-CA" sz="2000" kern="1200"/>
            <a:t> heat 2-3 times a day for 20-30 minutes</a:t>
          </a:r>
          <a:r>
            <a:rPr lang="en-CA" sz="2000" kern="1200">
              <a:latin typeface="Calibri"/>
            </a:rPr>
            <a:t> </a:t>
          </a:r>
          <a:endParaRPr lang="en-CA" sz="2000" kern="1200"/>
        </a:p>
        <a:p>
          <a:pPr marL="228600" lvl="1" indent="-228600" algn="l" defTabSz="889000" rtl="0">
            <a:lnSpc>
              <a:spcPct val="90000"/>
            </a:lnSpc>
            <a:spcBef>
              <a:spcPct val="0"/>
            </a:spcBef>
            <a:spcAft>
              <a:spcPct val="15000"/>
            </a:spcAft>
            <a:buChar char="•"/>
          </a:pPr>
          <a:r>
            <a:rPr lang="en-CA" sz="2000" kern="1200">
              <a:latin typeface="Calibri"/>
            </a:rPr>
            <a:t>Wrap</a:t>
          </a:r>
          <a:r>
            <a:rPr lang="en-CA" sz="2000" kern="1200"/>
            <a:t> a cold pack</a:t>
          </a:r>
          <a:r>
            <a:rPr lang="en-CA" sz="2000" kern="1200">
              <a:latin typeface="Calibri"/>
            </a:rPr>
            <a:t> in</a:t>
          </a:r>
          <a:r>
            <a:rPr lang="en-CA" sz="2000" kern="1200"/>
            <a:t> towel and apply for 10-20 minutes</a:t>
          </a:r>
        </a:p>
      </dsp:txBody>
      <dsp:txXfrm>
        <a:off x="1756378" y="0"/>
        <a:ext cx="6240872" cy="1569282"/>
      </dsp:txXfrm>
    </dsp:sp>
    <dsp:sp modelId="{57E75327-C7AE-47A5-A13D-5A997EB8C47B}">
      <dsp:nvSpPr>
        <dsp:cNvPr id="0" name=""/>
        <dsp:cNvSpPr/>
      </dsp:nvSpPr>
      <dsp:spPr>
        <a:xfrm>
          <a:off x="156928" y="156928"/>
          <a:ext cx="1599450" cy="125542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BA07E4-4645-4DCF-9767-EDA17B4D49C5}">
      <dsp:nvSpPr>
        <dsp:cNvPr id="0" name=""/>
        <dsp:cNvSpPr/>
      </dsp:nvSpPr>
      <dsp:spPr>
        <a:xfrm>
          <a:off x="0" y="1726211"/>
          <a:ext cx="7997251" cy="1569282"/>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CA" sz="2600" b="1" kern="1200"/>
            <a:t>Mobility Aids</a:t>
          </a:r>
          <a:r>
            <a:rPr lang="en-CA" sz="2600" b="1" kern="1200">
              <a:latin typeface="Calibri"/>
            </a:rPr>
            <a:t> </a:t>
          </a:r>
          <a:endParaRPr lang="en-CA" sz="2600" b="1" kern="1200"/>
        </a:p>
        <a:p>
          <a:pPr marL="228600" lvl="1" indent="-228600" algn="l" defTabSz="889000" rtl="0">
            <a:lnSpc>
              <a:spcPct val="90000"/>
            </a:lnSpc>
            <a:spcBef>
              <a:spcPct val="0"/>
            </a:spcBef>
            <a:spcAft>
              <a:spcPct val="15000"/>
            </a:spcAft>
            <a:buChar char="•"/>
          </a:pPr>
          <a:r>
            <a:rPr lang="en-CA" sz="2000" kern="1200">
              <a:latin typeface="Calibri"/>
            </a:rPr>
            <a:t>Walkers</a:t>
          </a:r>
          <a:r>
            <a:rPr lang="en-CA" sz="2000" kern="1200"/>
            <a:t>, </a:t>
          </a:r>
          <a:r>
            <a:rPr lang="en-CA" sz="2000" kern="1200">
              <a:latin typeface="Calibri"/>
            </a:rPr>
            <a:t>canes</a:t>
          </a:r>
          <a:r>
            <a:rPr lang="en-CA" sz="2000" kern="1200"/>
            <a:t>, </a:t>
          </a:r>
          <a:r>
            <a:rPr lang="en-CA" sz="2000" kern="1200">
              <a:latin typeface="Calibri"/>
            </a:rPr>
            <a:t>crutches</a:t>
          </a:r>
          <a:r>
            <a:rPr lang="en-CA" sz="2000" kern="1200"/>
            <a:t>, </a:t>
          </a:r>
          <a:r>
            <a:rPr lang="en-CA" sz="2000" kern="1200">
              <a:latin typeface="Calibri"/>
            </a:rPr>
            <a:t>wheelchairs </a:t>
          </a:r>
          <a:endParaRPr lang="en-CA" sz="2000" kern="1200"/>
        </a:p>
        <a:p>
          <a:pPr marL="228600" lvl="1" indent="-228600" algn="l" defTabSz="889000" rtl="0">
            <a:lnSpc>
              <a:spcPct val="90000"/>
            </a:lnSpc>
            <a:spcBef>
              <a:spcPct val="0"/>
            </a:spcBef>
            <a:spcAft>
              <a:spcPct val="15000"/>
            </a:spcAft>
            <a:buChar char="•"/>
          </a:pPr>
          <a:r>
            <a:rPr lang="en-CA" sz="2000" kern="1200">
              <a:latin typeface="Calibri"/>
            </a:rPr>
            <a:t>Hip</a:t>
          </a:r>
          <a:r>
            <a:rPr lang="en-CA" sz="2000" kern="1200"/>
            <a:t>/Knee braces, orthopaedic footwear</a:t>
          </a:r>
          <a:r>
            <a:rPr lang="en-CA" sz="2000" kern="1200">
              <a:latin typeface="Calibri"/>
            </a:rPr>
            <a:t> </a:t>
          </a:r>
          <a:endParaRPr lang="en-CA" sz="2000" kern="1200"/>
        </a:p>
      </dsp:txBody>
      <dsp:txXfrm>
        <a:off x="1756378" y="1726211"/>
        <a:ext cx="6240872" cy="1569282"/>
      </dsp:txXfrm>
    </dsp:sp>
    <dsp:sp modelId="{37520B90-ECAD-428A-9FDB-6C131858C718}">
      <dsp:nvSpPr>
        <dsp:cNvPr id="0" name=""/>
        <dsp:cNvSpPr/>
      </dsp:nvSpPr>
      <dsp:spPr>
        <a:xfrm>
          <a:off x="156928" y="1883139"/>
          <a:ext cx="1599450" cy="125542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30000" b="-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D0E4BA-7D7E-4072-BA4B-2A0CDDBE75BA}">
      <dsp:nvSpPr>
        <dsp:cNvPr id="0" name=""/>
        <dsp:cNvSpPr/>
      </dsp:nvSpPr>
      <dsp:spPr>
        <a:xfrm>
          <a:off x="0" y="3452422"/>
          <a:ext cx="7997251" cy="1569282"/>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CA" sz="2600" b="1" kern="1200"/>
            <a:t>Practice Pacing </a:t>
          </a:r>
          <a:r>
            <a:rPr lang="en-CA" sz="2600" b="1" kern="1200" baseline="30000"/>
            <a:t>12</a:t>
          </a:r>
          <a:endParaRPr lang="en-CA" sz="2600" b="1" kern="1200"/>
        </a:p>
        <a:p>
          <a:pPr marL="228600" lvl="1" indent="-228600" algn="l" defTabSz="889000" rtl="0">
            <a:lnSpc>
              <a:spcPct val="90000"/>
            </a:lnSpc>
            <a:spcBef>
              <a:spcPct val="0"/>
            </a:spcBef>
            <a:spcAft>
              <a:spcPct val="15000"/>
            </a:spcAft>
            <a:buChar char="•"/>
          </a:pPr>
          <a:r>
            <a:rPr lang="en-CA" sz="2000" kern="1200"/>
            <a:t>Maintain constant energy levels throughout the day</a:t>
          </a:r>
          <a:r>
            <a:rPr lang="en-CA" sz="2000" kern="1200">
              <a:latin typeface="Calibri"/>
            </a:rPr>
            <a:t> </a:t>
          </a:r>
          <a:endParaRPr lang="en-CA" sz="2000" kern="1200"/>
        </a:p>
        <a:p>
          <a:pPr marL="228600" lvl="1" indent="-228600" algn="l" defTabSz="889000" rtl="0">
            <a:lnSpc>
              <a:spcPct val="90000"/>
            </a:lnSpc>
            <a:spcBef>
              <a:spcPct val="0"/>
            </a:spcBef>
            <a:spcAft>
              <a:spcPct val="15000"/>
            </a:spcAft>
            <a:buChar char="•"/>
          </a:pPr>
          <a:r>
            <a:rPr lang="en-CA" sz="2000" kern="1200"/>
            <a:t>Find a balance between work, rest, and leisure</a:t>
          </a:r>
          <a:r>
            <a:rPr lang="en-CA" sz="2000" kern="1200">
              <a:latin typeface="Calibri"/>
            </a:rPr>
            <a:t> </a:t>
          </a:r>
          <a:endParaRPr lang="en-CA" sz="2000" kern="1200"/>
        </a:p>
      </dsp:txBody>
      <dsp:txXfrm>
        <a:off x="1756378" y="3452422"/>
        <a:ext cx="6240872" cy="1569282"/>
      </dsp:txXfrm>
    </dsp:sp>
    <dsp:sp modelId="{80B84C5E-4F7D-43A8-BD56-087300A21248}">
      <dsp:nvSpPr>
        <dsp:cNvPr id="0" name=""/>
        <dsp:cNvSpPr/>
      </dsp:nvSpPr>
      <dsp:spPr>
        <a:xfrm>
          <a:off x="156928" y="3609350"/>
          <a:ext cx="1599450" cy="1255426"/>
        </a:xfrm>
        <a:prstGeom prst="roundRect">
          <a:avLst>
            <a:gd name="adj" fmla="val 10000"/>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7935E-222B-45A7-9A09-BE6E57CD675D}">
      <dsp:nvSpPr>
        <dsp:cNvPr id="0" name=""/>
        <dsp:cNvSpPr/>
      </dsp:nvSpPr>
      <dsp:spPr>
        <a:xfrm>
          <a:off x="1462161" y="281583"/>
          <a:ext cx="6896415" cy="2401690"/>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17232"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b="1" kern="1200" dirty="0">
              <a:latin typeface="Calibri Light"/>
              <a:ea typeface="MS PGothic"/>
              <a:cs typeface="Calibri Light"/>
            </a:rPr>
            <a:t>Capsicum </a:t>
          </a:r>
          <a:r>
            <a:rPr lang="en-US" sz="2400" b="1" kern="1200" baseline="30000" dirty="0">
              <a:latin typeface="Calibri Light"/>
              <a:ea typeface="MS PGothic"/>
              <a:cs typeface="Calibri Light"/>
            </a:rPr>
            <a:t>16</a:t>
          </a:r>
          <a:r>
            <a:rPr lang="en-US" sz="2400" b="1" kern="1200" dirty="0">
              <a:latin typeface="Calibri Light"/>
              <a:ea typeface="MS PGothic"/>
              <a:cs typeface="Calibri Light"/>
            </a:rPr>
            <a:t> </a:t>
          </a:r>
        </a:p>
        <a:p>
          <a:pPr marL="0" lvl="0" indent="0" algn="l" defTabSz="1066800" rtl="0">
            <a:lnSpc>
              <a:spcPct val="100000"/>
            </a:lnSpc>
            <a:spcBef>
              <a:spcPct val="0"/>
            </a:spcBef>
            <a:spcAft>
              <a:spcPct val="35000"/>
            </a:spcAft>
            <a:buNone/>
          </a:pPr>
          <a:r>
            <a:rPr lang="en-US" sz="1800" b="1" kern="1200" dirty="0">
              <a:latin typeface="Calibri Light"/>
              <a:ea typeface="MS PGothic"/>
              <a:cs typeface="Calibri Light"/>
            </a:rPr>
            <a:t>Use: </a:t>
          </a:r>
          <a:r>
            <a:rPr lang="en-US" sz="1800" kern="1200" dirty="0">
              <a:latin typeface="Calibri Light"/>
              <a:ea typeface="MS PGothic"/>
              <a:cs typeface="Calibri Light"/>
            </a:rPr>
            <a:t>Neuropathic pain</a:t>
          </a:r>
        </a:p>
        <a:p>
          <a:pPr marL="0" lvl="0" indent="0" algn="l" defTabSz="1066800" rtl="0">
            <a:lnSpc>
              <a:spcPct val="100000"/>
            </a:lnSpc>
            <a:spcBef>
              <a:spcPct val="0"/>
            </a:spcBef>
            <a:spcAft>
              <a:spcPct val="35000"/>
            </a:spcAft>
            <a:buNone/>
          </a:pPr>
          <a:r>
            <a:rPr lang="en-US" sz="1800" b="1" kern="1200" dirty="0">
              <a:latin typeface="Calibri Light"/>
              <a:ea typeface="MS PGothic"/>
              <a:cs typeface="Calibri Light"/>
            </a:rPr>
            <a:t>Dose: </a:t>
          </a:r>
          <a:r>
            <a:rPr lang="en-US" sz="1800" kern="1200" dirty="0">
              <a:latin typeface="Calibri Light"/>
              <a:ea typeface="MS PGothic"/>
              <a:cs typeface="Calibri Light"/>
            </a:rPr>
            <a:t>0.075% applied four times a day </a:t>
          </a:r>
        </a:p>
        <a:p>
          <a:pPr marL="0" lvl="0" indent="0" algn="l" defTabSz="1066800">
            <a:lnSpc>
              <a:spcPct val="100000"/>
            </a:lnSpc>
            <a:spcBef>
              <a:spcPct val="0"/>
            </a:spcBef>
            <a:spcAft>
              <a:spcPct val="35000"/>
            </a:spcAft>
            <a:buNone/>
          </a:pPr>
          <a:r>
            <a:rPr lang="en-US" sz="1800" b="1" kern="1200" dirty="0">
              <a:latin typeface="Calibri Light"/>
              <a:ea typeface="MS PGothic"/>
              <a:cs typeface="Calibri Light"/>
            </a:rPr>
            <a:t>Side Effects: </a:t>
          </a:r>
          <a:r>
            <a:rPr lang="en-US" sz="1800" kern="1200" dirty="0">
              <a:latin typeface="Calibri Light"/>
              <a:ea typeface="MS PGothic"/>
              <a:cs typeface="Calibri Light"/>
            </a:rPr>
            <a:t>Burning, itching, stinging, rash</a:t>
          </a:r>
        </a:p>
        <a:p>
          <a:pPr marL="0" lvl="0" indent="0" algn="l" defTabSz="1066800" rtl="0">
            <a:lnSpc>
              <a:spcPct val="100000"/>
            </a:lnSpc>
            <a:spcBef>
              <a:spcPct val="0"/>
            </a:spcBef>
            <a:spcAft>
              <a:spcPct val="35000"/>
            </a:spcAft>
            <a:buNone/>
          </a:pPr>
          <a:r>
            <a:rPr lang="en-US" sz="1800" b="1" kern="1200" dirty="0">
              <a:latin typeface="Calibri Light"/>
              <a:ea typeface="MS PGothic"/>
              <a:cs typeface="Calibri Light"/>
            </a:rPr>
            <a:t>Caution: </a:t>
          </a:r>
          <a:r>
            <a:rPr lang="en-US" sz="1800" kern="1200" dirty="0">
              <a:latin typeface="Calibri Light"/>
              <a:ea typeface="MS PGothic"/>
              <a:cs typeface="Calibri Light"/>
            </a:rPr>
            <a:t>Do not use on broken skin. Wash hands after applying! </a:t>
          </a:r>
          <a:endParaRPr lang="en-CA" sz="1800" kern="1200" dirty="0">
            <a:latin typeface="Calibri Light"/>
            <a:cs typeface="Calibri Light"/>
          </a:endParaRPr>
        </a:p>
      </dsp:txBody>
      <dsp:txXfrm>
        <a:off x="1462161" y="281583"/>
        <a:ext cx="6896415" cy="2401690"/>
      </dsp:txXfrm>
    </dsp:sp>
    <dsp:sp modelId="{F0690690-8E57-4969-A79F-702E9D378115}">
      <dsp:nvSpPr>
        <dsp:cNvPr id="0" name=""/>
        <dsp:cNvSpPr/>
      </dsp:nvSpPr>
      <dsp:spPr>
        <a:xfrm>
          <a:off x="224812" y="338961"/>
          <a:ext cx="2064332" cy="2356220"/>
        </a:xfrm>
        <a:prstGeom prst="rect">
          <a:avLst/>
        </a:prstGeom>
        <a:blipFill dpi="0" rotWithShape="1">
          <a:blip xmlns:r="http://schemas.openxmlformats.org/officeDocument/2006/relationships" r:embed="rId1"/>
          <a:srcRect/>
          <a:stretch>
            <a:fillRect l="18481" r="1848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315103-9853-4EE2-B2A0-61BDC871B306}">
      <dsp:nvSpPr>
        <dsp:cNvPr id="0" name=""/>
        <dsp:cNvSpPr/>
      </dsp:nvSpPr>
      <dsp:spPr>
        <a:xfrm>
          <a:off x="1467571" y="2913578"/>
          <a:ext cx="6800193" cy="2535181"/>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17232" tIns="91440" rIns="91440" bIns="91440" numCol="1" spcCol="1270" anchor="ctr" anchorCtr="0">
          <a:noAutofit/>
        </a:bodyPr>
        <a:lstStyle/>
        <a:p>
          <a:pPr marL="0" lvl="0" indent="0" algn="l" defTabSz="1066800">
            <a:lnSpc>
              <a:spcPct val="90000"/>
            </a:lnSpc>
            <a:spcBef>
              <a:spcPct val="0"/>
            </a:spcBef>
            <a:spcAft>
              <a:spcPct val="35000"/>
            </a:spcAft>
            <a:buNone/>
          </a:pPr>
          <a:r>
            <a:rPr lang="en-CA" sz="2400" b="1" kern="1200" dirty="0">
              <a:latin typeface="Calibri Light"/>
              <a:cs typeface="Calibri Light"/>
            </a:rPr>
            <a:t>Vitamin B12 </a:t>
          </a:r>
          <a:r>
            <a:rPr lang="en-CA" sz="2400" b="1" kern="1200" baseline="30000" dirty="0">
              <a:latin typeface="Calibri Light"/>
              <a:cs typeface="Calibri Light"/>
            </a:rPr>
            <a:t>17</a:t>
          </a:r>
          <a:endParaRPr lang="en-CA" sz="2400" b="1" kern="1200" dirty="0">
            <a:latin typeface="Calibri Light"/>
            <a:cs typeface="Calibri Light"/>
          </a:endParaRPr>
        </a:p>
        <a:p>
          <a:pPr marL="0" lvl="0" indent="0" algn="l" defTabSz="1066800" rtl="0">
            <a:lnSpc>
              <a:spcPct val="90000"/>
            </a:lnSpc>
            <a:spcBef>
              <a:spcPct val="0"/>
            </a:spcBef>
            <a:spcAft>
              <a:spcPct val="35000"/>
            </a:spcAft>
            <a:buNone/>
          </a:pPr>
          <a:r>
            <a:rPr lang="en-CA" sz="1800" b="1" u="none" kern="1200" dirty="0">
              <a:latin typeface="Calibri Light"/>
              <a:cs typeface="Calibri Light"/>
            </a:rPr>
            <a:t>Use: </a:t>
          </a:r>
          <a:r>
            <a:rPr lang="en-CA" sz="1800" kern="1200" dirty="0">
              <a:latin typeface="Calibri Light"/>
              <a:cs typeface="Calibri Light"/>
            </a:rPr>
            <a:t>Neuropathic pain from vitamin B12 deficiency or</a:t>
          </a:r>
          <a:r>
            <a:rPr lang="en-CA" sz="1800" kern="1200" dirty="0"/>
            <a:t> from shingles </a:t>
          </a:r>
          <a:r>
            <a:rPr lang="en-CA" sz="1800" kern="1200" dirty="0">
              <a:latin typeface="Calibri Light"/>
              <a:cs typeface="Calibri Light"/>
            </a:rPr>
            <a:t>(postherpetic neuralgia)</a:t>
          </a:r>
        </a:p>
        <a:p>
          <a:pPr marL="0" lvl="0" indent="0" algn="l" defTabSz="1066800">
            <a:lnSpc>
              <a:spcPct val="90000"/>
            </a:lnSpc>
            <a:spcBef>
              <a:spcPct val="0"/>
            </a:spcBef>
            <a:spcAft>
              <a:spcPct val="35000"/>
            </a:spcAft>
            <a:buNone/>
          </a:pPr>
          <a:r>
            <a:rPr lang="en-CA" sz="1800" b="1" u="none" kern="1200" dirty="0">
              <a:latin typeface="Calibri Light"/>
              <a:cs typeface="Calibri Light"/>
            </a:rPr>
            <a:t>Dose:</a:t>
          </a:r>
          <a:endParaRPr lang="en-CA" sz="1800" kern="1200" dirty="0">
            <a:latin typeface="Calibri Light"/>
            <a:cs typeface="Calibri Light"/>
          </a:endParaRPr>
        </a:p>
        <a:p>
          <a:pPr marL="0" lvl="0" indent="0" algn="l" defTabSz="1066800" rtl="0">
            <a:lnSpc>
              <a:spcPct val="90000"/>
            </a:lnSpc>
            <a:spcBef>
              <a:spcPct val="0"/>
            </a:spcBef>
            <a:spcAft>
              <a:spcPct val="35000"/>
            </a:spcAft>
            <a:buNone/>
          </a:pPr>
          <a:r>
            <a:rPr lang="en-CA" sz="1800" kern="1200" dirty="0">
              <a:latin typeface="Calibri Light"/>
              <a:cs typeface="Calibri Light"/>
            </a:rPr>
            <a:t>●</a:t>
          </a:r>
          <a:r>
            <a:rPr lang="en-CA" sz="1800" u="sng" kern="1200" dirty="0">
              <a:latin typeface="Calibri Light"/>
              <a:cs typeface="Calibri Light"/>
            </a:rPr>
            <a:t>Vitamin B12 deficiency: </a:t>
          </a:r>
          <a:r>
            <a:rPr lang="en-CA" sz="1800" kern="1200" dirty="0">
              <a:latin typeface="Calibri Light"/>
              <a:cs typeface="Calibri Light"/>
            </a:rPr>
            <a:t>500- 1000 mcg by mouth daily</a:t>
          </a:r>
        </a:p>
        <a:p>
          <a:pPr marL="0" lvl="0" indent="0" algn="l" defTabSz="1066800" rtl="0">
            <a:lnSpc>
              <a:spcPct val="90000"/>
            </a:lnSpc>
            <a:spcBef>
              <a:spcPct val="0"/>
            </a:spcBef>
            <a:spcAft>
              <a:spcPct val="35000"/>
            </a:spcAft>
            <a:buNone/>
          </a:pPr>
          <a:r>
            <a:rPr lang="en-CA" sz="1800" kern="1200" dirty="0">
              <a:latin typeface="Calibri Light"/>
              <a:cs typeface="Calibri Light"/>
            </a:rPr>
            <a:t>●</a:t>
          </a:r>
          <a:r>
            <a:rPr lang="en-CA" sz="1800" u="sng" kern="1200" dirty="0">
              <a:latin typeface="Calibri Light"/>
              <a:cs typeface="Calibri Light"/>
            </a:rPr>
            <a:t>Postherpetic neuralgia: </a:t>
          </a:r>
          <a:r>
            <a:rPr lang="en-CA" sz="1800" kern="1200" dirty="0">
              <a:latin typeface="Calibri Light"/>
              <a:cs typeface="Calibri Light"/>
            </a:rPr>
            <a:t>1000 mcg		 injection (subcutaneous) six times weekly for 4 weeks </a:t>
          </a:r>
        </a:p>
      </dsp:txBody>
      <dsp:txXfrm>
        <a:off x="1467571" y="2913578"/>
        <a:ext cx="6800193" cy="2535181"/>
      </dsp:txXfrm>
    </dsp:sp>
    <dsp:sp modelId="{C275A0E7-5DEA-4106-ACBE-0DDDA91AEAEC}">
      <dsp:nvSpPr>
        <dsp:cNvPr id="0" name=""/>
        <dsp:cNvSpPr/>
      </dsp:nvSpPr>
      <dsp:spPr>
        <a:xfrm>
          <a:off x="569714" y="3056828"/>
          <a:ext cx="1539754" cy="2076357"/>
        </a:xfrm>
        <a:prstGeom prst="rect">
          <a:avLst/>
        </a:prstGeom>
        <a:blipFill dpi="0" rotWithShape="1">
          <a:blip xmlns:r="http://schemas.openxmlformats.org/officeDocument/2006/relationships" r:embed="rId2"/>
          <a:srcRect/>
          <a:stretch>
            <a:fillRect l="17044" r="1704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41581-572E-47B6-8B6B-54AEFA5C7012}">
      <dsp:nvSpPr>
        <dsp:cNvPr id="0" name=""/>
        <dsp:cNvSpPr/>
      </dsp:nvSpPr>
      <dsp:spPr>
        <a:xfrm>
          <a:off x="585" y="639592"/>
          <a:ext cx="2283714" cy="137022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ClrTx/>
            <a:buSzTx/>
            <a:buFontTx/>
            <a:buNone/>
          </a:pPr>
          <a:r>
            <a:rPr lang="en-CA" sz="1800" b="1" kern="1200">
              <a:latin typeface="Calibri Light"/>
              <a:cs typeface="Calibri Light"/>
            </a:rPr>
            <a:t>Potential use: </a:t>
          </a:r>
          <a:r>
            <a:rPr lang="en-CA" sz="1800" kern="1200">
              <a:latin typeface="Calibri Light"/>
              <a:cs typeface="Calibri Light"/>
            </a:rPr>
            <a:t>neuropathic pain, spinal cord injury </a:t>
          </a:r>
          <a:r>
            <a:rPr lang="en-CA" sz="1800" kern="1200" baseline="30000">
              <a:latin typeface="Calibri Light"/>
              <a:cs typeface="Calibri Light"/>
            </a:rPr>
            <a:t>18,19</a:t>
          </a:r>
          <a:r>
            <a:rPr lang="en-CA" sz="1800" kern="1200">
              <a:latin typeface="Calibri Light"/>
              <a:cs typeface="Calibri Light"/>
            </a:rPr>
            <a:t> </a:t>
          </a:r>
          <a:endParaRPr lang="en-CA" sz="1800" kern="1200"/>
        </a:p>
      </dsp:txBody>
      <dsp:txXfrm>
        <a:off x="585" y="639592"/>
        <a:ext cx="2283714" cy="1370228"/>
      </dsp:txXfrm>
    </dsp:sp>
    <dsp:sp modelId="{945E0549-6C76-45F6-BE46-0115525634FA}">
      <dsp:nvSpPr>
        <dsp:cNvPr id="0" name=""/>
        <dsp:cNvSpPr/>
      </dsp:nvSpPr>
      <dsp:spPr>
        <a:xfrm>
          <a:off x="2512671" y="639592"/>
          <a:ext cx="2283714" cy="137022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en-CA" sz="1800" b="1" kern="1200">
              <a:latin typeface="Calibri Light"/>
              <a:cs typeface="Calibri Light"/>
            </a:rPr>
            <a:t>Side effects: </a:t>
          </a:r>
          <a:r>
            <a:rPr lang="en-CA" sz="1800" kern="1200">
              <a:latin typeface="Calibri Light"/>
              <a:cs typeface="Calibri Light"/>
            </a:rPr>
            <a:t>dizziness, tired, paranoia, hunger, nausea</a:t>
          </a:r>
          <a:r>
            <a:rPr lang="en-CA" sz="1800" kern="1200" baseline="30000">
              <a:latin typeface="Calibri Light"/>
              <a:cs typeface="Calibri Light"/>
            </a:rPr>
            <a:t>18,19</a:t>
          </a:r>
          <a:r>
            <a:rPr lang="en-CA" sz="1800" kern="1200">
              <a:latin typeface="Calibri Light"/>
              <a:cs typeface="Calibri Light"/>
            </a:rPr>
            <a:t> </a:t>
          </a:r>
          <a:endParaRPr lang="en-CA" sz="1800" kern="1200"/>
        </a:p>
      </dsp:txBody>
      <dsp:txXfrm>
        <a:off x="2512671" y="639592"/>
        <a:ext cx="2283714" cy="1370228"/>
      </dsp:txXfrm>
    </dsp:sp>
    <dsp:sp modelId="{F7B8360B-C776-429B-BB19-224E3E94475B}">
      <dsp:nvSpPr>
        <dsp:cNvPr id="0" name=""/>
        <dsp:cNvSpPr/>
      </dsp:nvSpPr>
      <dsp:spPr>
        <a:xfrm>
          <a:off x="585" y="2238192"/>
          <a:ext cx="2283714" cy="137022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ClrTx/>
            <a:buSzTx/>
            <a:buFontTx/>
            <a:buNone/>
          </a:pPr>
          <a:r>
            <a:rPr lang="en-CA" sz="1800" b="1" kern="1200">
              <a:latin typeface="Calibri Light"/>
              <a:cs typeface="Calibri Light"/>
            </a:rPr>
            <a:t>Caution: </a:t>
          </a:r>
          <a:r>
            <a:rPr lang="en-CA" sz="1800" b="0" kern="1200">
              <a:latin typeface="Calibri Light"/>
              <a:cs typeface="Calibri Light"/>
            </a:rPr>
            <a:t>THC can cause anxiety and psychosis. </a:t>
          </a:r>
          <a:r>
            <a:rPr lang="en-CA" sz="1800" kern="1200">
              <a:latin typeface="Calibri Light"/>
              <a:cs typeface="Calibri Light"/>
            </a:rPr>
            <a:t>Smoking cannabis can damage lungs. </a:t>
          </a:r>
          <a:r>
            <a:rPr lang="en-CA" sz="1800" kern="1200" baseline="30000">
              <a:latin typeface="Calibri Light"/>
              <a:cs typeface="Calibri Light"/>
            </a:rPr>
            <a:t>19</a:t>
          </a:r>
          <a:endParaRPr lang="en-CA" sz="1800" kern="1200"/>
        </a:p>
      </dsp:txBody>
      <dsp:txXfrm>
        <a:off x="585" y="2238192"/>
        <a:ext cx="2283714" cy="1370228"/>
      </dsp:txXfrm>
    </dsp:sp>
    <dsp:sp modelId="{1BDE7FC7-1B15-4955-A70B-6798F4A2F1BB}">
      <dsp:nvSpPr>
        <dsp:cNvPr id="0" name=""/>
        <dsp:cNvSpPr/>
      </dsp:nvSpPr>
      <dsp:spPr>
        <a:xfrm>
          <a:off x="2512671" y="2238192"/>
          <a:ext cx="2283714" cy="137022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en-CA" sz="1800" b="1" kern="1200">
              <a:latin typeface="Calibri Light"/>
              <a:cs typeface="Calibri Light"/>
            </a:rPr>
            <a:t>Dose: </a:t>
          </a:r>
          <a:r>
            <a:rPr lang="en-CA" sz="1800" kern="1200">
              <a:latin typeface="Calibri Light"/>
              <a:cs typeface="Calibri Light"/>
            </a:rPr>
            <a:t>Individualized. Start low. Limit THC to help prevent psychoactivity.</a:t>
          </a:r>
          <a:r>
            <a:rPr lang="en-CA" sz="1800" kern="1200" baseline="30000">
              <a:latin typeface="Calibri Light"/>
              <a:cs typeface="Calibri Light"/>
            </a:rPr>
            <a:t>19</a:t>
          </a:r>
          <a:endParaRPr lang="en-CA" sz="1800" kern="1200"/>
        </a:p>
      </dsp:txBody>
      <dsp:txXfrm>
        <a:off x="2512671" y="2238192"/>
        <a:ext cx="2283714" cy="1370228"/>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2ECD6B-F359-4C4C-85E9-6FC15F2A3A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101BC1E8-DE95-4657-B086-E2D9679E43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Calibri" charset="0"/>
                <a:ea typeface="ＭＳ Ｐゴシック" charset="-128"/>
              </a:defRPr>
            </a:lvl1pPr>
          </a:lstStyle>
          <a:p>
            <a:pPr>
              <a:defRPr/>
            </a:pPr>
            <a:fld id="{3729B56A-E9F1-4871-944B-8C126A1A7FDD}" type="datetimeFigureOut">
              <a:rPr lang="en-US"/>
              <a:pPr>
                <a:defRPr/>
              </a:pPr>
              <a:t>7/31/23</a:t>
            </a:fld>
            <a:endParaRPr lang="en-US"/>
          </a:p>
        </p:txBody>
      </p:sp>
      <p:sp>
        <p:nvSpPr>
          <p:cNvPr id="4" name="Footer Placeholder 3">
            <a:extLst>
              <a:ext uri="{FF2B5EF4-FFF2-40B4-BE49-F238E27FC236}">
                <a16:creationId xmlns:a16="http://schemas.microsoft.com/office/drawing/2014/main" id="{EEE08FDA-5840-4123-AC31-0603077836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0114B06D-CDEB-45C1-A88D-72A04974A83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B1996F4-0BD1-4C41-8E6E-1D7994196E1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EBBA82-8F0F-4AAB-AEDE-194318F20BD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32591667-2735-4C36-901F-7A82643D6DD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BBA287A5-03D8-4041-84D7-61AA7F264CCC}" type="datetimeFigureOut">
              <a:rPr lang="en-US" altLang="x-none"/>
              <a:pPr>
                <a:defRPr/>
              </a:pPr>
              <a:t>7/31/23</a:t>
            </a:fld>
            <a:endParaRPr lang="en-US" altLang="x-none"/>
          </a:p>
        </p:txBody>
      </p:sp>
      <p:sp>
        <p:nvSpPr>
          <p:cNvPr id="4" name="Slide Image Placeholder 3">
            <a:extLst>
              <a:ext uri="{FF2B5EF4-FFF2-40B4-BE49-F238E27FC236}">
                <a16:creationId xmlns:a16="http://schemas.microsoft.com/office/drawing/2014/main" id="{F3AF4E45-2C35-45D4-8158-4DB94AD69F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8DF22D1-5CE7-4210-AC41-E1C245E9410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A48714D-45D7-47A3-B30D-E787A3795F6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9B59CEFE-198B-4090-A7CB-FDFFE2468A1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6D62EC2-429A-40E2-82B8-35BE70D75BC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ain-calculator.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channel/UCC4TRhL4BiA7--jpxVVXcpQ"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arthritis.ca/living-well/2021/exercises-for-osteoarthritis-of-the-shoulder" TargetMode="External"/><Relationship Id="rId5" Type="http://schemas.openxmlformats.org/officeDocument/2006/relationships/hyperlink" Target="https://arthritis.ca/living-well/2021/exercises-for-osteoarthritis-of-the-hip-knee" TargetMode="External"/><Relationship Id="rId4" Type="http://schemas.openxmlformats.org/officeDocument/2006/relationships/hyperlink" Target="https://arthritis.ca/AS/media/pdf/Support%20and%20Education/EN-top-10-exercises.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illowtreecounselling.ca/wp-content/uploads/2011/04/Reduced-Cost-Counselling-Options-Sep2014.pdf"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psychologists.bc.ca/" TargetMode="External"/><Relationship Id="rId5" Type="http://schemas.openxmlformats.org/officeDocument/2006/relationships/hyperlink" Target="https://bc-counsellors.org/" TargetMode="External"/><Relationship Id="rId4" Type="http://schemas.openxmlformats.org/officeDocument/2006/relationships/hyperlink" Target="https://counsellingbc.co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raserhealth.ca/health-topics-a-to-z/chronic-pain/manage-chronic-pain/energy-conservation-living-with-chronic-pain"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ww2.gov.bc.ca/gov/content/governments/policies-for-government/bcea-policy-and-procedure-manual/health-supplements-and-programs/medical-equipment-and-devices" TargetMode="External"/><Relationship Id="rId4" Type="http://schemas.openxmlformats.org/officeDocument/2006/relationships/hyperlink" Target="https://www2.gov.bc.ca/gov/content/governments/policies-for-government/bcea-policy-and-procedure-manual/health-supplements-and-programs/medical-equipment-orthoses"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leepeducation.org/healthy-sleep/healthy-sleep-habits/"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anxietycanada.com/sites/default/files/SleepDiary.pdf" TargetMode="External"/><Relationship Id="rId5" Type="http://schemas.openxmlformats.org/officeDocument/2006/relationships/hyperlink" Target="https://www.keltyskey.com/courses/insomnia/" TargetMode="External"/><Relationship Id="rId4" Type="http://schemas.openxmlformats.org/officeDocument/2006/relationships/hyperlink" Target="https://mysleepwell.ca/cbti/ive-selected-my-cbti-resourc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annabis.shoppersdrugmart.ca/en_CA"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arthritis.ca/treatment/medication/medical-cannabis"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www.canada.ca/en/services/health/campaigns/cannabis/education-resources.html" TargetMode="External"/><Relationship Id="rId4" Type="http://schemas.openxmlformats.org/officeDocument/2006/relationships/hyperlink" Target="https://www.rxfiles.ca/rxfiles/uploads/documents/Cannabis-Medical-Patient-Booklet.pdf"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1</a:t>
            </a:fld>
            <a:endParaRPr lang="en-US" altLang="en-US"/>
          </a:p>
        </p:txBody>
      </p:sp>
    </p:spTree>
    <p:extLst>
      <p:ext uri="{BB962C8B-B14F-4D97-AF65-F5344CB8AC3E}">
        <p14:creationId xmlns:p14="http://schemas.microsoft.com/office/powerpoint/2010/main" val="677866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F6E57A35-D4CE-4C79-89DF-038A0581BE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018347C5-88B8-42F2-8A63-972F9482E7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a:cs typeface="Calibri"/>
              </a:rPr>
              <a:t>We also have categories of pain based on how long someone has been experiencing the pain.</a:t>
            </a:r>
          </a:p>
          <a:p>
            <a:endParaRPr lang="en-US" altLang="en-US">
              <a:ea typeface="MS PGothic"/>
              <a:cs typeface="Calibri"/>
            </a:endParaRPr>
          </a:p>
          <a:p>
            <a:r>
              <a:rPr lang="en-US" altLang="en-US">
                <a:ea typeface="MS PGothic"/>
                <a:cs typeface="Calibri"/>
              </a:rPr>
              <a:t>Acute pain: less than 3 months</a:t>
            </a:r>
          </a:p>
          <a:p>
            <a:r>
              <a:rPr lang="en-US" altLang="en-US">
                <a:ea typeface="MS PGothic"/>
                <a:cs typeface="Calibri"/>
              </a:rPr>
              <a:t>Chronic pain: more than 3 months</a:t>
            </a:r>
          </a:p>
          <a:p>
            <a:endParaRPr lang="en-US" altLang="en-US">
              <a:ea typeface="MS PGothic"/>
              <a:cs typeface="Calibri"/>
            </a:endParaRPr>
          </a:p>
          <a:p>
            <a:r>
              <a:rPr lang="en-US" altLang="en-US">
                <a:ea typeface="MS PGothic"/>
                <a:cs typeface="Calibri"/>
              </a:rPr>
              <a:t>Chronic pain can happen for many reasons and different factors may impact how we experience pain including our biology, mental health, and social environment</a:t>
            </a:r>
          </a:p>
          <a:p>
            <a:pPr marL="171450" indent="-171450">
              <a:buFontTx/>
              <a:buChar char="-"/>
            </a:pPr>
            <a:r>
              <a:rPr lang="en-US" altLang="en-US">
                <a:ea typeface="MS PGothic"/>
                <a:cs typeface="Calibri"/>
              </a:rPr>
              <a:t>Chronic pain can be the result of sensitized cells or damage to nerve cells (or both)</a:t>
            </a:r>
          </a:p>
          <a:p>
            <a:endParaRPr lang="en-US" altLang="en-US">
              <a:ea typeface="MS PGothic"/>
              <a:cs typeface="Calibri"/>
            </a:endParaRPr>
          </a:p>
        </p:txBody>
      </p:sp>
      <p:sp>
        <p:nvSpPr>
          <p:cNvPr id="31747" name="Slide Number Placeholder 3">
            <a:extLst>
              <a:ext uri="{FF2B5EF4-FFF2-40B4-BE49-F238E27FC236}">
                <a16:creationId xmlns:a16="http://schemas.microsoft.com/office/drawing/2014/main" id="{0DF06FC3-C37C-4105-899A-14F63D8785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96A324B-370B-42FE-8719-0855878C7C31}" type="slidenum">
              <a:rPr lang="en-US" altLang="en-US" smtClean="0"/>
              <a:pPr>
                <a:spcBef>
                  <a:spcPct val="0"/>
                </a:spcBef>
              </a:pPr>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MS PGothic"/>
                <a:cs typeface="Calibri"/>
              </a:rPr>
              <a:t>Example of factors that can all influence each other and impact pain include our biology, our mental health, and our social environment.</a:t>
            </a:r>
          </a:p>
          <a:p>
            <a:endParaRPr lang="en-CA"/>
          </a:p>
          <a:p>
            <a:r>
              <a:rPr lang="en-CA">
                <a:ea typeface="MS PGothic"/>
                <a:cs typeface="Calibri"/>
              </a:rPr>
              <a:t>While the same injury may be in-place, changing things like our mental health and social environment can change our pain experience and ability to cope with pain.</a:t>
            </a:r>
          </a:p>
          <a:p>
            <a:endParaRPr lang="en-CA">
              <a:ea typeface="MS PGothic"/>
              <a:cs typeface="Calibri"/>
            </a:endParaRPr>
          </a:p>
          <a:p>
            <a:r>
              <a:rPr lang="en-CA">
                <a:ea typeface="MS PGothic"/>
                <a:cs typeface="Calibri"/>
              </a:rPr>
              <a:t>Lifestyle management aims to address mental health and social environment factors to manage pain.</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14</a:t>
            </a:fld>
            <a:endParaRPr lang="en-US" altLang="en-US"/>
          </a:p>
        </p:txBody>
      </p:sp>
    </p:spTree>
    <p:extLst>
      <p:ext uri="{BB962C8B-B14F-4D97-AF65-F5344CB8AC3E}">
        <p14:creationId xmlns:p14="http://schemas.microsoft.com/office/powerpoint/2010/main" val="1733571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MS PGothic"/>
                <a:cs typeface="Calibri"/>
              </a:rPr>
              <a:t>Let's talk about pain! Describing your pain helps health care providers understand your pain and find best treatment options</a:t>
            </a:r>
          </a:p>
          <a:p>
            <a:endParaRPr lang="en-CA">
              <a:ea typeface="MS PGothic"/>
              <a:cs typeface="Calibri"/>
            </a:endParaRPr>
          </a:p>
          <a:p>
            <a:r>
              <a:rPr lang="en-CA">
                <a:ea typeface="MS PGothic"/>
                <a:cs typeface="Calibri"/>
              </a:rPr>
              <a:t>SCHOLAR</a:t>
            </a:r>
            <a:endParaRPr lang="en-CA"/>
          </a:p>
          <a:p>
            <a:r>
              <a:rPr lang="en-CA">
                <a:ea typeface="MS PGothic"/>
                <a:cs typeface="Calibri"/>
              </a:rPr>
              <a:t>-symptoms  (main and associated)</a:t>
            </a:r>
            <a:endParaRPr lang="en-CA">
              <a:cs typeface="Calibri"/>
            </a:endParaRPr>
          </a:p>
          <a:p>
            <a:r>
              <a:rPr lang="en-CA">
                <a:ea typeface="MS PGothic"/>
                <a:cs typeface="Calibri"/>
              </a:rPr>
              <a:t>-characteristics (what are the symptoms like)</a:t>
            </a:r>
          </a:p>
          <a:p>
            <a:r>
              <a:rPr lang="en-CA">
                <a:ea typeface="MS PGothic"/>
                <a:cs typeface="Calibri"/>
              </a:rPr>
              <a:t>-history (what has been done before)</a:t>
            </a:r>
          </a:p>
          <a:p>
            <a:r>
              <a:rPr lang="en-CA">
                <a:ea typeface="MS PGothic"/>
                <a:cs typeface="Calibri"/>
              </a:rPr>
              <a:t>-onset (when did it start)</a:t>
            </a:r>
            <a:endParaRPr lang="en-CA">
              <a:cs typeface="Calibri"/>
            </a:endParaRPr>
          </a:p>
          <a:p>
            <a:r>
              <a:rPr lang="en-CA">
                <a:ea typeface="MS PGothic"/>
                <a:cs typeface="Calibri"/>
              </a:rPr>
              <a:t>-location (where is the problem)</a:t>
            </a:r>
          </a:p>
          <a:p>
            <a:r>
              <a:rPr lang="en-CA">
                <a:ea typeface="MS PGothic"/>
                <a:cs typeface="Calibri"/>
              </a:rPr>
              <a:t>-aggravating factors (what makes it worse)</a:t>
            </a:r>
          </a:p>
          <a:p>
            <a:r>
              <a:rPr lang="en-CA">
                <a:ea typeface="MS PGothic"/>
                <a:cs typeface="Calibri"/>
              </a:rPr>
              <a:t>-remitting factors (what makes it better, how does the severity change when a medication is taken)</a:t>
            </a:r>
            <a:endParaRPr lang="en-CA">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15</a:t>
            </a:fld>
            <a:endParaRPr lang="en-US" altLang="en-US"/>
          </a:p>
        </p:txBody>
      </p:sp>
    </p:spTree>
    <p:extLst>
      <p:ext uri="{BB962C8B-B14F-4D97-AF65-F5344CB8AC3E}">
        <p14:creationId xmlns:p14="http://schemas.microsoft.com/office/powerpoint/2010/main" val="92364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MS PGothic"/>
                <a:cs typeface="Calibri"/>
              </a:rPr>
              <a:t>Let's go around and, if you feel comfortable, share what type of pain you have. Remember the different types of categories (e.g., Acute vs. Chronic, nociceptive vs. Neuropathic)</a:t>
            </a:r>
            <a:endParaRPr lang="en-CA"/>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16</a:t>
            </a:fld>
            <a:endParaRPr lang="en-US" altLang="en-US"/>
          </a:p>
        </p:txBody>
      </p:sp>
    </p:spTree>
    <p:extLst>
      <p:ext uri="{BB962C8B-B14F-4D97-AF65-F5344CB8AC3E}">
        <p14:creationId xmlns:p14="http://schemas.microsoft.com/office/powerpoint/2010/main" val="1361154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MS PGothic"/>
                <a:cs typeface="Calibri"/>
              </a:rPr>
              <a:t>There are many components of pain management and we repeatedly re-visit these components over time.</a:t>
            </a:r>
          </a:p>
          <a:p>
            <a:endParaRPr lang="en-CA">
              <a:ea typeface="MS PGothic"/>
              <a:cs typeface="Calibri"/>
            </a:endParaRPr>
          </a:p>
          <a:p>
            <a:r>
              <a:rPr lang="en-CA" dirty="0">
                <a:ea typeface="MS PGothic"/>
                <a:cs typeface="Calibri"/>
              </a:rPr>
              <a:t>Assessments should happen at the beginning and regularly afterwards </a:t>
            </a:r>
            <a:endParaRPr lang="en-CA">
              <a:cs typeface="Calibri"/>
            </a:endParaRPr>
          </a:p>
          <a:p>
            <a:r>
              <a:rPr lang="en-CA" dirty="0">
                <a:ea typeface="MS PGothic"/>
                <a:cs typeface="Calibri"/>
              </a:rPr>
              <a:t>-we want to set realistic goals and expectations of what medication and non-medication treatments can achieve</a:t>
            </a:r>
            <a:endParaRPr lang="en-CA" dirty="0">
              <a:cs typeface="Calibri"/>
            </a:endParaRPr>
          </a:p>
          <a:p>
            <a:r>
              <a:rPr lang="en-CA" dirty="0">
                <a:ea typeface="MS PGothic"/>
                <a:cs typeface="Calibri"/>
              </a:rPr>
              <a:t>-we want to check in on if treatment options are still the best and if they're still working and safe (this can change as we age, as our health conditions change, as our pain changes) </a:t>
            </a:r>
            <a:endParaRPr lang="en-CA" dirty="0">
              <a:cs typeface="Calibri"/>
            </a:endParaRPr>
          </a:p>
          <a:p>
            <a:endParaRPr lang="en-CA">
              <a:ea typeface="MS PGothic"/>
              <a:cs typeface="Calibri"/>
            </a:endParaRPr>
          </a:p>
          <a:p>
            <a:r>
              <a:rPr lang="en-CA" dirty="0">
                <a:ea typeface="MS PGothic"/>
                <a:cs typeface="Calibri"/>
              </a:rPr>
              <a:t>Treatment Options: should always include non-drug (e.g., lifestyle management) and may also include medication management (most often non-opioid medications and less often opioid medications)</a:t>
            </a:r>
            <a:endParaRPr lang="en-CA" dirty="0"/>
          </a:p>
          <a:p>
            <a:endParaRPr lang="en-CA">
              <a:cs typeface="Calibri"/>
            </a:endParaRPr>
          </a:p>
          <a:p>
            <a:r>
              <a:rPr lang="en-CA" dirty="0">
                <a:ea typeface="MS PGothic"/>
                <a:cs typeface="Calibri"/>
              </a:rPr>
              <a:t>Allied Health Team: as part of non-drug management, there's a big role for different care providers beyond doctors and pain programs that people can take on their own (like this one!)</a:t>
            </a:r>
            <a:endParaRPr lang="en-CA" dirty="0">
              <a:cs typeface="Calibri"/>
            </a:endParaRPr>
          </a:p>
          <a:p>
            <a:r>
              <a:rPr lang="en-CA" dirty="0">
                <a:ea typeface="MS PGothic"/>
                <a:cs typeface="Calibri"/>
              </a:rPr>
              <a:t>-different providers can help with different areas of pain management (e.g., pharmacists = medications, occupational therapists = adapting activities for your abilities, physiotherapist = provide exercises to strengthen and reduce injury)</a:t>
            </a:r>
            <a:endParaRPr lang="en-CA" dirty="0">
              <a:cs typeface="Calibri"/>
            </a:endParaRPr>
          </a:p>
          <a:p>
            <a:endParaRPr lang="en-CA">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18</a:t>
            </a:fld>
            <a:endParaRPr lang="en-US" altLang="en-US"/>
          </a:p>
        </p:txBody>
      </p:sp>
    </p:spTree>
    <p:extLst>
      <p:ext uri="{BB962C8B-B14F-4D97-AF65-F5344CB8AC3E}">
        <p14:creationId xmlns:p14="http://schemas.microsoft.com/office/powerpoint/2010/main" val="1489118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note this slide is animated and TRUE / FALSE will show on click</a:t>
            </a:r>
            <a:endParaRPr lang="en-US" dirty="0"/>
          </a:p>
          <a:p>
            <a:endParaRPr lang="en-US" dirty="0">
              <a:ea typeface="MS PGothic"/>
              <a:cs typeface="Calibri"/>
            </a:endParaRPr>
          </a:p>
          <a:p>
            <a:r>
              <a:rPr lang="en-US" dirty="0">
                <a:ea typeface="MS PGothic"/>
                <a:cs typeface="Calibri"/>
              </a:rPr>
              <a:t>Our first quiz question touches on setting expectations (part of the initial and ongoing assessment process)…. "True/False: the goal of treatment is to eliminate pain".</a:t>
            </a:r>
            <a:endParaRPr lang="en-US" dirty="0">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19</a:t>
            </a:fld>
            <a:endParaRPr lang="en-US" altLang="en-US"/>
          </a:p>
        </p:txBody>
      </p:sp>
    </p:spTree>
    <p:extLst>
      <p:ext uri="{BB962C8B-B14F-4D97-AF65-F5344CB8AC3E}">
        <p14:creationId xmlns:p14="http://schemas.microsoft.com/office/powerpoint/2010/main" val="2727010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MS PGothic"/>
                <a:cs typeface="Calibri"/>
              </a:rPr>
              <a:t>It's important to keep in mind that lifestyle changes and medication treatments won't be able to get rid of pain. Instead, our focus should be on lowering pain so people living with pain can complete daily activities (e.g., playing with grandchildren, returning to work with adapted activities).</a:t>
            </a:r>
          </a:p>
          <a:p>
            <a:pPr>
              <a:defRPr/>
            </a:pPr>
            <a:endParaRPr lang="en-US">
              <a:ea typeface="MS PGothic"/>
              <a:cs typeface="Calibri"/>
            </a:endParaRPr>
          </a:p>
          <a:p>
            <a:pPr>
              <a:defRPr/>
            </a:pPr>
            <a:r>
              <a:rPr lang="en-US">
                <a:ea typeface="MS PGothic"/>
                <a:cs typeface="Calibri"/>
              </a:rPr>
              <a:t>When we assess if a medication worked or not, and should therefore be continued or not, we deem something a success if pain has been lowered by 30%. </a:t>
            </a:r>
          </a:p>
          <a:p>
            <a:pPr>
              <a:defRPr/>
            </a:pPr>
            <a:r>
              <a:rPr lang="en-US">
                <a:ea typeface="MS PGothic"/>
                <a:cs typeface="Calibri"/>
              </a:rPr>
              <a:t>-Keep in mind what a 30% reduction in pain is not necessarily 3 points on the 0-10 pain scale – it's 30% from where you start (e.g., 10 --&gt; 7, 7--&gt; 5, 3 --&gt; 2) : </a:t>
            </a:r>
            <a:r>
              <a:rPr lang="en-US">
                <a:ea typeface="MS PGothic"/>
                <a:cs typeface="Calibri"/>
                <a:hlinkClick r:id="rId3"/>
              </a:rPr>
              <a:t>https://pain-calculator.com/</a:t>
            </a:r>
          </a:p>
          <a:p>
            <a:pPr>
              <a:defRPr/>
            </a:pPr>
            <a:endParaRPr lang="en-US">
              <a:ea typeface="MS PGothic"/>
              <a:cs typeface="Calibri"/>
            </a:endParaRPr>
          </a:p>
          <a:p>
            <a:pPr>
              <a:defRPr/>
            </a:pPr>
            <a:r>
              <a:rPr lang="en-US">
                <a:ea typeface="MS PGothic"/>
                <a:cs typeface="Calibri"/>
              </a:rPr>
              <a:t>We want to ensure realistic expectations because unrealistic expectations can lead to dissatisfaction and greater perceived pain/worsened experience</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20</a:t>
            </a:fld>
            <a:endParaRPr lang="en-US" altLang="en-US"/>
          </a:p>
        </p:txBody>
      </p:sp>
    </p:spTree>
    <p:extLst>
      <p:ext uri="{BB962C8B-B14F-4D97-AF65-F5344CB8AC3E}">
        <p14:creationId xmlns:p14="http://schemas.microsoft.com/office/powerpoint/2010/main" val="62681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Now that we have an understanding of expectations, let's review how to set SMART goals so we have something to work towards that would be considered a success of treatment.</a:t>
            </a:r>
          </a:p>
          <a:p>
            <a:endParaRPr lang="en-US">
              <a:ea typeface="MS PGothic"/>
              <a:cs typeface="Calibri"/>
            </a:endParaRPr>
          </a:p>
          <a:p>
            <a:r>
              <a:rPr lang="en-US">
                <a:ea typeface="MS PGothic"/>
                <a:cs typeface="Calibri"/>
              </a:rPr>
              <a:t>These goals should include components that are:</a:t>
            </a:r>
          </a:p>
          <a:p>
            <a:r>
              <a:rPr lang="en-US">
                <a:ea typeface="MS PGothic"/>
                <a:cs typeface="Calibri"/>
              </a:rPr>
              <a:t>Specific: what will you do (e.g., aerobic exercise)</a:t>
            </a:r>
            <a:endParaRPr lang="en-US">
              <a:cs typeface="Calibri"/>
            </a:endParaRPr>
          </a:p>
          <a:p>
            <a:r>
              <a:rPr lang="en-US">
                <a:ea typeface="MS PGothic"/>
                <a:cs typeface="Calibri"/>
              </a:rPr>
              <a:t>Measurable: precise ways to measure (e.g., 15 minutes a day)</a:t>
            </a:r>
            <a:endParaRPr lang="en-US">
              <a:cs typeface="Calibri"/>
            </a:endParaRPr>
          </a:p>
          <a:p>
            <a:r>
              <a:rPr lang="en-US">
                <a:ea typeface="MS PGothic"/>
                <a:cs typeface="Calibri"/>
              </a:rPr>
              <a:t>Attainable: visualize a path (e.g., slowly increasing)</a:t>
            </a:r>
          </a:p>
          <a:p>
            <a:r>
              <a:rPr lang="en-US">
                <a:ea typeface="MS PGothic"/>
                <a:cs typeface="Calibri"/>
              </a:rPr>
              <a:t>Realistic: visualize the result (e.g., realistic goal vs. 30-60 minutes daily within 2 weeks)</a:t>
            </a:r>
          </a:p>
          <a:p>
            <a:r>
              <a:rPr lang="en-US">
                <a:ea typeface="MS PGothic"/>
                <a:cs typeface="Calibri"/>
              </a:rPr>
              <a:t>Timely: timeline for goal (e.g., 1-2 months)</a:t>
            </a:r>
          </a:p>
          <a:p>
            <a:endParaRPr lang="en-US">
              <a:cs typeface="Calibri"/>
            </a:endParaRPr>
          </a:p>
          <a:p>
            <a:r>
              <a:rPr lang="en-US">
                <a:ea typeface="MS PGothic"/>
                <a:cs typeface="Calibri"/>
              </a:rPr>
              <a:t>Focus on improving functioning. What do you enjoy doing that your pain currently limits? How can you measure success in terms of re-gaining some daily activities.</a:t>
            </a:r>
            <a:endParaRPr lang="en-US">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21</a:t>
            </a:fld>
            <a:endParaRPr lang="en-US" altLang="en-US"/>
          </a:p>
        </p:txBody>
      </p:sp>
    </p:spTree>
    <p:extLst>
      <p:ext uri="{BB962C8B-B14F-4D97-AF65-F5344CB8AC3E}">
        <p14:creationId xmlns:p14="http://schemas.microsoft.com/office/powerpoint/2010/main" val="2753388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MS PGothic"/>
                <a:cs typeface="Calibri"/>
              </a:rPr>
              <a:t>Let's go around the circle (or write it in the chat) of an example of a SMART goal (specific, measurable, attainable, realistic, timely).</a:t>
            </a:r>
            <a:endParaRPr lang="en-CA">
              <a:cs typeface="Calibri"/>
            </a:endParaRPr>
          </a:p>
          <a:p>
            <a:endParaRPr lang="en-CA">
              <a:ea typeface="MS PGothic"/>
              <a:cs typeface="Calibri"/>
            </a:endParaRPr>
          </a:p>
          <a:p>
            <a:r>
              <a:rPr lang="en-CA">
                <a:ea typeface="MS PGothic"/>
                <a:cs typeface="Calibri"/>
              </a:rPr>
              <a:t>For example: </a:t>
            </a:r>
            <a:r>
              <a:rPr lang="en-CA" i="1">
                <a:ea typeface="MS PGothic"/>
                <a:cs typeface="Calibri"/>
              </a:rPr>
              <a:t>“I want to complete reduce my pain from 8/10 to 5-6/10 so I can play boardgames with my children in the evening within 3 months"</a:t>
            </a:r>
            <a:endParaRPr lang="en-CA">
              <a:ea typeface="MS PGothic"/>
              <a:cs typeface="Calibri"/>
            </a:endParaRPr>
          </a:p>
          <a:p>
            <a:endParaRPr lang="en-CA" i="1">
              <a:cs typeface="Calibri"/>
            </a:endParaRPr>
          </a:p>
          <a:p>
            <a:r>
              <a:rPr lang="en-CA" i="1">
                <a:ea typeface="MS PGothic"/>
                <a:cs typeface="Calibri"/>
              </a:rPr>
              <a:t>Remember: </a:t>
            </a:r>
            <a:r>
              <a:rPr lang="en-US">
                <a:ea typeface="MS PGothic"/>
                <a:cs typeface="Calibri"/>
              </a:rPr>
              <a:t>These goals should include components that are:</a:t>
            </a:r>
          </a:p>
          <a:p>
            <a:r>
              <a:rPr lang="en-US">
                <a:ea typeface="MS PGothic"/>
                <a:cs typeface="Calibri"/>
              </a:rPr>
              <a:t>Specific: what will you do (e.g., aerobic exercise)</a:t>
            </a:r>
          </a:p>
          <a:p>
            <a:r>
              <a:rPr lang="en-US">
                <a:ea typeface="MS PGothic"/>
                <a:cs typeface="Calibri"/>
              </a:rPr>
              <a:t>Measurable: precise ways to measure (e.g., 15 minutes a day)</a:t>
            </a:r>
          </a:p>
          <a:p>
            <a:r>
              <a:rPr lang="en-US">
                <a:ea typeface="MS PGothic"/>
                <a:cs typeface="Calibri"/>
              </a:rPr>
              <a:t>Attainable: visualize a path (e.g., slowly increasing)</a:t>
            </a:r>
          </a:p>
          <a:p>
            <a:r>
              <a:rPr lang="en-US">
                <a:ea typeface="MS PGothic"/>
                <a:cs typeface="Calibri"/>
              </a:rPr>
              <a:t>Realistic: visualize the result (e.g., realistic goal vs. 30-60 minutes daily within 2 weeks)</a:t>
            </a:r>
          </a:p>
          <a:p>
            <a:r>
              <a:rPr lang="en-US">
                <a:ea typeface="MS PGothic"/>
                <a:cs typeface="Calibri"/>
              </a:rPr>
              <a:t>Timely: timeline for goal (e.g., 1-2 months)</a:t>
            </a:r>
            <a:endParaRPr lang="en-CA">
              <a:ea typeface="MS PGothic"/>
              <a:cs typeface="Calibri"/>
            </a:endParaRPr>
          </a:p>
          <a:p>
            <a:endParaRPr lang="en-CA">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22</a:t>
            </a:fld>
            <a:endParaRPr lang="en-US" altLang="en-US"/>
          </a:p>
        </p:txBody>
      </p:sp>
    </p:spTree>
    <p:extLst>
      <p:ext uri="{BB962C8B-B14F-4D97-AF65-F5344CB8AC3E}">
        <p14:creationId xmlns:p14="http://schemas.microsoft.com/office/powerpoint/2010/main" val="2729136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MS PGothic"/>
                <a:cs typeface="Calibri"/>
              </a:rPr>
              <a:t>Now let's shift from setting goals to lifestyle interventions to help achieve these goals! You can even create lifestyle goals to help achieve your pain goals!</a:t>
            </a:r>
            <a:endParaRPr lang="en-US"/>
          </a:p>
          <a:p>
            <a:r>
              <a:rPr lang="en-CA">
                <a:ea typeface="MS PGothic"/>
                <a:cs typeface="Calibri"/>
              </a:rPr>
              <a:t>Lifestyle interventions are first-line for all people with chronic pain and should be continued even if medications are added.</a:t>
            </a:r>
            <a:endParaRPr lang="en-CA"/>
          </a:p>
          <a:p>
            <a:endParaRPr lang="en-CA">
              <a:cs typeface="Calibri"/>
            </a:endParaRPr>
          </a:p>
          <a:p>
            <a:r>
              <a:rPr lang="en-CA">
                <a:ea typeface="MS PGothic"/>
                <a:cs typeface="Calibri"/>
              </a:rPr>
              <a:t>They include multiple components:</a:t>
            </a:r>
          </a:p>
          <a:p>
            <a:r>
              <a:rPr lang="en-CA">
                <a:ea typeface="MS PGothic"/>
                <a:cs typeface="Calibri"/>
              </a:rPr>
              <a:t>- physical activity</a:t>
            </a:r>
          </a:p>
          <a:p>
            <a:r>
              <a:rPr lang="en-CA">
                <a:ea typeface="MS PGothic"/>
                <a:cs typeface="Calibri"/>
              </a:rPr>
              <a:t>- psychological therapies</a:t>
            </a:r>
          </a:p>
          <a:p>
            <a:r>
              <a:rPr lang="en-CA">
                <a:ea typeface="MS PGothic"/>
                <a:cs typeface="Calibri"/>
              </a:rPr>
              <a:t>- physical therapies</a:t>
            </a:r>
          </a:p>
          <a:p>
            <a:r>
              <a:rPr lang="en-CA">
                <a:ea typeface="MS PGothic"/>
                <a:cs typeface="Calibri"/>
              </a:rPr>
              <a:t>- self-management programs</a:t>
            </a:r>
          </a:p>
          <a:p>
            <a:r>
              <a:rPr lang="en-CA">
                <a:ea typeface="MS PGothic"/>
                <a:cs typeface="Calibri"/>
              </a:rPr>
              <a:t>- lifestyle interventions </a:t>
            </a:r>
            <a:endParaRPr lang="en-CA">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23</a:t>
            </a:fld>
            <a:endParaRPr lang="en-US" altLang="en-US"/>
          </a:p>
        </p:txBody>
      </p:sp>
    </p:spTree>
    <p:extLst>
      <p:ext uri="{BB962C8B-B14F-4D97-AF65-F5344CB8AC3E}">
        <p14:creationId xmlns:p14="http://schemas.microsoft.com/office/powerpoint/2010/main" val="398043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1B7A8ACD-7545-43F8-9ED4-EE5A88A7BD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a:extLst>
              <a:ext uri="{FF2B5EF4-FFF2-40B4-BE49-F238E27FC236}">
                <a16:creationId xmlns:a16="http://schemas.microsoft.com/office/drawing/2014/main" id="{3210CE79-70D1-44CA-BE60-104C3F599D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5" name="Slide Number Placeholder 3">
            <a:extLst>
              <a:ext uri="{FF2B5EF4-FFF2-40B4-BE49-F238E27FC236}">
                <a16:creationId xmlns:a16="http://schemas.microsoft.com/office/drawing/2014/main" id="{4E2CA4D5-2515-4C40-BC19-B90BA4BE6E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B238182-DE57-4B32-BDF1-F8FA1579C5F0}"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MS PGothic"/>
                <a:cs typeface="Calibri"/>
              </a:rPr>
              <a:t>We've highlighted here the physical activities that have evidence for improving in chronic pain and the colour of the stars represents the type of pain that the activity has been shown to help with.</a:t>
            </a:r>
          </a:p>
          <a:p>
            <a:endParaRPr lang="en-CA">
              <a:ea typeface="MS PGothic"/>
              <a:cs typeface="Calibri"/>
            </a:endParaRPr>
          </a:p>
          <a:p>
            <a:r>
              <a:rPr lang="en-CA" dirty="0">
                <a:ea typeface="MS PGothic"/>
                <a:cs typeface="Calibri"/>
              </a:rPr>
              <a:t>-  Start with low intensity for short amounts of time and slowly increase to moderate level of intensity over longer periods of time</a:t>
            </a:r>
            <a:endParaRPr lang="en-CA" dirty="0"/>
          </a:p>
          <a:p>
            <a:r>
              <a:rPr lang="en-CA" dirty="0">
                <a:ea typeface="MS PGothic"/>
                <a:cs typeface="Calibri"/>
              </a:rPr>
              <a:t>-  Pacing: Increase physical activity duration by several minutes every few days/weeks </a:t>
            </a:r>
          </a:p>
          <a:p>
            <a:r>
              <a:rPr lang="en-CA" dirty="0">
                <a:ea typeface="MS PGothic"/>
                <a:cs typeface="Calibri"/>
              </a:rPr>
              <a:t>- There are adaptive exercises (e.g., </a:t>
            </a:r>
            <a:r>
              <a:rPr lang="en-CA" dirty="0" err="1">
                <a:ea typeface="MS PGothic"/>
                <a:cs typeface="Calibri"/>
              </a:rPr>
              <a:t>pilates</a:t>
            </a:r>
            <a:r>
              <a:rPr lang="en-CA" dirty="0">
                <a:ea typeface="MS PGothic"/>
                <a:cs typeface="Calibri"/>
              </a:rPr>
              <a:t> from seated position) to accommodate different accessibility needs</a:t>
            </a:r>
            <a:endParaRPr lang="en-CA" dirty="0">
              <a:cs typeface="Calibri"/>
            </a:endParaRPr>
          </a:p>
          <a:p>
            <a:endParaRPr lang="en-CA">
              <a:cs typeface="Calibri"/>
            </a:endParaRPr>
          </a:p>
          <a:p>
            <a:endParaRPr lang="en-CA">
              <a:ea typeface="MS PGothic"/>
              <a:cs typeface="Calibri"/>
            </a:endParaRPr>
          </a:p>
          <a:p>
            <a:r>
              <a:rPr lang="en-CA" dirty="0">
                <a:ea typeface="MS PGothic"/>
                <a:cs typeface="Calibri"/>
              </a:rPr>
              <a:t>Examples of low-impact exercises:</a:t>
            </a:r>
          </a:p>
          <a:p>
            <a:pPr marL="171450" indent="-171450">
              <a:buFont typeface="Arial"/>
              <a:buChar char="•"/>
            </a:pPr>
            <a:r>
              <a:rPr lang="en-CA" dirty="0">
                <a:ea typeface="MS PGothic"/>
                <a:cs typeface="Calibri"/>
              </a:rPr>
              <a:t>More Life Seniors (run by a PT x 10-30 minutes for exercises from a seated position – whole body, stretch, balance, etc.) - </a:t>
            </a:r>
            <a:r>
              <a:rPr lang="en-CA" dirty="0">
                <a:ea typeface="MS PGothic"/>
                <a:cs typeface="Calibri"/>
                <a:hlinkClick r:id="rId3"/>
              </a:rPr>
              <a:t>https://www.youtube.com/channel/UCC4TRhL4BiA7--jpxVVXcpQ</a:t>
            </a:r>
          </a:p>
          <a:p>
            <a:pPr marL="171450" indent="-171450">
              <a:buFont typeface="Arial"/>
              <a:buChar char="•"/>
            </a:pPr>
            <a:r>
              <a:rPr lang="en-CA" dirty="0">
                <a:ea typeface="MS PGothic"/>
                <a:cs typeface="Calibri"/>
              </a:rPr>
              <a:t>Arthritis:</a:t>
            </a:r>
          </a:p>
          <a:p>
            <a:pPr marL="800100" lvl="1" indent="-171450">
              <a:buFont typeface="Arial"/>
              <a:buChar char="•"/>
            </a:pPr>
            <a:r>
              <a:rPr lang="en-CA" dirty="0">
                <a:ea typeface="MS PGothic"/>
                <a:cs typeface="Calibri"/>
              </a:rPr>
              <a:t>Top 10 exercises: </a:t>
            </a:r>
            <a:r>
              <a:rPr lang="en-CA" dirty="0">
                <a:ea typeface="MS PGothic"/>
                <a:hlinkClick r:id="rId4"/>
              </a:rPr>
              <a:t>https://arthritis.ca/AS/media/pdf/Support%20and%20Education/EN-top-10-exercises.pdf</a:t>
            </a:r>
            <a:endParaRPr lang="en-CA" dirty="0">
              <a:ea typeface="MS PGothic"/>
              <a:cs typeface="Calibri"/>
            </a:endParaRPr>
          </a:p>
          <a:p>
            <a:pPr marL="800100" lvl="1" indent="-171450">
              <a:buFont typeface="Arial"/>
              <a:buChar char="•"/>
            </a:pPr>
            <a:r>
              <a:rPr lang="en-CA" dirty="0">
                <a:ea typeface="MS PGothic"/>
                <a:cs typeface="Calibri"/>
              </a:rPr>
              <a:t>Exercises for Hip &amp; Knee: </a:t>
            </a:r>
            <a:r>
              <a:rPr lang="en-CA" dirty="0">
                <a:ea typeface="MS PGothic"/>
                <a:hlinkClick r:id="rId5"/>
              </a:rPr>
              <a:t>https://arthritis.ca/living-well/2021/exercises-for-osteoarthritis-of-the-hip-knee</a:t>
            </a:r>
            <a:r>
              <a:rPr lang="en-CA" dirty="0">
                <a:ea typeface="MS PGothic"/>
              </a:rPr>
              <a:t> </a:t>
            </a:r>
            <a:endParaRPr lang="en-CA" dirty="0"/>
          </a:p>
          <a:p>
            <a:pPr marL="800100" lvl="1" indent="-171450">
              <a:buFont typeface="Arial"/>
              <a:buChar char="•"/>
            </a:pPr>
            <a:r>
              <a:rPr lang="en-CA" dirty="0">
                <a:ea typeface="MS PGothic"/>
                <a:cs typeface="Calibri"/>
              </a:rPr>
              <a:t>Exercises for Shoulder: </a:t>
            </a:r>
            <a:r>
              <a:rPr lang="en-CA" dirty="0">
                <a:ea typeface="MS PGothic"/>
                <a:hlinkClick r:id="rId6"/>
              </a:rPr>
              <a:t>https://arthritis.ca/living-well/2021/exercises-for-osteoarthritis-of-the-shoulder</a:t>
            </a:r>
            <a:r>
              <a:rPr lang="en-CA" dirty="0">
                <a:ea typeface="MS PGothic"/>
              </a:rPr>
              <a:t> </a:t>
            </a:r>
            <a:endParaRPr lang="en-CA" dirty="0">
              <a:ea typeface="MS PGothic"/>
              <a:cs typeface="Calibri"/>
            </a:endParaRPr>
          </a:p>
          <a:p>
            <a:endParaRPr lang="en-CA" dirty="0">
              <a:ea typeface="MS PGothic"/>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24</a:t>
            </a:fld>
            <a:endParaRPr lang="en-US" altLang="en-US"/>
          </a:p>
        </p:txBody>
      </p:sp>
    </p:spTree>
    <p:extLst>
      <p:ext uri="{BB962C8B-B14F-4D97-AF65-F5344CB8AC3E}">
        <p14:creationId xmlns:p14="http://schemas.microsoft.com/office/powerpoint/2010/main" val="86220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MS PGothic"/>
                <a:cs typeface="Calibri"/>
              </a:rPr>
              <a:t>Like the role of mental health there's a role of physical health in pain experience.</a:t>
            </a:r>
            <a:endParaRPr lang="en-CA" dirty="0">
              <a:cs typeface="Calibri"/>
            </a:endParaRPr>
          </a:p>
          <a:p>
            <a:endParaRPr lang="en-CA">
              <a:cs typeface="Calibri"/>
            </a:endParaRPr>
          </a:p>
          <a:p>
            <a:r>
              <a:rPr lang="en-CA" dirty="0">
                <a:ea typeface="MS PGothic"/>
                <a:cs typeface="Calibri"/>
              </a:rPr>
              <a:t>The following physical therapies have evidence to support lowering pain (some for short-term pain benefit) in specific types of pain</a:t>
            </a:r>
          </a:p>
          <a:p>
            <a:r>
              <a:rPr lang="en-CA" dirty="0">
                <a:ea typeface="MS PGothic"/>
                <a:cs typeface="Calibri"/>
              </a:rPr>
              <a:t>- Manual therapy: short term relief for low back pain and chronic neck pain (in combination with exercise). Examples include physiotherapy or massages.</a:t>
            </a:r>
          </a:p>
          <a:p>
            <a:r>
              <a:rPr lang="en-CA" dirty="0">
                <a:ea typeface="MS PGothic"/>
                <a:cs typeface="Calibri"/>
              </a:rPr>
              <a:t>- TENS: reduce neuropathic pain and improve function in those with back pain. Sends electrical pulses through skin to help stop pain signals in the brain.</a:t>
            </a:r>
          </a:p>
          <a:p>
            <a:r>
              <a:rPr lang="en-CA" dirty="0">
                <a:ea typeface="MS PGothic"/>
                <a:cs typeface="Calibri"/>
              </a:rPr>
              <a:t>-Low level laser therapy: reduce low back pain. Applies light to the skin to help to promote tissue regeneration and reduce inflammation.</a:t>
            </a:r>
            <a:endParaRPr lang="en-CA" dirty="0"/>
          </a:p>
          <a:p>
            <a:endParaRPr lang="en-CA" dirty="0">
              <a:cs typeface="Calibri"/>
            </a:endParaRPr>
          </a:p>
          <a:p>
            <a:r>
              <a:rPr lang="en-CA" b="1" i="1" dirty="0">
                <a:ea typeface="MS PGothic"/>
                <a:cs typeface="Calibri"/>
              </a:rPr>
              <a:t>*Consider listing examples local clinics that offer physical therapies here</a:t>
            </a:r>
            <a:endParaRPr lang="en-CA" b="1" i="1" dirty="0">
              <a:cs typeface="Calibri"/>
            </a:endParaRPr>
          </a:p>
          <a:p>
            <a:endParaRPr lang="en-CA">
              <a:ea typeface="MS PGothic"/>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25</a:t>
            </a:fld>
            <a:endParaRPr lang="en-US" altLang="en-US"/>
          </a:p>
        </p:txBody>
      </p:sp>
    </p:spTree>
    <p:extLst>
      <p:ext uri="{BB962C8B-B14F-4D97-AF65-F5344CB8AC3E}">
        <p14:creationId xmlns:p14="http://schemas.microsoft.com/office/powerpoint/2010/main" val="163669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MS PGothic"/>
                <a:cs typeface="Calibri"/>
              </a:rPr>
              <a:t>Because of the important role of mental health in one's pain experience and ability to cope with pain, there's a role for psychological therapy in pain management.</a:t>
            </a:r>
          </a:p>
          <a:p>
            <a:endParaRPr lang="en-CA">
              <a:ea typeface="MS PGothic"/>
              <a:cs typeface="Calibri"/>
            </a:endParaRPr>
          </a:p>
          <a:p>
            <a:r>
              <a:rPr lang="en-CA" dirty="0">
                <a:ea typeface="MS PGothic"/>
                <a:cs typeface="Calibri"/>
              </a:rPr>
              <a:t>These psychological therapies can help address negative emotions and feelings so that they don't turn into unhealthy coping mechanisms (e.g., staying at home, feeling hopeless) that can worsen pain.</a:t>
            </a:r>
          </a:p>
          <a:p>
            <a:r>
              <a:rPr lang="en-CA" dirty="0">
                <a:ea typeface="MS PGothic"/>
                <a:cs typeface="Calibri"/>
              </a:rPr>
              <a:t>-an example of a psychological therapy is CBT (others include mindfulness and acceptances and commitment therapy)</a:t>
            </a:r>
          </a:p>
          <a:p>
            <a:r>
              <a:rPr lang="en-CA" dirty="0">
                <a:ea typeface="MS PGothic"/>
                <a:cs typeface="Calibri"/>
              </a:rPr>
              <a:t>-studies have found improve pain outcomes using CBT in back pain, neck pain, fibromyalgia, and arthritis</a:t>
            </a:r>
            <a:endParaRPr lang="en-CA" dirty="0"/>
          </a:p>
          <a:p>
            <a:r>
              <a:rPr lang="en-CA" dirty="0">
                <a:ea typeface="MS PGothic"/>
                <a:cs typeface="Calibri"/>
              </a:rPr>
              <a:t>-CBT helps you reframe negative thinking and develop healthy coping habits</a:t>
            </a:r>
          </a:p>
          <a:p>
            <a:pPr marL="628650" lvl="1" indent="-171450">
              <a:buChar char="-"/>
            </a:pPr>
            <a:endParaRPr lang="en-CA">
              <a:ea typeface="MS PGothic"/>
              <a:cs typeface="Calibri"/>
            </a:endParaRPr>
          </a:p>
          <a:p>
            <a:r>
              <a:rPr lang="en-CA" b="1" u="sng" dirty="0">
                <a:ea typeface="MS PGothic"/>
                <a:cs typeface="Calibri"/>
              </a:rPr>
              <a:t>Example of 3 C’s of CBT </a:t>
            </a:r>
            <a:endParaRPr lang="en-CA" b="1" u="sng" dirty="0">
              <a:cs typeface="Calibri"/>
            </a:endParaRPr>
          </a:p>
          <a:p>
            <a:pPr marL="228600" indent="-228600">
              <a:buFontTx/>
              <a:buAutoNum type="arabicParenR"/>
            </a:pPr>
            <a:r>
              <a:rPr lang="en-CA" b="1" dirty="0">
                <a:ea typeface="MS PGothic"/>
                <a:cs typeface="Calibri"/>
              </a:rPr>
              <a:t>Catch</a:t>
            </a:r>
            <a:r>
              <a:rPr lang="en-CA" dirty="0">
                <a:ea typeface="MS PGothic"/>
                <a:cs typeface="Calibri"/>
              </a:rPr>
              <a:t>: “Standing for more than 1 hour is already very painful, there is no way I can go back to my job.”</a:t>
            </a:r>
          </a:p>
          <a:p>
            <a:pPr marL="228600" indent="-228600">
              <a:buFontTx/>
              <a:buAutoNum type="arabicParenR"/>
            </a:pPr>
            <a:r>
              <a:rPr lang="en-CA" b="1" dirty="0">
                <a:ea typeface="MS PGothic"/>
                <a:cs typeface="Calibri"/>
              </a:rPr>
              <a:t>Check: </a:t>
            </a:r>
            <a:r>
              <a:rPr lang="en-CA" dirty="0">
                <a:ea typeface="MS PGothic"/>
                <a:cs typeface="Calibri"/>
              </a:rPr>
              <a:t>Ask yourself if this thought is accurate. There may be arrangements at work (i.e. more flexible work schedule, different tasks) that will allow you to return to work. </a:t>
            </a:r>
            <a:endParaRPr lang="en-CA" dirty="0">
              <a:cs typeface="Calibri"/>
            </a:endParaRPr>
          </a:p>
          <a:p>
            <a:pPr marL="228600" indent="-228600">
              <a:buFontTx/>
              <a:buAutoNum type="arabicParenR"/>
            </a:pPr>
            <a:r>
              <a:rPr lang="en-CA" b="1" dirty="0">
                <a:ea typeface="MS PGothic"/>
                <a:cs typeface="Calibri"/>
              </a:rPr>
              <a:t>Change: </a:t>
            </a:r>
            <a:r>
              <a:rPr lang="en-CA" dirty="0">
                <a:ea typeface="MS PGothic"/>
                <a:cs typeface="Calibri"/>
              </a:rPr>
              <a:t>“I may not be able to return to my job doing exactly what I was previously doing, but there may be other arrangements that will allow me to continue to work in a similar way” </a:t>
            </a:r>
            <a:endParaRPr lang="en-CA" dirty="0">
              <a:cs typeface="Calibri"/>
            </a:endParaRPr>
          </a:p>
          <a:p>
            <a:pPr marL="0" indent="0">
              <a:buFontTx/>
              <a:buNone/>
            </a:pPr>
            <a:endParaRPr lang="en-CA"/>
          </a:p>
          <a:p>
            <a:r>
              <a:rPr lang="en-CA" dirty="0">
                <a:ea typeface="MS PGothic"/>
                <a:cs typeface="Calibri"/>
              </a:rPr>
              <a:t>Similarly:</a:t>
            </a:r>
          </a:p>
          <a:p>
            <a:r>
              <a:rPr lang="en-CA" dirty="0">
                <a:ea typeface="MS PGothic"/>
                <a:cs typeface="Calibri"/>
              </a:rPr>
              <a:t>1) </a:t>
            </a:r>
            <a:r>
              <a:rPr lang="en-CA" b="1" dirty="0">
                <a:ea typeface="MS PGothic"/>
                <a:cs typeface="Calibri"/>
              </a:rPr>
              <a:t>Stop:</a:t>
            </a:r>
            <a:r>
              <a:rPr lang="en-CA" dirty="0">
                <a:ea typeface="MS PGothic"/>
                <a:cs typeface="Calibri"/>
              </a:rPr>
              <a:t> notice your thoughts – when you notice a negative thought, stop it in its tracks and write it down.</a:t>
            </a:r>
          </a:p>
          <a:p>
            <a:r>
              <a:rPr lang="en-CA" dirty="0">
                <a:ea typeface="MS PGothic"/>
                <a:cs typeface="Calibri"/>
              </a:rPr>
              <a:t>2) </a:t>
            </a:r>
            <a:r>
              <a:rPr lang="en-CA" b="1" dirty="0">
                <a:ea typeface="MS PGothic"/>
                <a:cs typeface="Calibri"/>
              </a:rPr>
              <a:t>Ask:</a:t>
            </a:r>
            <a:r>
              <a:rPr lang="en-CA" dirty="0">
                <a:ea typeface="MS PGothic"/>
                <a:cs typeface="Calibri"/>
              </a:rPr>
              <a:t> ask yourself whether the thought was helpful or unhelpful</a:t>
            </a:r>
          </a:p>
          <a:p>
            <a:r>
              <a:rPr lang="en-CA" dirty="0">
                <a:ea typeface="MS PGothic"/>
                <a:cs typeface="Calibri"/>
              </a:rPr>
              <a:t>3) </a:t>
            </a:r>
            <a:r>
              <a:rPr lang="en-CA" b="1" dirty="0">
                <a:ea typeface="MS PGothic"/>
                <a:cs typeface="Calibri"/>
              </a:rPr>
              <a:t>Choose:</a:t>
            </a:r>
            <a:r>
              <a:rPr lang="en-CA" dirty="0">
                <a:ea typeface="MS PGothic"/>
                <a:cs typeface="Calibri"/>
              </a:rPr>
              <a:t> a new, helpful thought to replace a negative one. What effect does the negative thought have and what may a more healthy thought do instead?</a:t>
            </a:r>
          </a:p>
          <a:p>
            <a:endParaRPr lang="en-CA">
              <a:ea typeface="MS PGothic"/>
              <a:cs typeface="Calibri"/>
            </a:endParaRPr>
          </a:p>
          <a:p>
            <a:r>
              <a:rPr lang="en-CA" dirty="0">
                <a:ea typeface="MS PGothic"/>
                <a:cs typeface="Calibri"/>
              </a:rPr>
              <a:t>Examples of sites in BC where they can find professional help:</a:t>
            </a:r>
            <a:endParaRPr lang="en-US" dirty="0">
              <a:ea typeface="MS PGothic"/>
              <a:cs typeface="Calibri"/>
            </a:endParaRPr>
          </a:p>
          <a:p>
            <a:pPr marL="628650" lvl="1" indent="-171450">
              <a:buFont typeface="Arial,Sans-Serif"/>
              <a:buChar char="•"/>
            </a:pPr>
            <a:r>
              <a:rPr lang="en-CA" dirty="0">
                <a:ea typeface="MS PGothic"/>
              </a:rPr>
              <a:t>Reduced cost counselling services: </a:t>
            </a:r>
            <a:r>
              <a:rPr lang="en-CA" dirty="0">
                <a:ea typeface="MS PGothic"/>
                <a:hlinkClick r:id="rId3"/>
              </a:rPr>
              <a:t>https://willowtreecounselling.ca/wp-content/uploads/2011/04/Reduced-Cost-Counselling-Options-Sep2014.pdf</a:t>
            </a:r>
            <a:r>
              <a:rPr lang="en-CA" dirty="0">
                <a:ea typeface="MS PGothic"/>
              </a:rPr>
              <a:t> </a:t>
            </a:r>
            <a:endParaRPr lang="en-US" dirty="0">
              <a:ea typeface="MS PGothic"/>
            </a:endParaRPr>
          </a:p>
          <a:p>
            <a:pPr marL="628650" lvl="1" indent="-171450">
              <a:buFont typeface="Arial,Sans-Serif"/>
              <a:buChar char="-"/>
            </a:pPr>
            <a:r>
              <a:rPr lang="en-CA" dirty="0">
                <a:ea typeface="MS PGothic"/>
                <a:hlinkClick r:id="rId4"/>
              </a:rPr>
              <a:t>https://counsellingbc.com/</a:t>
            </a:r>
            <a:r>
              <a:rPr lang="en-CA" dirty="0">
                <a:ea typeface="MS PGothic"/>
              </a:rPr>
              <a:t> </a:t>
            </a:r>
            <a:endParaRPr lang="en-CA" dirty="0">
              <a:ea typeface="MS PGothic"/>
              <a:cs typeface="Calibri"/>
            </a:endParaRPr>
          </a:p>
          <a:p>
            <a:pPr marL="628650" lvl="1" indent="-171450">
              <a:buFont typeface="Arial,Sans-Serif"/>
              <a:buChar char="-"/>
            </a:pPr>
            <a:r>
              <a:rPr lang="en-CA" dirty="0">
                <a:ea typeface="MS PGothic"/>
                <a:hlinkClick r:id="rId5"/>
              </a:rPr>
              <a:t>https://bc-counsellors.org/</a:t>
            </a:r>
            <a:endParaRPr lang="en-US" dirty="0">
              <a:ea typeface="MS PGothic"/>
            </a:endParaRPr>
          </a:p>
          <a:p>
            <a:pPr marL="628650" lvl="1" indent="-171450">
              <a:buFont typeface="Arial,Sans-Serif"/>
              <a:buChar char="-"/>
            </a:pPr>
            <a:r>
              <a:rPr lang="en-CA" dirty="0">
                <a:ea typeface="MS PGothic"/>
                <a:hlinkClick r:id="rId6"/>
              </a:rPr>
              <a:t>https://www.psychologists.bc.ca/</a:t>
            </a:r>
            <a:endParaRPr lang="en-CA" dirty="0">
              <a:ea typeface="MS PGothic"/>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26</a:t>
            </a:fld>
            <a:endParaRPr lang="en-US" altLang="en-US"/>
          </a:p>
        </p:txBody>
      </p:sp>
    </p:spTree>
    <p:extLst>
      <p:ext uri="{BB962C8B-B14F-4D97-AF65-F5344CB8AC3E}">
        <p14:creationId xmlns:p14="http://schemas.microsoft.com/office/powerpoint/2010/main" val="3660242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Another important management strategy is participating in self-management programs (like this one!).</a:t>
            </a:r>
          </a:p>
          <a:p>
            <a:endParaRPr lang="en-US">
              <a:ea typeface="MS PGothic"/>
              <a:cs typeface="Calibri"/>
            </a:endParaRPr>
          </a:p>
          <a:p>
            <a:r>
              <a:rPr lang="en-US" dirty="0">
                <a:ea typeface="MS PGothic"/>
                <a:cs typeface="Calibri"/>
              </a:rPr>
              <a:t>Self-management programs help compliment other therapies</a:t>
            </a:r>
            <a:endParaRPr lang="en-US" dirty="0"/>
          </a:p>
          <a:p>
            <a:pPr marL="171450" indent="-171450">
              <a:buFontTx/>
              <a:buChar char="-"/>
            </a:pPr>
            <a:r>
              <a:rPr lang="en-US" dirty="0">
                <a:ea typeface="MS PGothic"/>
                <a:cs typeface="Calibri"/>
              </a:rPr>
              <a:t>e.g. RE: physical activity </a:t>
            </a:r>
            <a:r>
              <a:rPr lang="en-US" dirty="0">
                <a:ea typeface="MS PGothic"/>
                <a:cs typeface="Calibri"/>
                <a:sym typeface="Wingdings" panose="05000000000000000000" pitchFamily="2" charset="2"/>
              </a:rPr>
              <a:t> self management programs help patients find appropriate exercises and form goals to help them move forward with physical activity </a:t>
            </a:r>
            <a:endParaRPr lang="en-US" dirty="0">
              <a:ea typeface="MS PGothic"/>
              <a:cs typeface="Calibri"/>
            </a:endParaRPr>
          </a:p>
          <a:p>
            <a:pPr marL="171450" indent="-171450">
              <a:buFontTx/>
              <a:buChar char="-"/>
            </a:pPr>
            <a:r>
              <a:rPr lang="en-US" dirty="0">
                <a:ea typeface="MS PGothic"/>
                <a:cs typeface="Calibri"/>
                <a:sym typeface="Wingdings" panose="05000000000000000000" pitchFamily="2" charset="2"/>
              </a:rPr>
              <a:t>E.g. medications  programs help patients gain a better understanding of medications</a:t>
            </a:r>
            <a:endParaRPr lang="en-US" dirty="0">
              <a:ea typeface="MS PGothic"/>
              <a:cs typeface="Calibri"/>
            </a:endParaRPr>
          </a:p>
          <a:p>
            <a:pPr marL="171450" indent="-171450">
              <a:buFontTx/>
              <a:buChar char="-"/>
            </a:pPr>
            <a:endParaRPr lang="en-US">
              <a:ea typeface="MS PGothic"/>
              <a:cs typeface="Calibri"/>
              <a:sym typeface="Wingdings" panose="05000000000000000000" pitchFamily="2" charset="2"/>
            </a:endParaRPr>
          </a:p>
          <a:p>
            <a:r>
              <a:rPr lang="en-US" b="1" u="sng" dirty="0">
                <a:ea typeface="MS PGothic"/>
                <a:cs typeface="Calibri"/>
              </a:rPr>
              <a:t>Examples of self-management programs: </a:t>
            </a:r>
            <a:endParaRPr lang="en-US" b="1" u="sng">
              <a:cs typeface="Calibri"/>
            </a:endParaRPr>
          </a:p>
          <a:p>
            <a:endParaRPr lang="en-US">
              <a:ea typeface="MS PGothic"/>
              <a:cs typeface="Calibri"/>
            </a:endParaRPr>
          </a:p>
          <a:p>
            <a:r>
              <a:rPr lang="en-US" b="1" dirty="0">
                <a:ea typeface="MS PGothic"/>
                <a:cs typeface="Calibri"/>
              </a:rPr>
              <a:t>Self-management BC</a:t>
            </a:r>
            <a:r>
              <a:rPr lang="en-US" dirty="0">
                <a:ea typeface="MS PGothic"/>
                <a:cs typeface="Calibri"/>
              </a:rPr>
              <a:t>: https://www.selfmanagementbc.ca/ </a:t>
            </a:r>
          </a:p>
          <a:p>
            <a:pPr marL="171450" indent="-171450">
              <a:buFontTx/>
              <a:buChar char="-"/>
            </a:pPr>
            <a:r>
              <a:rPr lang="en-US" dirty="0">
                <a:ea typeface="MS PGothic"/>
                <a:cs typeface="Calibri"/>
              </a:rPr>
              <a:t>Several different self-management programs, </a:t>
            </a:r>
            <a:r>
              <a:rPr lang="en-US" b="1" dirty="0">
                <a:ea typeface="MS PGothic"/>
                <a:cs typeface="Calibri"/>
              </a:rPr>
              <a:t>no cost to participate </a:t>
            </a:r>
          </a:p>
          <a:p>
            <a:pPr marL="171450" indent="-171450">
              <a:buFontTx/>
              <a:buChar char="-"/>
            </a:pPr>
            <a:r>
              <a:rPr lang="en-US" dirty="0">
                <a:ea typeface="MS PGothic"/>
                <a:cs typeface="Calibri"/>
              </a:rPr>
              <a:t>Low commitment from </a:t>
            </a:r>
            <a:r>
              <a:rPr lang="en-US" b="1" dirty="0">
                <a:ea typeface="MS PGothic"/>
                <a:cs typeface="Calibri"/>
              </a:rPr>
              <a:t>once a week to 3 times a week</a:t>
            </a:r>
          </a:p>
          <a:p>
            <a:pPr marL="171450" indent="-171450">
              <a:buFontTx/>
              <a:buChar char="-"/>
            </a:pPr>
            <a:r>
              <a:rPr lang="en-US" dirty="0">
                <a:ea typeface="MS PGothic"/>
                <a:cs typeface="Calibri"/>
              </a:rPr>
              <a:t>Duration of programs can last from </a:t>
            </a:r>
            <a:r>
              <a:rPr lang="en-US" b="1" dirty="0">
                <a:ea typeface="MS PGothic"/>
                <a:cs typeface="Calibri"/>
              </a:rPr>
              <a:t>6 weeks to 3 months </a:t>
            </a:r>
          </a:p>
          <a:p>
            <a:pPr marL="171450" indent="-171450">
              <a:buFontTx/>
              <a:buChar char="-"/>
            </a:pPr>
            <a:endParaRPr lang="en-US">
              <a:ea typeface="MS PGothic"/>
              <a:cs typeface="Calibri"/>
            </a:endParaRPr>
          </a:p>
          <a:p>
            <a:pPr marL="0" indent="0">
              <a:buFontTx/>
              <a:buNone/>
            </a:pPr>
            <a:r>
              <a:rPr lang="en-US" dirty="0">
                <a:ea typeface="MS PGothic"/>
                <a:cs typeface="Calibri"/>
              </a:rPr>
              <a:t>Pain BC: https://painbc.ca/find-help/self-management</a:t>
            </a:r>
          </a:p>
          <a:p>
            <a:pPr marL="171450" indent="-171450">
              <a:buFontTx/>
              <a:buChar char="-"/>
            </a:pPr>
            <a:r>
              <a:rPr lang="en-US" b="1" dirty="0">
                <a:ea typeface="MS PGothic"/>
                <a:cs typeface="Calibri"/>
              </a:rPr>
              <a:t>Free of cost</a:t>
            </a:r>
          </a:p>
          <a:p>
            <a:pPr marL="171450" indent="-171450">
              <a:buFontTx/>
              <a:buChar char="-"/>
            </a:pPr>
            <a:r>
              <a:rPr lang="en-US" dirty="0">
                <a:ea typeface="MS PGothic"/>
                <a:cs typeface="Calibri"/>
              </a:rPr>
              <a:t>Online tool, is for people to</a:t>
            </a:r>
            <a:r>
              <a:rPr lang="en-US" b="1" dirty="0">
                <a:ea typeface="MS PGothic"/>
                <a:cs typeface="Calibri"/>
              </a:rPr>
              <a:t> learn more </a:t>
            </a:r>
            <a:r>
              <a:rPr lang="en-US" dirty="0">
                <a:ea typeface="MS PGothic"/>
                <a:cs typeface="Calibri"/>
              </a:rPr>
              <a:t>about chronic pain, keep </a:t>
            </a:r>
            <a:r>
              <a:rPr lang="en-US" b="1" dirty="0">
                <a:ea typeface="MS PGothic"/>
                <a:cs typeface="Calibri"/>
              </a:rPr>
              <a:t>track of their symptoms</a:t>
            </a:r>
            <a:r>
              <a:rPr lang="en-US" dirty="0">
                <a:ea typeface="MS PGothic"/>
                <a:cs typeface="Calibri"/>
              </a:rPr>
              <a:t>, </a:t>
            </a:r>
            <a:r>
              <a:rPr lang="en-US" b="1" dirty="0">
                <a:ea typeface="MS PGothic"/>
                <a:cs typeface="Calibri"/>
              </a:rPr>
              <a:t>develop a plan</a:t>
            </a:r>
            <a:r>
              <a:rPr lang="en-US" dirty="0">
                <a:ea typeface="MS PGothic"/>
                <a:cs typeface="Calibri"/>
              </a:rPr>
              <a:t> for better pain management and </a:t>
            </a:r>
            <a:r>
              <a:rPr lang="en-US" b="1" dirty="0">
                <a:ea typeface="MS PGothic"/>
                <a:cs typeface="Calibri"/>
              </a:rPr>
              <a:t>connect with other individuals </a:t>
            </a:r>
          </a:p>
          <a:p>
            <a:pPr marL="171450" indent="-171450">
              <a:buFontTx/>
              <a:buChar char="-"/>
            </a:pPr>
            <a:r>
              <a:rPr lang="en-US" dirty="0">
                <a:ea typeface="MS PGothic"/>
                <a:cs typeface="Calibri"/>
              </a:rPr>
              <a:t>Contains a variety of </a:t>
            </a:r>
            <a:r>
              <a:rPr lang="en-US" b="1" dirty="0">
                <a:ea typeface="MS PGothic"/>
                <a:cs typeface="Calibri"/>
              </a:rPr>
              <a:t>videos on all aspects of pain education</a:t>
            </a:r>
            <a:r>
              <a:rPr lang="en-US" dirty="0">
                <a:ea typeface="MS PGothic"/>
                <a:cs typeface="Calibri"/>
              </a:rPr>
              <a:t> (i.e. psychiatric conditions, nutrition, paced activities) </a:t>
            </a:r>
          </a:p>
          <a:p>
            <a:pPr marL="171450" indent="-171450">
              <a:buFontTx/>
              <a:buChar char="-"/>
            </a:pPr>
            <a:endParaRPr lang="en-US">
              <a:ea typeface="MS PGothic"/>
              <a:cs typeface="Calibri"/>
            </a:endParaRPr>
          </a:p>
          <a:p>
            <a:pPr marL="0" indent="0">
              <a:buFontTx/>
              <a:buNone/>
            </a:pPr>
            <a:r>
              <a:rPr lang="en-US" dirty="0" err="1">
                <a:ea typeface="MS PGothic"/>
                <a:cs typeface="Calibri"/>
              </a:rPr>
              <a:t>Tapmi</a:t>
            </a:r>
            <a:r>
              <a:rPr lang="en-US" dirty="0">
                <a:ea typeface="MS PGothic"/>
                <a:cs typeface="Calibri"/>
              </a:rPr>
              <a:t>: https://tapmipain.ca/patient/managing-my-pain/</a:t>
            </a:r>
          </a:p>
          <a:p>
            <a:pPr marL="171450" indent="-171450">
              <a:buFontTx/>
              <a:buChar char="-"/>
            </a:pPr>
            <a:r>
              <a:rPr lang="en-US" dirty="0">
                <a:ea typeface="MS PGothic"/>
                <a:cs typeface="Calibri"/>
              </a:rPr>
              <a:t>Is Ontario based </a:t>
            </a:r>
          </a:p>
          <a:p>
            <a:pPr marL="171450" indent="-171450">
              <a:buFontTx/>
              <a:buChar char="-"/>
            </a:pPr>
            <a:r>
              <a:rPr lang="en-US" dirty="0">
                <a:ea typeface="MS PGothic"/>
                <a:cs typeface="Calibri"/>
              </a:rPr>
              <a:t>Has </a:t>
            </a:r>
            <a:r>
              <a:rPr lang="en-US" b="1" dirty="0" err="1">
                <a:ea typeface="MS PGothic"/>
                <a:cs typeface="Calibri"/>
              </a:rPr>
              <a:t>PainU</a:t>
            </a:r>
            <a:r>
              <a:rPr lang="en-US" b="1" dirty="0">
                <a:ea typeface="MS PGothic"/>
                <a:cs typeface="Calibri"/>
              </a:rPr>
              <a:t> online</a:t>
            </a:r>
            <a:r>
              <a:rPr lang="en-US" dirty="0">
                <a:ea typeface="MS PGothic"/>
                <a:cs typeface="Calibri"/>
              </a:rPr>
              <a:t> – is a free </a:t>
            </a:r>
            <a:r>
              <a:rPr lang="en-US" b="1" dirty="0">
                <a:ea typeface="MS PGothic"/>
                <a:cs typeface="Calibri"/>
              </a:rPr>
              <a:t>online self management tool </a:t>
            </a:r>
            <a:r>
              <a:rPr lang="en-US" dirty="0">
                <a:ea typeface="MS PGothic"/>
                <a:cs typeface="Calibri"/>
              </a:rPr>
              <a:t>for patients to </a:t>
            </a:r>
            <a:r>
              <a:rPr lang="en-US" b="1" dirty="0">
                <a:ea typeface="MS PGothic"/>
                <a:cs typeface="Calibri"/>
              </a:rPr>
              <a:t>learn more about pain, how to improve overall quality of live</a:t>
            </a:r>
            <a:r>
              <a:rPr lang="en-US" dirty="0">
                <a:ea typeface="MS PGothic"/>
                <a:cs typeface="Calibri"/>
              </a:rPr>
              <a:t> </a:t>
            </a:r>
          </a:p>
          <a:p>
            <a:pPr marL="171450" indent="-171450">
              <a:buFontTx/>
              <a:buChar char="-"/>
            </a:pPr>
            <a:r>
              <a:rPr lang="en-US" dirty="0">
                <a:ea typeface="MS PGothic"/>
                <a:cs typeface="Calibri"/>
              </a:rPr>
              <a:t>Has a lot of chronic pain self-management </a:t>
            </a:r>
            <a:r>
              <a:rPr lang="en-US" b="1" dirty="0">
                <a:ea typeface="MS PGothic"/>
                <a:cs typeface="Calibri"/>
              </a:rPr>
              <a:t>webinars</a:t>
            </a:r>
            <a:r>
              <a:rPr lang="en-US" dirty="0">
                <a:ea typeface="MS PGothic"/>
                <a:cs typeface="Calibri"/>
              </a:rPr>
              <a:t> available to be watched, but patients need to register for account to access </a:t>
            </a:r>
            <a:r>
              <a:rPr lang="en-US" b="1" dirty="0">
                <a:ea typeface="MS PGothic"/>
                <a:cs typeface="Calibri"/>
              </a:rPr>
              <a:t>videos </a:t>
            </a:r>
          </a:p>
          <a:p>
            <a:pPr marL="0" indent="0">
              <a:buFontTx/>
              <a:buNone/>
            </a:pPr>
            <a:endParaRPr lang="en-US">
              <a:ea typeface="MS PGothic"/>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27</a:t>
            </a:fld>
            <a:endParaRPr lang="en-US" altLang="en-US"/>
          </a:p>
        </p:txBody>
      </p:sp>
    </p:spTree>
    <p:extLst>
      <p:ext uri="{BB962C8B-B14F-4D97-AF65-F5344CB8AC3E}">
        <p14:creationId xmlns:p14="http://schemas.microsoft.com/office/powerpoint/2010/main" val="2220900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MS PGothic"/>
                <a:cs typeface="Calibri"/>
              </a:rPr>
              <a:t>There are ways to adapt our daily activities and lifestyle to help managing pain as well. It's about finding which interventions work best for you.</a:t>
            </a:r>
          </a:p>
          <a:p>
            <a:endParaRPr lang="en-CA">
              <a:ea typeface="MS PGothic"/>
              <a:cs typeface="Calibri"/>
            </a:endParaRPr>
          </a:p>
          <a:p>
            <a:r>
              <a:rPr lang="en-CA">
                <a:ea typeface="MS PGothic"/>
                <a:cs typeface="Calibri"/>
              </a:rPr>
              <a:t>1. Warm &amp; cold compress (https://www.healthlinkbc.ca/health-topics/hw125087)</a:t>
            </a:r>
            <a:endParaRPr lang="en-CA">
              <a:cs typeface="Calibri"/>
            </a:endParaRPr>
          </a:p>
          <a:p>
            <a:pPr marL="628650" lvl="1" indent="-171450">
              <a:buFontTx/>
              <a:buChar char="-"/>
            </a:pPr>
            <a:r>
              <a:rPr lang="en-CA">
                <a:ea typeface="MS PGothic"/>
              </a:rPr>
              <a:t>Can alternate with warm and cold compress </a:t>
            </a:r>
            <a:r>
              <a:rPr lang="en-CA">
                <a:ea typeface="MS PGothic"/>
                <a:sym typeface="Wingdings" panose="05000000000000000000" pitchFamily="2" charset="2"/>
              </a:rPr>
              <a:t> find what works best for you </a:t>
            </a:r>
            <a:endParaRPr lang="en-CA"/>
          </a:p>
          <a:p>
            <a:pPr marL="628650" lvl="1" indent="-171450">
              <a:buFontTx/>
              <a:buChar char="-"/>
            </a:pPr>
            <a:r>
              <a:rPr lang="en-CA">
                <a:ea typeface="MS PGothic"/>
              </a:rPr>
              <a:t>Warm compresses are effective for pain and stiff joints </a:t>
            </a:r>
            <a:endParaRPr lang="en-CA">
              <a:cs typeface="Calibri"/>
            </a:endParaRPr>
          </a:p>
          <a:p>
            <a:pPr marL="628650" lvl="1" indent="-171450">
              <a:buFontTx/>
              <a:buChar char="-"/>
            </a:pPr>
            <a:r>
              <a:rPr lang="en-CA">
                <a:ea typeface="MS PGothic"/>
              </a:rPr>
              <a:t>Cold compresses are good for reducing pain and swellings </a:t>
            </a:r>
            <a:endParaRPr lang="en-CA">
              <a:cs typeface="Calibri"/>
            </a:endParaRPr>
          </a:p>
          <a:p>
            <a:pPr marL="628650" lvl="1" indent="-171450">
              <a:buFontTx/>
              <a:buChar char="-"/>
            </a:pPr>
            <a:r>
              <a:rPr lang="en-CA">
                <a:ea typeface="MS PGothic"/>
              </a:rPr>
              <a:t>Try doing gentle massages after doing the compresses </a:t>
            </a:r>
            <a:endParaRPr lang="en-CA">
              <a:cs typeface="Calibri"/>
            </a:endParaRPr>
          </a:p>
          <a:p>
            <a:endParaRPr lang="en-CA">
              <a:ea typeface="MS PGothic"/>
              <a:cs typeface="Calibri"/>
            </a:endParaRPr>
          </a:p>
          <a:p>
            <a:r>
              <a:rPr lang="en-CA">
                <a:ea typeface="MS PGothic"/>
                <a:cs typeface="Calibri"/>
              </a:rPr>
              <a:t>2. Mobility aids can help provide the body support and lower the physical toll of activities on the body. They can help you maintain energy while performing activities.</a:t>
            </a:r>
          </a:p>
          <a:p>
            <a:endParaRPr lang="en-CA">
              <a:cs typeface="Calibri"/>
            </a:endParaRPr>
          </a:p>
          <a:p>
            <a:r>
              <a:rPr lang="en-CA">
                <a:ea typeface="MS PGothic"/>
                <a:cs typeface="Calibri"/>
              </a:rPr>
              <a:t>3. Pacing is a strategy used to keep constant energy levels throughout the day to avoid overexerting and worsening pain. It's about recognizing and respecting the body's limits. It involves:</a:t>
            </a:r>
            <a:endParaRPr lang="en-CA">
              <a:cs typeface="Calibri"/>
            </a:endParaRPr>
          </a:p>
          <a:p>
            <a:r>
              <a:rPr lang="en-US">
                <a:ea typeface="MS PGothic"/>
                <a:cs typeface="Calibri"/>
              </a:rPr>
              <a:t>-PACE: break down tasks into smaller manageable steps, use time measurement vs. Continuing until signs/symptoms, listen to your body for early signs (e.g., discomfort, tired, tingling)</a:t>
            </a:r>
            <a:endParaRPr lang="en-US">
              <a:cs typeface="Calibri"/>
            </a:endParaRPr>
          </a:p>
          <a:p>
            <a:r>
              <a:rPr lang="en-US">
                <a:ea typeface="MS PGothic"/>
                <a:cs typeface="Calibri"/>
              </a:rPr>
              <a:t>-PRIORITIZE: decide on the most important task and do that first, decide on which tasks you don't have to do and ask for help when needed</a:t>
            </a:r>
            <a:endParaRPr lang="en-US">
              <a:cs typeface="Calibri"/>
            </a:endParaRPr>
          </a:p>
          <a:p>
            <a:r>
              <a:rPr lang="en-US">
                <a:ea typeface="MS PGothic"/>
                <a:cs typeface="Calibri"/>
              </a:rPr>
              <a:t>-PLAN: creating a schedule lets you spread out activities over the week, add recover/rest breaks</a:t>
            </a:r>
            <a:endParaRPr lang="en-US">
              <a:cs typeface="Calibri"/>
            </a:endParaRPr>
          </a:p>
          <a:p>
            <a:r>
              <a:rPr lang="en-US">
                <a:ea typeface="MS PGothic"/>
                <a:cs typeface="Calibri"/>
              </a:rPr>
              <a:t>-POSTURE: keep the work close to you (within reach), incorporate tools to help protect posture (</a:t>
            </a:r>
            <a:r>
              <a:rPr lang="en-US" err="1">
                <a:ea typeface="MS PGothic"/>
                <a:cs typeface="Calibri"/>
              </a:rPr>
              <a:t>reacher</a:t>
            </a:r>
            <a:r>
              <a:rPr lang="en-US">
                <a:ea typeface="MS PGothic"/>
                <a:cs typeface="Calibri"/>
              </a:rPr>
              <a:t>), look for ways to modify a task</a:t>
            </a:r>
            <a:endParaRPr lang="en-US">
              <a:cs typeface="Calibri"/>
            </a:endParaRPr>
          </a:p>
          <a:p>
            <a:r>
              <a:rPr lang="en-US">
                <a:ea typeface="MS PGothic"/>
                <a:cs typeface="Calibri"/>
              </a:rPr>
              <a:t>-POSITIVITY: make the task more enjoyable (e.g., listen to music), use positive self-talk, compare yourself to progress last week (vs. Before injury), record and celebrate successes</a:t>
            </a:r>
            <a:endParaRPr lang="en-US">
              <a:cs typeface="Calibri"/>
            </a:endParaRPr>
          </a:p>
          <a:p>
            <a:r>
              <a:rPr lang="en-CA"/>
              <a:t>Pacing: </a:t>
            </a:r>
            <a:r>
              <a:rPr lang="en-US">
                <a:hlinkClick r:id="rId3"/>
              </a:rPr>
              <a:t>https://www.fraserhealth.ca/health-topics-a-to-z/chronic-pain/manage-chronic-pain/energy-conservation-living-with-chronic-pain</a:t>
            </a:r>
            <a:endParaRPr lang="en-US"/>
          </a:p>
          <a:p>
            <a:endParaRPr lang="en-US">
              <a:cs typeface="Calibri"/>
            </a:endParaRPr>
          </a:p>
          <a:p>
            <a:r>
              <a:rPr lang="en-US">
                <a:ea typeface="MS PGothic"/>
                <a:cs typeface="Calibri"/>
              </a:rPr>
              <a:t>Accessing mobility aids:</a:t>
            </a:r>
          </a:p>
          <a:p>
            <a:pPr marL="171450" indent="-171450">
              <a:buFont typeface="Arial,Sans-Serif"/>
              <a:buChar char="•"/>
            </a:pPr>
            <a:r>
              <a:rPr lang="en-CA">
                <a:ea typeface="MS PGothic"/>
                <a:cs typeface="Calibri"/>
              </a:rPr>
              <a:t>Orthoses: </a:t>
            </a:r>
            <a:r>
              <a:rPr lang="en-CA">
                <a:ea typeface="MS PGothic"/>
                <a:cs typeface="Calibri"/>
                <a:hlinkClick r:id="rId4"/>
              </a:rPr>
              <a:t>https://www2.gov.bc.ca/gov/content/governments/policies-for-government/bcea-policy-and-procedure-manual/health-supplements-and-programs/medical-equipment-orthoses</a:t>
            </a:r>
            <a:endParaRPr lang="en-US">
              <a:ea typeface="MS PGothic"/>
              <a:cs typeface="Calibri"/>
            </a:endParaRPr>
          </a:p>
          <a:p>
            <a:pPr marL="171450" indent="-171450">
              <a:buFont typeface="Arial,Sans-Serif"/>
              <a:buChar char="•"/>
            </a:pPr>
            <a:r>
              <a:rPr lang="en-CA">
                <a:ea typeface="MS PGothic"/>
                <a:cs typeface="Calibri"/>
              </a:rPr>
              <a:t>Medical Equipment: </a:t>
            </a:r>
            <a:r>
              <a:rPr lang="en-CA">
                <a:ea typeface="MS PGothic"/>
                <a:cs typeface="Calibri"/>
                <a:hlinkClick r:id="rId5"/>
              </a:rPr>
              <a:t>https://www2.gov.bc.ca/gov/content/governments/policies-for-government/bcea-policy-and-procedure-manual/health-supplements-and-programs/medical-equipment-and-devices</a:t>
            </a:r>
            <a:endParaRPr lang="en-US">
              <a:ea typeface="MS PGothic"/>
              <a:cs typeface="Calibri"/>
            </a:endParaRPr>
          </a:p>
          <a:p>
            <a:endParaRPr lang="en-US">
              <a:cs typeface="Calibri"/>
            </a:endParaRPr>
          </a:p>
          <a:p>
            <a:endParaRPr lang="en-CA"/>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28</a:t>
            </a:fld>
            <a:endParaRPr lang="en-US" altLang="en-US"/>
          </a:p>
        </p:txBody>
      </p:sp>
    </p:spTree>
    <p:extLst>
      <p:ext uri="{BB962C8B-B14F-4D97-AF65-F5344CB8AC3E}">
        <p14:creationId xmlns:p14="http://schemas.microsoft.com/office/powerpoint/2010/main" val="948031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atin typeface="Calibri Light"/>
                <a:ea typeface="MS PGothic"/>
                <a:cs typeface="Calibri Light"/>
              </a:rPr>
              <a:t>Chronic pain can disrupt people's sleep which can then worsen one's pain experience.</a:t>
            </a:r>
            <a:endParaRPr lang="en-US">
              <a:latin typeface="Calibri Light"/>
              <a:ea typeface="MS PGothic"/>
              <a:cs typeface="Calibri Light"/>
            </a:endParaRPr>
          </a:p>
          <a:p>
            <a:endParaRPr lang="en-CA">
              <a:latin typeface="Calibri Light"/>
              <a:ea typeface="MS PGothic"/>
              <a:cs typeface="Calibri Light"/>
            </a:endParaRPr>
          </a:p>
          <a:p>
            <a:r>
              <a:rPr lang="en-CA">
                <a:latin typeface="Calibri Light"/>
                <a:ea typeface="MS PGothic"/>
                <a:cs typeface="Calibri Light"/>
              </a:rPr>
              <a:t>Maintaining healthy sleep habits can improve your ability to fall asleep and stay asleep. Recommendations include:</a:t>
            </a:r>
          </a:p>
          <a:p>
            <a:r>
              <a:rPr lang="en-CA">
                <a:latin typeface="Calibri Light"/>
                <a:ea typeface="MS PGothic"/>
                <a:cs typeface="Calibri Light"/>
              </a:rPr>
              <a:t>- avoid caffeine in the afternoon or evening and alcohol or cigarettes before bedtime</a:t>
            </a:r>
            <a:endParaRPr lang="en-CA"/>
          </a:p>
          <a:p>
            <a:r>
              <a:rPr lang="en-CA">
                <a:latin typeface="Calibri Light"/>
                <a:ea typeface="MS PGothic"/>
                <a:cs typeface="Calibri Light"/>
              </a:rPr>
              <a:t>- avoid naps. Set fixed bedtime and wake-up time</a:t>
            </a:r>
            <a:endParaRPr lang="en-CA">
              <a:latin typeface="Calibri Light" panose="020F0302020204030204" pitchFamily="34" charset="0"/>
              <a:cs typeface="Calibri Light" panose="020F0302020204030204" pitchFamily="34" charset="0"/>
            </a:endParaRPr>
          </a:p>
          <a:p>
            <a:r>
              <a:rPr lang="en-CA">
                <a:latin typeface="Calibri Light"/>
                <a:ea typeface="MS PGothic"/>
                <a:cs typeface="Calibri Light"/>
              </a:rPr>
              <a:t>- limit bright lights and TV/computer/phone screens in the evening</a:t>
            </a:r>
            <a:endParaRPr lang="en-CA">
              <a:latin typeface="Calibri Light" panose="020F0302020204030204" pitchFamily="34" charset="0"/>
              <a:cs typeface="Calibri Light" panose="020F0302020204030204" pitchFamily="34" charset="0"/>
            </a:endParaRPr>
          </a:p>
          <a:p>
            <a:r>
              <a:rPr lang="en-CA">
                <a:latin typeface="Calibri Light"/>
                <a:ea typeface="MS PGothic"/>
                <a:cs typeface="Calibri Light"/>
              </a:rPr>
              <a:t>- use meditation to promote calm and drown out noise (e.g., ear plugs, white noise)</a:t>
            </a:r>
            <a:endParaRPr lang="en-CA">
              <a:latin typeface="Calibri Light" panose="020F0302020204030204" pitchFamily="34" charset="0"/>
              <a:cs typeface="Calibri Light" panose="020F0302020204030204" pitchFamily="34" charset="0"/>
            </a:endParaRPr>
          </a:p>
          <a:p>
            <a:endParaRPr lang="en-CA">
              <a:latin typeface="Calibri Light" panose="020F0302020204030204" pitchFamily="34" charset="0"/>
              <a:cs typeface="Calibri Light" panose="020F0302020204030204" pitchFamily="34" charset="0"/>
            </a:endParaRPr>
          </a:p>
          <a:p>
            <a:r>
              <a:rPr lang="en-CA">
                <a:latin typeface="Calibri Light"/>
                <a:ea typeface="MS PGothic"/>
                <a:cs typeface="Calibri Light"/>
              </a:rPr>
              <a:t>Resources:</a:t>
            </a:r>
            <a:endParaRPr lang="en-CA">
              <a:latin typeface="Calibri Light" panose="020F0302020204030204" pitchFamily="34" charset="0"/>
              <a:cs typeface="Calibri Light" panose="020F0302020204030204" pitchFamily="34" charset="0"/>
            </a:endParaRPr>
          </a:p>
          <a:p>
            <a:pPr lvl="0">
              <a:lnSpc>
                <a:spcPct val="100000"/>
              </a:lnSpc>
            </a:pPr>
            <a:r>
              <a:rPr lang="en-US">
                <a:latin typeface="Calibri Light"/>
                <a:ea typeface="MS PGothic"/>
                <a:cs typeface="Calibri Light"/>
                <a:hlinkClick r:id="rId3"/>
              </a:rPr>
              <a:t>https://sleepeducation.org/healthy-sleep/healthy-sleep-habits/</a:t>
            </a:r>
            <a:endParaRPr lang="en-CA">
              <a:latin typeface="Calibri Light" panose="020F0302020204030204" pitchFamily="34" charset="0"/>
              <a:cs typeface="Calibri Light" panose="020F0302020204030204" pitchFamily="34" charset="0"/>
            </a:endParaRPr>
          </a:p>
          <a:p>
            <a:r>
              <a:rPr lang="en-US">
                <a:ea typeface="MS PGothic"/>
                <a:cs typeface="Calibri"/>
                <a:hlinkClick r:id="rId4"/>
              </a:rPr>
              <a:t>https://mysleepwell.ca/cbti/ive-selected-my-cbti-resource/</a:t>
            </a:r>
          </a:p>
          <a:p>
            <a:r>
              <a:rPr lang="en-US">
                <a:ea typeface="MS PGothic"/>
                <a:cs typeface="Calibri"/>
                <a:hlinkClick r:id="rId5"/>
              </a:rPr>
              <a:t>https://www.keltyskey.com/courses/insomnia/</a:t>
            </a:r>
          </a:p>
          <a:p>
            <a:r>
              <a:rPr lang="en-US">
                <a:ea typeface="MS PGothic"/>
                <a:cs typeface="Calibri"/>
                <a:hlinkClick r:id="rId6"/>
              </a:rPr>
              <a:t>https://www.anxietycanada.com/sites/default/files/SleepDiary.pdf</a:t>
            </a:r>
            <a:r>
              <a:rPr lang="en-US">
                <a:ea typeface="MS PGothic"/>
                <a:cs typeface="Calibri"/>
              </a:rPr>
              <a:t> </a:t>
            </a:r>
            <a:endParaRPr lang="en-US">
              <a:cs typeface="Calibri"/>
            </a:endParaRPr>
          </a:p>
          <a:p>
            <a:endParaRPr lang="en-CA"/>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29</a:t>
            </a:fld>
            <a:endParaRPr lang="en-US" altLang="en-US"/>
          </a:p>
        </p:txBody>
      </p:sp>
    </p:spTree>
    <p:extLst>
      <p:ext uri="{BB962C8B-B14F-4D97-AF65-F5344CB8AC3E}">
        <p14:creationId xmlns:p14="http://schemas.microsoft.com/office/powerpoint/2010/main" val="298368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MS PGothic"/>
                <a:cs typeface="Calibri"/>
              </a:rPr>
              <a:t>Nutrition (the foods we wat) can also impact the bodily systems such as the nervous system and immune system, which can impact pain experiences and overall health. Healthy diet can also help with maintaining a healthy body weight, lowering load on joints and associated joint pain, and lower the risk of other chronic conditions that are associated with chronic pain (e.g., diabetes).</a:t>
            </a:r>
            <a:endParaRPr lang="en-CA" dirty="0">
              <a:cs typeface="Calibri"/>
            </a:endParaRPr>
          </a:p>
          <a:p>
            <a:pPr marL="171450" indent="-171450">
              <a:buChar char="-"/>
            </a:pPr>
            <a:endParaRPr lang="en-CA" dirty="0">
              <a:cs typeface="Calibri"/>
            </a:endParaRPr>
          </a:p>
          <a:p>
            <a:pPr marL="171450" indent="-171450">
              <a:buFontTx/>
              <a:buChar char="-"/>
            </a:pPr>
            <a:r>
              <a:rPr lang="en-CA" dirty="0">
                <a:ea typeface="MS PGothic"/>
                <a:cs typeface="Calibri"/>
              </a:rPr>
              <a:t>Antioxidant foods</a:t>
            </a:r>
          </a:p>
          <a:p>
            <a:pPr marL="628650" lvl="1" indent="-171450">
              <a:buFontTx/>
              <a:buChar char="-"/>
            </a:pPr>
            <a:r>
              <a:rPr lang="en-CA" dirty="0">
                <a:ea typeface="MS PGothic"/>
              </a:rPr>
              <a:t>Helps protect body from oxidant damage </a:t>
            </a:r>
            <a:r>
              <a:rPr lang="en-CA" dirty="0">
                <a:ea typeface="MS PGothic"/>
                <a:sym typeface="Wingdings" panose="05000000000000000000" pitchFamily="2" charset="2"/>
              </a:rPr>
              <a:t> which reduces inflammation</a:t>
            </a:r>
            <a:endParaRPr lang="en-CA" dirty="0">
              <a:ea typeface="MS PGothic"/>
              <a:cs typeface="Calibri"/>
            </a:endParaRPr>
          </a:p>
          <a:p>
            <a:pPr marL="171450" indent="-171450">
              <a:buFontTx/>
              <a:buChar char="-"/>
            </a:pPr>
            <a:r>
              <a:rPr lang="en-CA" dirty="0">
                <a:ea typeface="MS PGothic"/>
                <a:cs typeface="Calibri"/>
              </a:rPr>
              <a:t>Vitamins</a:t>
            </a:r>
          </a:p>
          <a:p>
            <a:pPr marL="628650" lvl="1" indent="-171450">
              <a:buFontTx/>
              <a:buChar char="-"/>
            </a:pPr>
            <a:r>
              <a:rPr lang="en-CA" dirty="0">
                <a:ea typeface="MS PGothic"/>
              </a:rPr>
              <a:t>People who experience pain may also experience vitamin deficiencies such as vitamin B12</a:t>
            </a:r>
            <a:endParaRPr lang="en-CA" dirty="0">
              <a:ea typeface="MS PGothic"/>
              <a:cs typeface="Calibri"/>
            </a:endParaRPr>
          </a:p>
          <a:p>
            <a:pPr marL="171450" indent="-171450">
              <a:buFontTx/>
              <a:buChar char="-"/>
            </a:pPr>
            <a:r>
              <a:rPr lang="en-CA" dirty="0">
                <a:ea typeface="MS PGothic"/>
                <a:cs typeface="Calibri"/>
              </a:rPr>
              <a:t>Good quality fats </a:t>
            </a:r>
          </a:p>
          <a:p>
            <a:pPr marL="171450" indent="-171450">
              <a:buFontTx/>
              <a:buChar char="-"/>
            </a:pPr>
            <a:r>
              <a:rPr lang="en-CA" dirty="0">
                <a:ea typeface="MS PGothic"/>
                <a:cs typeface="Calibri"/>
              </a:rPr>
              <a:t>Help reduce inflammation and enhance immune system </a:t>
            </a:r>
            <a:endParaRPr lang="en-CA" dirty="0">
              <a:cs typeface="Calibri"/>
            </a:endParaRPr>
          </a:p>
          <a:p>
            <a:pPr marL="628650" lvl="1" indent="-171450">
              <a:buFontTx/>
              <a:buChar char="-"/>
            </a:pPr>
            <a:r>
              <a:rPr lang="en-CA" dirty="0">
                <a:ea typeface="MS PGothic"/>
              </a:rPr>
              <a:t>2-3 servings of oily fish </a:t>
            </a:r>
            <a:endParaRPr lang="en-CA" dirty="0">
              <a:cs typeface="Calibri"/>
            </a:endParaRPr>
          </a:p>
          <a:p>
            <a:pPr marL="171450" indent="-171450">
              <a:buFont typeface="Arial"/>
              <a:buChar char="•"/>
            </a:pPr>
            <a:r>
              <a:rPr lang="en-CA"/>
              <a:t>Reduce sugar, salt, fat, cholesterol, and alcohol </a:t>
            </a:r>
            <a:endParaRPr lang="en-CA" dirty="0"/>
          </a:p>
          <a:p>
            <a:pPr marL="628650" lvl="1" indent="-171450">
              <a:buFont typeface="Arial"/>
              <a:buChar char="•"/>
            </a:pPr>
            <a:r>
              <a:rPr lang="en-CA" dirty="0">
                <a:ea typeface="MS PGothic"/>
              </a:rPr>
              <a:t>Processed foods can increase inflammation which can worsen pain experiences </a:t>
            </a:r>
          </a:p>
          <a:p>
            <a:pPr marL="628650" lvl="1" indent="-171450">
              <a:buFont typeface="Arial"/>
              <a:buChar char="•"/>
            </a:pPr>
            <a:r>
              <a:rPr lang="en-CA" dirty="0">
                <a:ea typeface="MS PGothic"/>
              </a:rPr>
              <a:t>Consuming foods high in these things can also increase the risk of chronic diseases </a:t>
            </a:r>
            <a:endParaRPr lang="en-US" dirty="0">
              <a:ea typeface="MS PGothic"/>
            </a:endParaRPr>
          </a:p>
          <a:p>
            <a:endParaRPr lang="en-CA" dirty="0"/>
          </a:p>
          <a:p>
            <a:pPr marL="171450" indent="-171450">
              <a:buChar char="-"/>
            </a:pPr>
            <a:endParaRPr lang="en-CA" dirty="0">
              <a:latin typeface="Calibri Light"/>
              <a:cs typeface="Calibri Light"/>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30</a:t>
            </a:fld>
            <a:endParaRPr lang="en-US" altLang="en-US"/>
          </a:p>
        </p:txBody>
      </p:sp>
    </p:spTree>
    <p:extLst>
      <p:ext uri="{BB962C8B-B14F-4D97-AF65-F5344CB8AC3E}">
        <p14:creationId xmlns:p14="http://schemas.microsoft.com/office/powerpoint/2010/main" val="3353970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MS PGothic"/>
                <a:cs typeface="Calibri"/>
              </a:rPr>
              <a:t>We have another opportunity for group discussion. These can be related to things you already do or would like to start doing!</a:t>
            </a:r>
            <a:endParaRPr lang="en-CA">
              <a:cs typeface="Calibri"/>
            </a:endParaRPr>
          </a:p>
          <a:p>
            <a:endParaRPr lang="en-CA">
              <a:ea typeface="MS PGothic"/>
              <a:cs typeface="Calibri"/>
            </a:endParaRPr>
          </a:p>
          <a:p>
            <a:r>
              <a:rPr lang="en-CA">
                <a:ea typeface="MS PGothic"/>
                <a:cs typeface="Calibri"/>
              </a:rPr>
              <a:t>1. What kind of non-drug measured do you find most helpful (e.g., physical activity, psychological therapy, physical therapy, self-management programs, lifestyle interventions: sleep, food, pacing)?</a:t>
            </a:r>
            <a:endParaRPr lang="en-CA">
              <a:cs typeface="Calibri"/>
            </a:endParaRPr>
          </a:p>
          <a:p>
            <a:endParaRPr lang="en-CA">
              <a:cs typeface="Calibri"/>
            </a:endParaRPr>
          </a:p>
          <a:p>
            <a:r>
              <a:rPr lang="en-CA">
                <a:ea typeface="MS PGothic"/>
                <a:cs typeface="Calibri"/>
              </a:rPr>
              <a:t>2. Are there any non-drug measured you have not tried but are now interested in trying?</a:t>
            </a:r>
            <a:endParaRPr lang="en-CA">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31</a:t>
            </a:fld>
            <a:endParaRPr lang="en-US" altLang="en-US"/>
          </a:p>
        </p:txBody>
      </p:sp>
    </p:spTree>
    <p:extLst>
      <p:ext uri="{BB962C8B-B14F-4D97-AF65-F5344CB8AC3E}">
        <p14:creationId xmlns:p14="http://schemas.microsoft.com/office/powerpoint/2010/main" val="3984945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Now that we've talked about lifestyle interventions, we'll shift focus a bit to natural health products and their role in pain management.</a:t>
            </a:r>
            <a:endParaRPr lang="en-US">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32</a:t>
            </a:fld>
            <a:endParaRPr lang="en-US" altLang="en-US"/>
          </a:p>
        </p:txBody>
      </p:sp>
    </p:spTree>
    <p:extLst>
      <p:ext uri="{BB962C8B-B14F-4D97-AF65-F5344CB8AC3E}">
        <p14:creationId xmlns:p14="http://schemas.microsoft.com/office/powerpoint/2010/main" val="2040366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note this slide is animated and TRUE / FALSE will show on click</a:t>
            </a:r>
            <a:endParaRPr lang="en-US" dirty="0"/>
          </a:p>
          <a:p>
            <a:endParaRPr lang="en-US" dirty="0">
              <a:ea typeface="MS PGothic"/>
              <a:cs typeface="Calibri"/>
            </a:endParaRPr>
          </a:p>
          <a:p>
            <a:r>
              <a:rPr lang="en-US" dirty="0">
                <a:ea typeface="MS PGothic"/>
                <a:cs typeface="Calibri"/>
              </a:rPr>
              <a:t>We'll start with another True or False question: "Prescription medications don't interact with natural health products?"</a:t>
            </a:r>
            <a:endParaRPr lang="en-US" dirty="0">
              <a:cs typeface="Calibri"/>
            </a:endParaRPr>
          </a:p>
          <a:p>
            <a:endParaRPr lang="en-US">
              <a:cs typeface="Calibri"/>
            </a:endParaRPr>
          </a:p>
          <a:p>
            <a:r>
              <a:rPr lang="en-US" dirty="0">
                <a:ea typeface="MS PGothic"/>
                <a:cs typeface="Calibri"/>
              </a:rPr>
              <a:t>This is a common misconception that natural health products are natural and so they must be completely safe but, in reality, we still need to be careful and smart about their use because they could have side effects or drug interactions with prescription medications, over-the-counter medications, or even other natural health products!</a:t>
            </a:r>
            <a:endParaRPr lang="en-US" dirty="0">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33</a:t>
            </a:fld>
            <a:endParaRPr lang="en-US" altLang="en-US"/>
          </a:p>
        </p:txBody>
      </p:sp>
    </p:spTree>
    <p:extLst>
      <p:ext uri="{BB962C8B-B14F-4D97-AF65-F5344CB8AC3E}">
        <p14:creationId xmlns:p14="http://schemas.microsoft.com/office/powerpoint/2010/main" val="93043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87D532BC-9732-403D-8006-A154ECABF1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EC3AE33E-A98F-4C72-A08A-2FC61F1702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a:cs typeface="Calibri"/>
              </a:rPr>
              <a:t>Group Appointments: appointments for up to 10 people experiencing similar health conditions facilitated by a pharmacist with experience in this clinical area. Appointments take place monthly for three months. They focus on provide education related to condition management (including medication management).</a:t>
            </a:r>
            <a:endParaRPr lang="en-US" altLang="en-US">
              <a:cs typeface="Calibri"/>
            </a:endParaRPr>
          </a:p>
          <a:p>
            <a:endParaRPr lang="en-US" altLang="en-US">
              <a:ea typeface="MS PGothic"/>
              <a:cs typeface="Calibri"/>
            </a:endParaRPr>
          </a:p>
          <a:p>
            <a:r>
              <a:rPr lang="en-US" altLang="en-US">
                <a:ea typeface="MS PGothic"/>
                <a:cs typeface="Calibri"/>
              </a:rPr>
              <a:t>What to Expect: Sessions aren't meant to be lectures but instead they're meant to be sharing and learning sessions where attendees learn from and with each other. </a:t>
            </a:r>
            <a:endParaRPr lang="en-US" altLang="en-US">
              <a:cs typeface="Calibri"/>
            </a:endParaRPr>
          </a:p>
          <a:p>
            <a:endParaRPr lang="en-US" altLang="en-US">
              <a:cs typeface="Calibri"/>
            </a:endParaRPr>
          </a:p>
          <a:p>
            <a:r>
              <a:rPr lang="en-US" altLang="en-US">
                <a:ea typeface="MS PGothic"/>
                <a:cs typeface="Calibri"/>
              </a:rPr>
              <a:t>We ask everyone to leave their cameras on to foster relationship building and connection.</a:t>
            </a:r>
            <a:endParaRPr lang="en-US" altLang="en-US">
              <a:cs typeface="Calibri"/>
            </a:endParaRPr>
          </a:p>
          <a:p>
            <a:endParaRPr lang="en-US" altLang="en-US"/>
          </a:p>
        </p:txBody>
      </p:sp>
      <p:sp>
        <p:nvSpPr>
          <p:cNvPr id="15363" name="Slide Number Placeholder 3">
            <a:extLst>
              <a:ext uri="{FF2B5EF4-FFF2-40B4-BE49-F238E27FC236}">
                <a16:creationId xmlns:a16="http://schemas.microsoft.com/office/drawing/2014/main" id="{8918C1AD-D7F3-4D97-ACF1-6CD007388E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500007-B8FA-4CC0-9C27-56FCB87782EE}"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34</a:t>
            </a:fld>
            <a:endParaRPr lang="en-US" altLang="en-US"/>
          </a:p>
        </p:txBody>
      </p:sp>
    </p:spTree>
    <p:extLst>
      <p:ext uri="{BB962C8B-B14F-4D97-AF65-F5344CB8AC3E}">
        <p14:creationId xmlns:p14="http://schemas.microsoft.com/office/powerpoint/2010/main" val="55950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MS PGothic"/>
                <a:cs typeface="Calibri"/>
              </a:rPr>
              <a:t>While there are a lot of natural health products available, there two are ones we more commonly see used and more commonly recommend as they have evidence that they may help with specific types of pain. Remember to check with your pharmacist first about potential drug interactions and to re-assess if you've noticed benefit after 1-2 months. If you haven't, then we recommend stopping it.</a:t>
            </a:r>
          </a:p>
          <a:p>
            <a:endParaRPr lang="en-CA">
              <a:ea typeface="MS PGothic"/>
              <a:cs typeface="Calibri"/>
            </a:endParaRPr>
          </a:p>
          <a:p>
            <a:r>
              <a:rPr lang="en-CA">
                <a:ea typeface="MS PGothic"/>
                <a:cs typeface="Calibri"/>
              </a:rPr>
              <a:t>1. Capsicum cream</a:t>
            </a:r>
            <a:endParaRPr lang="en-CA">
              <a:cs typeface="Calibri"/>
            </a:endParaRPr>
          </a:p>
          <a:p>
            <a:r>
              <a:rPr lang="en-CA">
                <a:ea typeface="MS PGothic"/>
                <a:cs typeface="Calibri"/>
              </a:rPr>
              <a:t>-Use: neuropathic pain (e.g., shingles)</a:t>
            </a:r>
          </a:p>
          <a:p>
            <a:r>
              <a:rPr lang="en-CA">
                <a:ea typeface="MS PGothic"/>
                <a:cs typeface="Calibri"/>
              </a:rPr>
              <a:t>-MOA:  Makes sensory nerves less sensitive so that pain impulses in the nerve endings aren't sent to the brain</a:t>
            </a:r>
            <a:endParaRPr lang="en-CA">
              <a:cs typeface="Calibri"/>
            </a:endParaRPr>
          </a:p>
          <a:p>
            <a:r>
              <a:rPr lang="en-CA">
                <a:ea typeface="MS PGothic"/>
                <a:cs typeface="Calibri"/>
              </a:rPr>
              <a:t>-SE: careful as it can cause burning, especially if you touch your eyes after applying it, so wash your hands after use!</a:t>
            </a:r>
            <a:endParaRPr lang="en-CA">
              <a:cs typeface="Calibri"/>
            </a:endParaRPr>
          </a:p>
          <a:p>
            <a:endParaRPr lang="en-CA">
              <a:cs typeface="Calibri"/>
            </a:endParaRPr>
          </a:p>
          <a:p>
            <a:r>
              <a:rPr lang="en-CA">
                <a:ea typeface="MS PGothic"/>
                <a:cs typeface="Calibri"/>
              </a:rPr>
              <a:t>2. Vitamin B12</a:t>
            </a:r>
            <a:endParaRPr lang="en-CA">
              <a:cs typeface="Calibri"/>
            </a:endParaRPr>
          </a:p>
          <a:p>
            <a:r>
              <a:rPr lang="en-CA">
                <a:ea typeface="MS PGothic"/>
                <a:cs typeface="Calibri"/>
              </a:rPr>
              <a:t>-Use: neuropathic pain specifically in people with low Vitamin B12 levels (e.g., more common in people with diabetes) or pain from shingles</a:t>
            </a:r>
            <a:endParaRPr lang="en-CA">
              <a:cs typeface="Calibri"/>
            </a:endParaRPr>
          </a:p>
          <a:p>
            <a:r>
              <a:rPr lang="en-CA">
                <a:ea typeface="MS PGothic"/>
                <a:cs typeface="Calibri"/>
              </a:rPr>
              <a:t>-MOA: Neuropathy can occur in those who are vitamin b12 deficient therefore supplementing can help to relieve the pain</a:t>
            </a:r>
            <a:endParaRPr lang="en-CA">
              <a:cs typeface="Calibri"/>
            </a:endParaRPr>
          </a:p>
          <a:p>
            <a:r>
              <a:rPr lang="en-CA">
                <a:ea typeface="MS PGothic"/>
                <a:cs typeface="Calibri"/>
              </a:rPr>
              <a:t>-note the postherpetic neuralgia benefit is from Vitamin B12 injections, you can also get Vitamin B12 from your diet (fish, shellfish, meat, eggs, dairy)</a:t>
            </a:r>
            <a:endParaRPr lang="en-CA"/>
          </a:p>
          <a:p>
            <a:r>
              <a:rPr lang="en-CA">
                <a:ea typeface="MS PGothic"/>
                <a:cs typeface="Calibri"/>
              </a:rPr>
              <a:t>-SE: extra Vitamin B12 is just peed out</a:t>
            </a:r>
          </a:p>
          <a:p>
            <a:endParaRPr lang="en-CA">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35</a:t>
            </a:fld>
            <a:endParaRPr lang="en-US" altLang="en-US"/>
          </a:p>
        </p:txBody>
      </p:sp>
    </p:spTree>
    <p:extLst>
      <p:ext uri="{BB962C8B-B14F-4D97-AF65-F5344CB8AC3E}">
        <p14:creationId xmlns:p14="http://schemas.microsoft.com/office/powerpoint/2010/main" val="1529722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Everyone's body is different and responds to natural health products different. Has anyone tried any NHPs? What did you use them for? Did they work? Any side effects?</a:t>
            </a:r>
            <a:endParaRPr lang="en-US">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36</a:t>
            </a:fld>
            <a:endParaRPr lang="en-US" altLang="en-US"/>
          </a:p>
        </p:txBody>
      </p:sp>
    </p:spTree>
    <p:extLst>
      <p:ext uri="{BB962C8B-B14F-4D97-AF65-F5344CB8AC3E}">
        <p14:creationId xmlns:p14="http://schemas.microsoft.com/office/powerpoint/2010/main" val="2149569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ea typeface="MS PGothic"/>
                <a:cs typeface="Calibri"/>
              </a:rPr>
              <a:t>Many people ask about cannabis for pain. Unfortunately, it's still an evolving area of research and the best evidence for helping pain is in specific types of pain (neuropathic pain, spinal cord injury). It's recommended to be used only if other prescription medications haven't worked. Every person's dose is different but we recommend starting at a low dose, limiting THC, and avoiding smoking to protect the lungs. Watch out for side effects like dizziness, feeling tired, paranoia or increased anxiety.</a:t>
            </a:r>
          </a:p>
          <a:p>
            <a:pPr>
              <a:defRPr/>
            </a:pPr>
            <a:endParaRPr lang="en-CA">
              <a:cs typeface="Calibri"/>
            </a:endParaRPr>
          </a:p>
          <a:p>
            <a:pPr>
              <a:defRPr/>
            </a:pPr>
            <a:r>
              <a:rPr lang="en-CA">
                <a:ea typeface="MS PGothic"/>
                <a:cs typeface="Calibri"/>
              </a:rPr>
              <a:t>Cannabis Access: </a:t>
            </a:r>
            <a:r>
              <a:rPr lang="en-CA">
                <a:ea typeface="MS PGothic"/>
                <a:cs typeface="Calibri"/>
                <a:hlinkClick r:id="rId3"/>
              </a:rPr>
              <a:t>https://cannabis.shoppersdrugmart.ca/en_CA</a:t>
            </a:r>
            <a:r>
              <a:rPr lang="en-CA">
                <a:ea typeface="MS PGothic"/>
                <a:cs typeface="Calibri"/>
              </a:rPr>
              <a:t> </a:t>
            </a:r>
          </a:p>
          <a:p>
            <a:pPr>
              <a:defRPr/>
            </a:pPr>
            <a:r>
              <a:rPr lang="en-CA">
                <a:ea typeface="MS PGothic"/>
                <a:cs typeface="Calibri"/>
              </a:rPr>
              <a:t>- can access medical consult with a healthcare provider (to obtain medical document – similar to a prescription) at no cost</a:t>
            </a:r>
            <a:endParaRPr lang="en-CA"/>
          </a:p>
          <a:p>
            <a:pPr>
              <a:defRPr/>
            </a:pPr>
            <a:r>
              <a:rPr lang="en-CA">
                <a:ea typeface="MS PGothic"/>
                <a:cs typeface="Calibri"/>
              </a:rPr>
              <a:t>- portal for ordering medical cannabis (different strains (indica vs. Sativa), forms (tinctures, gummies, capsules), cannabinoid levels (CBD, THC), etc.)</a:t>
            </a:r>
            <a:endParaRPr lang="en-CA">
              <a:cs typeface="Calibri"/>
            </a:endParaRPr>
          </a:p>
          <a:p>
            <a:pPr>
              <a:defRPr/>
            </a:pPr>
            <a:endParaRPr lang="en-CA">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37</a:t>
            </a:fld>
            <a:endParaRPr lang="en-US" altLang="en-US"/>
          </a:p>
        </p:txBody>
      </p:sp>
    </p:spTree>
    <p:extLst>
      <p:ext uri="{BB962C8B-B14F-4D97-AF65-F5344CB8AC3E}">
        <p14:creationId xmlns:p14="http://schemas.microsoft.com/office/powerpoint/2010/main" val="2273330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We've reviewed a lot of information today: some may be new while other pieces may have been refreshers. </a:t>
            </a:r>
            <a:r>
              <a:rPr lang="en-US" dirty="0" err="1">
                <a:ea typeface="MS PGothic"/>
                <a:cs typeface="Calibri"/>
              </a:rPr>
              <a:t>WeFor</a:t>
            </a:r>
            <a:r>
              <a:rPr lang="en-US" dirty="0">
                <a:ea typeface="MS PGothic"/>
                <a:cs typeface="Calibri"/>
              </a:rPr>
              <a:t> now, here's a summary of key things we reviewed together.</a:t>
            </a:r>
            <a:endParaRPr lang="en-US" dirty="0">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38</a:t>
            </a:fld>
            <a:endParaRPr lang="en-US" altLang="en-US"/>
          </a:p>
        </p:txBody>
      </p:sp>
    </p:spTree>
    <p:extLst>
      <p:ext uri="{BB962C8B-B14F-4D97-AF65-F5344CB8AC3E}">
        <p14:creationId xmlns:p14="http://schemas.microsoft.com/office/powerpoint/2010/main" val="1178655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073771EA-7401-4F0F-AFE1-22691F927B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5C7DC527-BA40-4C3D-9348-B8B3026FE0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20000"/>
              </a:spcBef>
            </a:pPr>
            <a:r>
              <a:rPr lang="en-US" dirty="0">
                <a:ea typeface="MS PGothic"/>
                <a:cs typeface="Calibri"/>
              </a:rPr>
              <a:t>Before we wrap-up: would anybody like to share feedback so we can incorporate and improve for our next session in a month?</a:t>
            </a:r>
          </a:p>
          <a:p>
            <a:pPr>
              <a:spcBef>
                <a:spcPct val="20000"/>
              </a:spcBef>
            </a:pPr>
            <a:endParaRPr lang="en-US" dirty="0">
              <a:ea typeface="MS PGothic"/>
              <a:cs typeface="Calibri"/>
            </a:endParaRPr>
          </a:p>
          <a:p>
            <a:pPr>
              <a:spcBef>
                <a:spcPct val="20000"/>
              </a:spcBef>
            </a:pPr>
            <a:r>
              <a:rPr lang="en-US" dirty="0">
                <a:ea typeface="MS PGothic"/>
                <a:cs typeface="Calibri"/>
              </a:rPr>
              <a:t>Our next session will focus on:</a:t>
            </a:r>
          </a:p>
          <a:p>
            <a:pPr marL="171450" indent="-171450">
              <a:spcBef>
                <a:spcPct val="20000"/>
              </a:spcBef>
              <a:buFont typeface="Arial"/>
              <a:buChar char="•"/>
            </a:pPr>
            <a:r>
              <a:rPr lang="en-US" dirty="0">
                <a:ea typeface="MS PGothic"/>
                <a:cs typeface="Calibri"/>
              </a:rPr>
              <a:t>Non-opioid medications for managing chronic pain</a:t>
            </a:r>
          </a:p>
          <a:p>
            <a:pPr marL="628650" lvl="1" indent="-171450">
              <a:spcBef>
                <a:spcPct val="20000"/>
              </a:spcBef>
              <a:buFont typeface="Arial"/>
              <a:buChar char="•"/>
            </a:pPr>
            <a:r>
              <a:rPr lang="en-US" dirty="0">
                <a:ea typeface="MS PGothic"/>
              </a:rPr>
              <a:t>1st line options </a:t>
            </a:r>
            <a:endParaRPr lang="en-US" dirty="0">
              <a:ea typeface="MS PGothic"/>
              <a:cs typeface="Calibri"/>
            </a:endParaRPr>
          </a:p>
          <a:p>
            <a:pPr marL="628650" lvl="1" indent="-171450">
              <a:spcBef>
                <a:spcPct val="20000"/>
              </a:spcBef>
              <a:buFont typeface="Arial"/>
              <a:buChar char="•"/>
            </a:pPr>
            <a:r>
              <a:rPr lang="en-US" dirty="0">
                <a:ea typeface="MS PGothic"/>
              </a:rPr>
              <a:t>Alternative therapies to consider for more benefit or if first-line options don't work</a:t>
            </a:r>
            <a:endParaRPr lang="en-US" dirty="0">
              <a:ea typeface="MS PGothic"/>
              <a:cs typeface="Calibri"/>
            </a:endParaRPr>
          </a:p>
          <a:p>
            <a:pPr marL="171450" indent="-171450">
              <a:spcBef>
                <a:spcPct val="20000"/>
              </a:spcBef>
              <a:buFont typeface="Arial"/>
              <a:buChar char="•"/>
            </a:pPr>
            <a:r>
              <a:rPr lang="en-US" dirty="0">
                <a:ea typeface="MS PGothic"/>
                <a:cs typeface="Calibri"/>
              </a:rPr>
              <a:t>Managing side effects of medications</a:t>
            </a:r>
          </a:p>
          <a:p>
            <a:pPr marL="171450" indent="-171450">
              <a:spcBef>
                <a:spcPct val="20000"/>
              </a:spcBef>
              <a:buFont typeface="Arial"/>
              <a:buChar char="•"/>
            </a:pPr>
            <a:endParaRPr lang="en-US" dirty="0">
              <a:effectLst/>
              <a:latin typeface="Calibri"/>
              <a:ea typeface="MS PGothic"/>
              <a:cs typeface="Calibri"/>
            </a:endParaRPr>
          </a:p>
          <a:p>
            <a:pPr>
              <a:spcBef>
                <a:spcPct val="20000"/>
              </a:spcBef>
            </a:pPr>
            <a:r>
              <a:rPr lang="en-US" dirty="0">
                <a:latin typeface="Calibri"/>
                <a:ea typeface="MS PGothic"/>
                <a:cs typeface="Calibri"/>
              </a:rPr>
              <a:t>For homework, I'll as you to set a goal (using the SMART goal setting techniques we reviewed today)</a:t>
            </a:r>
          </a:p>
          <a:p>
            <a:pPr marL="171450" indent="-171450">
              <a:spcBef>
                <a:spcPct val="20000"/>
              </a:spcBef>
              <a:buFont typeface="Arial"/>
              <a:buChar char="•"/>
            </a:pPr>
            <a:endParaRPr lang="en-US" dirty="0">
              <a:latin typeface="Calibri"/>
              <a:ea typeface="MS PGothic"/>
              <a:cs typeface="Calibri"/>
            </a:endParaRPr>
          </a:p>
        </p:txBody>
      </p:sp>
      <p:sp>
        <p:nvSpPr>
          <p:cNvPr id="80899" name="Slide Number Placeholder 3">
            <a:extLst>
              <a:ext uri="{FF2B5EF4-FFF2-40B4-BE49-F238E27FC236}">
                <a16:creationId xmlns:a16="http://schemas.microsoft.com/office/drawing/2014/main" id="{B2B670DA-9DC9-4995-835D-7D40811AB8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6FEFD62-7ABC-41CB-A40B-A38B10E0DCDB}" type="slidenum">
              <a:rPr lang="en-US" altLang="en-US" smtClean="0"/>
              <a:pPr/>
              <a:t>39</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Specifically, write down three goals you hope to achieve through the group appointments or for your pain management? Write them down and bring them to our next session.</a:t>
            </a:r>
            <a:endParaRPr lang="en-US">
              <a:cs typeface="Calibri"/>
            </a:endParaRPr>
          </a:p>
          <a:p>
            <a:endParaRPr lang="en-US">
              <a:cs typeface="Calibri"/>
            </a:endParaRPr>
          </a:p>
          <a:p>
            <a:r>
              <a:rPr lang="en-US">
                <a:ea typeface="MS PGothic"/>
                <a:cs typeface="Calibri"/>
              </a:rPr>
              <a:t>For example:</a:t>
            </a:r>
          </a:p>
          <a:p>
            <a:r>
              <a:rPr lang="en-US">
                <a:ea typeface="MS PGothic"/>
                <a:cs typeface="Calibri"/>
              </a:rPr>
              <a:t>1. Related to pain goals</a:t>
            </a:r>
            <a:endParaRPr lang="en-US">
              <a:cs typeface="Calibri"/>
            </a:endParaRPr>
          </a:p>
          <a:p>
            <a:r>
              <a:rPr lang="en-US">
                <a:ea typeface="MS PGothic"/>
                <a:cs typeface="Calibri"/>
              </a:rPr>
              <a:t>2. Implement lifestyle intervention</a:t>
            </a:r>
            <a:endParaRPr lang="en-US">
              <a:cs typeface="Calibri"/>
            </a:endParaRPr>
          </a:p>
          <a:p>
            <a:endParaRPr lang="en-US">
              <a:cs typeface="Calibri"/>
            </a:endParaRPr>
          </a:p>
          <a:p>
            <a:r>
              <a:rPr lang="en-CA">
                <a:ea typeface="MS PGothic"/>
                <a:cs typeface="Calibri"/>
              </a:rPr>
              <a:t>Pain Goal Example: </a:t>
            </a:r>
            <a:r>
              <a:rPr lang="en-CA" i="1">
                <a:ea typeface="MS PGothic"/>
                <a:cs typeface="Calibri"/>
              </a:rPr>
              <a:t>“I want to complete reduce my pain from 8/10 to 5-6/10 so I can play boardgames with my children in the evening within 3 months"</a:t>
            </a:r>
            <a:endParaRPr lang="en-CA">
              <a:ea typeface="MS PGothic"/>
              <a:cs typeface="Calibri"/>
            </a:endParaRPr>
          </a:p>
          <a:p>
            <a:r>
              <a:rPr lang="en-CA">
                <a:ea typeface="MS PGothic"/>
                <a:cs typeface="Calibri"/>
              </a:rPr>
              <a:t>Lifestyle Intervention: </a:t>
            </a:r>
            <a:r>
              <a:rPr lang="en-CA" i="1">
                <a:ea typeface="MS PGothic"/>
                <a:cs typeface="Calibri"/>
              </a:rPr>
              <a:t>"I want to increase physical activity to help with pain experience by incorporating 15 minutes of yoga into my daily routine there times a week within 1 month"</a:t>
            </a:r>
            <a:endParaRPr lang="en-CA" i="1">
              <a:cs typeface="Calibri"/>
            </a:endParaRPr>
          </a:p>
          <a:p>
            <a:endParaRPr lang="en-CA"/>
          </a:p>
          <a:p>
            <a:endParaRPr lang="en-CA">
              <a:ea typeface="MS PGothic"/>
              <a:cs typeface="Calibri"/>
            </a:endParaRPr>
          </a:p>
          <a:p>
            <a:r>
              <a:rPr lang="en-CA" i="1">
                <a:ea typeface="MS PGothic"/>
                <a:cs typeface="Calibri"/>
              </a:rPr>
              <a:t>Remember: </a:t>
            </a:r>
            <a:r>
              <a:rPr lang="en-US">
                <a:ea typeface="MS PGothic"/>
                <a:cs typeface="Calibri"/>
              </a:rPr>
              <a:t>These goals should include components that are:</a:t>
            </a:r>
          </a:p>
          <a:p>
            <a:r>
              <a:rPr lang="en-US">
                <a:ea typeface="MS PGothic"/>
                <a:cs typeface="Calibri"/>
              </a:rPr>
              <a:t>Specific: what will you do (e.g., aerobic exercise)</a:t>
            </a:r>
          </a:p>
          <a:p>
            <a:r>
              <a:rPr lang="en-US">
                <a:ea typeface="MS PGothic"/>
                <a:cs typeface="Calibri"/>
              </a:rPr>
              <a:t>Measurable: precise ways to measure (e.g., 15 minutes a day)</a:t>
            </a:r>
          </a:p>
          <a:p>
            <a:r>
              <a:rPr lang="en-US">
                <a:ea typeface="MS PGothic"/>
                <a:cs typeface="Calibri"/>
              </a:rPr>
              <a:t>Attainable: visualize a path (e.g., slowly increasing)</a:t>
            </a:r>
          </a:p>
          <a:p>
            <a:r>
              <a:rPr lang="en-US">
                <a:ea typeface="MS PGothic"/>
                <a:cs typeface="Calibri"/>
              </a:rPr>
              <a:t>Realistic: visualize the result (e.g., realistic goal vs. 30-60 minutes daily within 2 weeks)</a:t>
            </a:r>
          </a:p>
          <a:p>
            <a:r>
              <a:rPr lang="en-US">
                <a:ea typeface="MS PGothic"/>
                <a:cs typeface="Calibri"/>
              </a:rPr>
              <a:t>Timely: timeline for goal (e.g., 1-2 months)</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40</a:t>
            </a:fld>
            <a:endParaRPr lang="en-US" altLang="en-US"/>
          </a:p>
        </p:txBody>
      </p:sp>
    </p:spTree>
    <p:extLst>
      <p:ext uri="{BB962C8B-B14F-4D97-AF65-F5344CB8AC3E}">
        <p14:creationId xmlns:p14="http://schemas.microsoft.com/office/powerpoint/2010/main" val="3288972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53077BFC-BC71-4FE5-99CD-F5E440F16D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C83D688E-8800-4315-AB09-4FCA4E9697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altLang="en-US">
                <a:ea typeface="MS PGothic"/>
                <a:cs typeface="Calibri"/>
              </a:rPr>
              <a:t>Here are some resources available to support incorporating non-drug interventions.</a:t>
            </a:r>
            <a:endParaRPr lang="en-US" altLang="en-US">
              <a:cs typeface="Calibri"/>
            </a:endParaRPr>
          </a:p>
        </p:txBody>
      </p:sp>
      <p:sp>
        <p:nvSpPr>
          <p:cNvPr id="78851" name="Slide Number Placeholder 3">
            <a:extLst>
              <a:ext uri="{FF2B5EF4-FFF2-40B4-BE49-F238E27FC236}">
                <a16:creationId xmlns:a16="http://schemas.microsoft.com/office/drawing/2014/main" id="{40BE992F-1D72-43CA-99A6-8DF1BA7236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FC65B87-CA0D-45C9-B5C6-4BB159CC8A25}" type="slidenum">
              <a:rPr lang="en-US" altLang="en-US" smtClean="0"/>
              <a:pPr/>
              <a:t>41</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53077BFC-BC71-4FE5-99CD-F5E440F16D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C83D688E-8800-4315-AB09-4FCA4E9697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a:cs typeface="Calibri"/>
            </a:endParaRPr>
          </a:p>
          <a:p>
            <a:pPr marL="171450" indent="-171450">
              <a:spcBef>
                <a:spcPct val="20000"/>
              </a:spcBef>
              <a:buFont typeface="Arial"/>
              <a:buChar char="•"/>
            </a:pPr>
            <a:r>
              <a:rPr lang="en-US" b="1">
                <a:ea typeface="MS PGothic"/>
                <a:cs typeface="Calibri"/>
              </a:rPr>
              <a:t>Cannabis Resources </a:t>
            </a:r>
            <a:endParaRPr lang="en-US">
              <a:ea typeface="MS PGothic"/>
              <a:cs typeface="Calibri"/>
            </a:endParaRPr>
          </a:p>
          <a:p>
            <a:pPr marL="628650" lvl="1" indent="-171450">
              <a:spcBef>
                <a:spcPct val="20000"/>
              </a:spcBef>
              <a:buFont typeface="Arial"/>
              <a:buChar char="•"/>
            </a:pPr>
            <a:r>
              <a:rPr lang="en-US">
                <a:ea typeface="MS PGothic"/>
              </a:rPr>
              <a:t>Arthritis Society: </a:t>
            </a:r>
            <a:r>
              <a:rPr lang="en-US">
                <a:ea typeface="MS PGothic"/>
                <a:hlinkClick r:id="rId3"/>
              </a:rPr>
              <a:t>https://arthritis.ca/treatment/medication/medical-cannabis</a:t>
            </a:r>
            <a:r>
              <a:rPr lang="en-US">
                <a:ea typeface="MS PGothic"/>
              </a:rPr>
              <a:t> </a:t>
            </a:r>
            <a:endParaRPr lang="en-US">
              <a:ea typeface="MS PGothic"/>
              <a:cs typeface="Calibri"/>
            </a:endParaRPr>
          </a:p>
          <a:p>
            <a:pPr lvl="2" indent="-171450">
              <a:spcBef>
                <a:spcPct val="20000"/>
              </a:spcBef>
              <a:buFont typeface="Arial"/>
              <a:buChar char="•"/>
            </a:pPr>
            <a:r>
              <a:rPr lang="en-US">
                <a:ea typeface="MS PGothic"/>
              </a:rPr>
              <a:t>FYI: Cannabis Resources – arthritis society link isn’t only for people with arthritis! The site has an online module that teaches patients more about cannabis and the different forms available. </a:t>
            </a:r>
            <a:endParaRPr lang="en-US">
              <a:ea typeface="MS PGothic"/>
              <a:cs typeface="Calibri"/>
            </a:endParaRPr>
          </a:p>
          <a:p>
            <a:pPr marL="628650" lvl="1" indent="-171450">
              <a:spcBef>
                <a:spcPct val="20000"/>
              </a:spcBef>
              <a:buFont typeface="Arial"/>
              <a:buChar char="•"/>
            </a:pPr>
            <a:r>
              <a:rPr lang="en-US">
                <a:ea typeface="MS PGothic"/>
              </a:rPr>
              <a:t>RxFiles: </a:t>
            </a:r>
            <a:r>
              <a:rPr lang="en-US">
                <a:ea typeface="MS PGothic"/>
                <a:hlinkClick r:id="rId4"/>
              </a:rPr>
              <a:t>https://www.rxfiles.ca/rxfiles/uploads/documents/Cannabis-Medical-Patient-Booklet.pdf</a:t>
            </a:r>
            <a:r>
              <a:rPr lang="en-US">
                <a:ea typeface="MS PGothic"/>
              </a:rPr>
              <a:t> </a:t>
            </a:r>
            <a:endParaRPr lang="en-US">
              <a:ea typeface="MS PGothic"/>
              <a:cs typeface="Calibri"/>
            </a:endParaRPr>
          </a:p>
          <a:p>
            <a:pPr marL="628650" lvl="1" indent="-171450">
              <a:spcBef>
                <a:spcPct val="20000"/>
              </a:spcBef>
              <a:buFont typeface="Arial"/>
              <a:buChar char="•"/>
            </a:pPr>
            <a:r>
              <a:rPr lang="en-US">
                <a:ea typeface="MS PGothic"/>
              </a:rPr>
              <a:t>Government of Canada: </a:t>
            </a:r>
            <a:r>
              <a:rPr lang="en-US">
                <a:ea typeface="MS PGothic"/>
                <a:hlinkClick r:id="rId5"/>
              </a:rPr>
              <a:t>https://www.canada.ca/en/services/health/campaigns/cannabis/education-resources.html</a:t>
            </a:r>
            <a:r>
              <a:rPr lang="en-US">
                <a:ea typeface="MS PGothic"/>
              </a:rPr>
              <a:t> </a:t>
            </a:r>
            <a:endParaRPr lang="en-US">
              <a:ea typeface="MS PGothic"/>
              <a:cs typeface="Calibri"/>
            </a:endParaRPr>
          </a:p>
        </p:txBody>
      </p:sp>
      <p:sp>
        <p:nvSpPr>
          <p:cNvPr id="78851" name="Slide Number Placeholder 3">
            <a:extLst>
              <a:ext uri="{FF2B5EF4-FFF2-40B4-BE49-F238E27FC236}">
                <a16:creationId xmlns:a16="http://schemas.microsoft.com/office/drawing/2014/main" id="{40BE992F-1D72-43CA-99A6-8DF1BA7236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FC65B87-CA0D-45C9-B5C6-4BB159CC8A25}" type="slidenum">
              <a:rPr lang="en-US" altLang="en-US" smtClean="0"/>
              <a:pPr/>
              <a:t>42</a:t>
            </a:fld>
            <a:endParaRPr lang="en-US" altLang="en-US"/>
          </a:p>
        </p:txBody>
      </p:sp>
    </p:spTree>
    <p:extLst>
      <p:ext uri="{BB962C8B-B14F-4D97-AF65-F5344CB8AC3E}">
        <p14:creationId xmlns:p14="http://schemas.microsoft.com/office/powerpoint/2010/main" val="1714067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en-CA"/>
              <a:t>MOA: Chondroitin is a component that is used to make cartilage (i.e. we naturally make it in our body). Taking chondroitin helps to increase cartilage production and maintain healthy cartilage and joint health. </a:t>
            </a:r>
          </a:p>
          <a:p>
            <a:pPr marL="171450" indent="-171450">
              <a:buFontTx/>
              <a:buChar char="-"/>
            </a:pPr>
            <a:endParaRPr lang="en-CA"/>
          </a:p>
          <a:p>
            <a:pPr marL="628650" lvl="1" indent="-171450">
              <a:buFontTx/>
              <a:buChar char="-"/>
            </a:pPr>
            <a:endParaRPr lang="en-CA"/>
          </a:p>
          <a:p>
            <a:r>
              <a:rPr lang="en-CA"/>
              <a:t>Picture: https://www.nowfoods.com/products/supplements/chondroitin-sulfate-600-mg-capsules</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46</a:t>
            </a:fld>
            <a:endParaRPr lang="en-US" altLang="en-US"/>
          </a:p>
        </p:txBody>
      </p:sp>
    </p:spTree>
    <p:extLst>
      <p:ext uri="{BB962C8B-B14F-4D97-AF65-F5344CB8AC3E}">
        <p14:creationId xmlns:p14="http://schemas.microsoft.com/office/powerpoint/2010/main" val="51170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0DC7B41E-A37C-47E2-AA45-0B6AF943CE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11D121C-A6AA-432F-8F56-CEE664464F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a:cs typeface="Calibri"/>
              </a:rPr>
              <a:t>There are three sessions within our group appointment. </a:t>
            </a:r>
            <a:endParaRPr lang="en-US" altLang="en-US">
              <a:cs typeface="Calibri"/>
            </a:endParaRPr>
          </a:p>
          <a:p>
            <a:r>
              <a:rPr lang="en-US" altLang="en-US">
                <a:ea typeface="MS PGothic"/>
                <a:cs typeface="Calibri"/>
              </a:rPr>
              <a:t>Session 1: focuses on lifestyle management and natural health products</a:t>
            </a:r>
            <a:endParaRPr lang="en-US" altLang="en-US">
              <a:cs typeface="Calibri"/>
            </a:endParaRPr>
          </a:p>
          <a:p>
            <a:r>
              <a:rPr lang="en-US" altLang="en-US">
                <a:ea typeface="MS PGothic"/>
                <a:cs typeface="Calibri"/>
              </a:rPr>
              <a:t>Session 2: focuses on medication options so that you know what other alternatives exist that you may want to try now or in the future and what side effects to watch out for</a:t>
            </a:r>
          </a:p>
          <a:p>
            <a:r>
              <a:rPr lang="en-US" altLang="en-US">
                <a:ea typeface="MS PGothic"/>
                <a:cs typeface="Calibri"/>
              </a:rPr>
              <a:t>Session 3: reviews the potential role for opioids (aka narcotics) in pain and how to promote safe use of opioids</a:t>
            </a:r>
            <a:endParaRPr lang="en-US" altLang="en-US">
              <a:cs typeface="Calibri"/>
            </a:endParaRPr>
          </a:p>
        </p:txBody>
      </p:sp>
      <p:sp>
        <p:nvSpPr>
          <p:cNvPr id="17411" name="Slide Number Placeholder 3">
            <a:extLst>
              <a:ext uri="{FF2B5EF4-FFF2-40B4-BE49-F238E27FC236}">
                <a16:creationId xmlns:a16="http://schemas.microsoft.com/office/drawing/2014/main" id="{2E1E2DC1-556B-4518-BD7A-63607B3658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ACE1F3E-0DD4-4989-8715-E4885EFF7480}" type="slidenum">
              <a:rPr lang="en-US" altLang="en-US" smtClean="0"/>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a:t>MOA: Glucosamine is a component that is used to make cartilage (i.e. we naturally make it in our body). Taking glucosamine helps to increase cartilage production and maintain healthy cartilage and joint health. </a:t>
            </a:r>
          </a:p>
          <a:p>
            <a:pPr marL="171450" indent="-171450">
              <a:buFontTx/>
              <a:buChar char="-"/>
            </a:pPr>
            <a:r>
              <a:rPr lang="en-CA"/>
              <a:t>Shellfish allergy:</a:t>
            </a:r>
          </a:p>
          <a:p>
            <a:pPr marL="628650" lvl="1" indent="-171450">
              <a:buFontTx/>
              <a:buChar char="-"/>
            </a:pPr>
            <a:r>
              <a:rPr lang="en-CA"/>
              <a:t>Some products may say to avoid taking glucosamine if you are allergic to shellfish. Glucosamine is derived from the shells of shellfish while most people with shellfish allergies are allergic to the meat of shellfish. Double check with your health care provider regarding the safety of glucosamine if you have a shellfish allergy. </a:t>
            </a:r>
          </a:p>
          <a:p>
            <a:pPr marL="628650" lvl="1" indent="-171450">
              <a:buFontTx/>
              <a:buChar char="-"/>
            </a:pPr>
            <a:endParaRPr lang="en-CA"/>
          </a:p>
          <a:p>
            <a:r>
              <a:rPr lang="en-CA"/>
              <a:t>Picture: https://www.jamiesonvitamins.com/products/glucosamine-capsules</a:t>
            </a:r>
          </a:p>
          <a:p>
            <a:r>
              <a:rPr lang="en-CA"/>
              <a:t>Reference: Natural med </a:t>
            </a:r>
          </a:p>
          <a:p>
            <a:endParaRPr lang="en-CA"/>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47</a:t>
            </a:fld>
            <a:endParaRPr lang="en-US" altLang="en-US"/>
          </a:p>
        </p:txBody>
      </p:sp>
    </p:spTree>
    <p:extLst>
      <p:ext uri="{BB962C8B-B14F-4D97-AF65-F5344CB8AC3E}">
        <p14:creationId xmlns:p14="http://schemas.microsoft.com/office/powerpoint/2010/main" val="391341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ea typeface="MS PGothic"/>
                <a:cs typeface="Calibri"/>
              </a:rPr>
              <a:t>MOA: prevents the formation of a substance that is involved in the inflammatory and pain mechanisms </a:t>
            </a:r>
          </a:p>
          <a:p>
            <a:pPr marL="171450" indent="-171450">
              <a:buFontTx/>
              <a:buChar char="-"/>
            </a:pPr>
            <a:r>
              <a:rPr lang="en-US">
                <a:ea typeface="MS PGothic"/>
                <a:cs typeface="Calibri"/>
              </a:rPr>
              <a:t>Bottom line: Ginger is likely safe in those who don’t already have an increased bleeding risk. It is possibly effective in improving pain in those with osteoarthritis however it is important to note that Ginger has a long onset of action (several weeks --&gt; 3-12 weeks).</a:t>
            </a:r>
          </a:p>
          <a:p>
            <a:r>
              <a:rPr lang="en-US">
                <a:ea typeface="MS PGothic"/>
                <a:cs typeface="Calibri"/>
              </a:rPr>
              <a:t>://www.ncbi.nlm.nih.gov/pmc/articles/PMC7918078/</a:t>
            </a:r>
          </a:p>
          <a:p>
            <a:endParaRPr lang="en-US">
              <a:ea typeface="MS PGothic"/>
              <a:cs typeface="Calibri"/>
            </a:endParaRPr>
          </a:p>
          <a:p>
            <a:endParaRPr lang="en-US">
              <a:ea typeface="MS PGothic"/>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48</a:t>
            </a:fld>
            <a:endParaRPr lang="en-US" altLang="en-US"/>
          </a:p>
        </p:txBody>
      </p:sp>
    </p:spTree>
    <p:extLst>
      <p:ext uri="{BB962C8B-B14F-4D97-AF65-F5344CB8AC3E}">
        <p14:creationId xmlns:p14="http://schemas.microsoft.com/office/powerpoint/2010/main" val="502096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MS PGothic"/>
                <a:cs typeface="Calibri"/>
              </a:rPr>
              <a:t>MOA: The mechanism is unclear but turmeric may potentially help reduce the hypersensitivity that occurs in nerves.  Duration: 6-12 weeks.</a:t>
            </a:r>
            <a:endParaRPr lang="en-CA"/>
          </a:p>
          <a:p>
            <a:r>
              <a:rPr lang="en-CA">
                <a:ea typeface="MS PGothic"/>
                <a:cs typeface="Calibri"/>
              </a:rPr>
              <a:t>Bottom line: Turmeric is a likely safe NHP for patients who are using this for short term (up to 2 months) and do not have an increased bleeding risk. It is possibly effective in reducing pain associated with knee osteoarthritis </a:t>
            </a:r>
            <a:endParaRPr lang="en-CA">
              <a:cs typeface="Calibri"/>
            </a:endParaRPr>
          </a:p>
          <a:p>
            <a:endParaRPr lang="en-CA"/>
          </a:p>
          <a:p>
            <a:r>
              <a:rPr lang="en-CA">
                <a:ea typeface="MS PGothic"/>
                <a:cs typeface="Calibri"/>
              </a:rPr>
              <a:t>(It also is suggested to have anti-inflammatory properties but its role in managing rheumatoid arthritis is unclear) </a:t>
            </a:r>
            <a:endParaRPr lang="en-CA">
              <a:cs typeface="Calibri"/>
            </a:endParaRPr>
          </a:p>
          <a:p>
            <a:endParaRPr lang="en-CA"/>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49</a:t>
            </a:fld>
            <a:endParaRPr lang="en-US" altLang="en-US"/>
          </a:p>
        </p:txBody>
      </p:sp>
    </p:spTree>
    <p:extLst>
      <p:ext uri="{BB962C8B-B14F-4D97-AF65-F5344CB8AC3E}">
        <p14:creationId xmlns:p14="http://schemas.microsoft.com/office/powerpoint/2010/main" val="10445434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MOA: Thunder god vine reduces some constituents in the inflammatory pathway, helping to reduce inflammation in rheumatoid arthritis. </a:t>
            </a:r>
          </a:p>
          <a:p>
            <a:r>
              <a:rPr lang="en-CA"/>
              <a:t>Bottom line: Thunder God Vine is possibly effective in reducing pain associated with rheumatoid arthritis. However, it is noted as being “possibly safe” to use for short term use and considering the adverse effect of the product, it is likely the risks outweigh the benefits and should not be recommended. </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50</a:t>
            </a:fld>
            <a:endParaRPr lang="en-US" altLang="en-US"/>
          </a:p>
        </p:txBody>
      </p:sp>
    </p:spTree>
    <p:extLst>
      <p:ext uri="{BB962C8B-B14F-4D97-AF65-F5344CB8AC3E}">
        <p14:creationId xmlns:p14="http://schemas.microsoft.com/office/powerpoint/2010/main" val="3132364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a:ea typeface="MS PGothic"/>
                <a:cs typeface="Calibri"/>
              </a:rPr>
              <a:t>MOA: Feverfew inhibits constituents of the inflammatory pathway to help reduce inflammation </a:t>
            </a:r>
            <a:endParaRPr lang="en-CA"/>
          </a:p>
          <a:p>
            <a:pPr marL="171450" indent="-171450">
              <a:buFontTx/>
              <a:buChar char="-"/>
            </a:pPr>
            <a:r>
              <a:rPr lang="en-CA">
                <a:ea typeface="MS PGothic"/>
                <a:cs typeface="Calibri"/>
              </a:rPr>
              <a:t>Bottom line: There is insufficient reliable evidence to evaluate the effectiveness of feverfew on rheumatoid arthritis or other chronic non cancer pain conditions therefore it should not be recommended. It did not </a:t>
            </a:r>
            <a:r>
              <a:rPr lang="en-CA" err="1">
                <a:ea typeface="MS PGothic"/>
                <a:cs typeface="Calibri"/>
              </a:rPr>
              <a:t>refuce</a:t>
            </a:r>
            <a:r>
              <a:rPr lang="en-CA">
                <a:ea typeface="MS PGothic"/>
                <a:cs typeface="Calibri"/>
              </a:rPr>
              <a:t> pain, stiffness, or improve grip strength vs. Placebo.</a:t>
            </a:r>
            <a:endParaRPr lang="en-CA">
              <a:cs typeface="Calibri"/>
            </a:endParaRPr>
          </a:p>
          <a:p>
            <a:pPr marL="171450" indent="-171450">
              <a:buFontTx/>
              <a:buChar char="-"/>
            </a:pPr>
            <a:r>
              <a:rPr lang="en-CA">
                <a:ea typeface="MS PGothic"/>
                <a:cs typeface="Calibri"/>
              </a:rPr>
              <a:t>Note: It is possibly effective for migraine headaches (but there is a different group appointment for that) </a:t>
            </a:r>
            <a:endParaRPr lang="en-CA">
              <a:cs typeface="Calibri"/>
            </a:endParaRPr>
          </a:p>
          <a:p>
            <a:pPr marL="171450" indent="-171450">
              <a:buFontTx/>
              <a:buChar char="-"/>
            </a:pPr>
            <a:endParaRPr lang="en-CA"/>
          </a:p>
          <a:p>
            <a:pPr marL="171450" indent="-171450">
              <a:buChar char="-"/>
            </a:pPr>
            <a:r>
              <a:rPr lang="en-CA">
                <a:ea typeface="MS PGothic"/>
                <a:cs typeface="Calibri"/>
              </a:rPr>
              <a:t>Dose in migraines: 50-150 mg once daily</a:t>
            </a:r>
          </a:p>
          <a:p>
            <a:pPr marL="171450" indent="-171450">
              <a:buChar char="-"/>
            </a:pPr>
            <a:endParaRPr lang="en-CA">
              <a:ea typeface="MS PGothic"/>
              <a:cs typeface="Calibri"/>
            </a:endParaRPr>
          </a:p>
          <a:p>
            <a:pPr marL="0" indent="0">
              <a:buFontTx/>
              <a:buNone/>
            </a:pPr>
            <a:r>
              <a:rPr lang="en-CA">
                <a:ea typeface="MS PGothic"/>
                <a:cs typeface="Calibri"/>
              </a:rPr>
              <a:t>Safety profile:</a:t>
            </a:r>
          </a:p>
          <a:p>
            <a:pPr marL="171450" indent="-171450">
              <a:buFontTx/>
              <a:buChar char="-"/>
            </a:pPr>
            <a:r>
              <a:rPr lang="en-CA">
                <a:ea typeface="MS PGothic"/>
                <a:cs typeface="Calibri"/>
              </a:rPr>
              <a:t>Inhibits platelet and aggregation </a:t>
            </a:r>
            <a:endParaRPr lang="en-CA">
              <a:cs typeface="Calibri"/>
            </a:endParaRPr>
          </a:p>
          <a:p>
            <a:pPr marL="171450" indent="-171450">
              <a:buFontTx/>
              <a:buChar char="-"/>
            </a:pPr>
            <a:r>
              <a:rPr lang="en-CA">
                <a:ea typeface="MS PGothic"/>
                <a:cs typeface="Calibri"/>
              </a:rPr>
              <a:t>Strong inhibitor of CYP3A4 </a:t>
            </a:r>
            <a:endParaRPr lang="en-CA">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51</a:t>
            </a:fld>
            <a:endParaRPr lang="en-US" altLang="en-US"/>
          </a:p>
        </p:txBody>
      </p:sp>
    </p:spTree>
    <p:extLst>
      <p:ext uri="{BB962C8B-B14F-4D97-AF65-F5344CB8AC3E}">
        <p14:creationId xmlns:p14="http://schemas.microsoft.com/office/powerpoint/2010/main" val="9261287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MS PGothic"/>
                <a:cs typeface="Calibri"/>
              </a:rPr>
              <a:t>MOA: Willow bark may inhibit the formation of constituents of the pain and inflammatory pathway to help reduce pain and inflammation </a:t>
            </a:r>
            <a:endParaRPr lang="en-CA" dirty="0"/>
          </a:p>
          <a:p>
            <a:r>
              <a:rPr lang="en-CA" dirty="0">
                <a:ea typeface="MS PGothic"/>
                <a:cs typeface="Calibri"/>
              </a:rPr>
              <a:t>Bottom Line: Willow bark is possibly effective in reducing back pain. It is possibly safe in those using willow bark for up to 12 weeks and trials have shown that people may experience a benefit after using it daily for 4 weeks. Therefore willow bark may be a potential therapeutic option for those who have not experienced any benefit from other therapeutic options and do not have an increased risk of bleed. </a:t>
            </a:r>
            <a:endParaRPr lang="en-CA" dirty="0">
              <a:cs typeface="Calibri"/>
            </a:endParaRPr>
          </a:p>
          <a:p>
            <a:r>
              <a:rPr lang="en-CA" dirty="0">
                <a:ea typeface="MS PGothic"/>
                <a:cs typeface="Calibri"/>
              </a:rPr>
              <a:t>However, the long term safety profile is unknown therefore patients should be refrained from taking it longer than 12 weeks. </a:t>
            </a:r>
            <a:endParaRPr lang="en-CA" dirty="0">
              <a:cs typeface="Calibri"/>
            </a:endParaRPr>
          </a:p>
          <a:p>
            <a:endParaRPr lang="en-CA" dirty="0"/>
          </a:p>
          <a:p>
            <a:r>
              <a:rPr lang="en-CA" dirty="0">
                <a:ea typeface="MS PGothic"/>
                <a:cs typeface="Calibri"/>
              </a:rPr>
              <a:t>Willow bark extracts are standardized to </a:t>
            </a:r>
            <a:r>
              <a:rPr lang="en-CA" dirty="0" err="1">
                <a:ea typeface="MS PGothic"/>
                <a:cs typeface="Calibri"/>
              </a:rPr>
              <a:t>salicin</a:t>
            </a:r>
            <a:r>
              <a:rPr lang="en-CA" dirty="0">
                <a:ea typeface="MS PGothic"/>
                <a:cs typeface="Calibri"/>
              </a:rPr>
              <a:t> content </a:t>
            </a:r>
          </a:p>
          <a:p>
            <a:endParaRPr lang="en-CA" dirty="0">
              <a:cs typeface="Calibri"/>
            </a:endParaRPr>
          </a:p>
          <a:p>
            <a:r>
              <a:rPr lang="en-CA" dirty="0">
                <a:ea typeface="MS PGothic"/>
                <a:cs typeface="Calibri"/>
              </a:rPr>
              <a:t>High-dose more effective than low-dose. May see benefit within 1 week of high-dose.</a:t>
            </a:r>
            <a:endParaRPr lang="en-CA" dirty="0">
              <a:cs typeface="Calibri"/>
            </a:endParaRPr>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52</a:t>
            </a:fld>
            <a:endParaRPr lang="en-US" altLang="en-US"/>
          </a:p>
        </p:txBody>
      </p:sp>
    </p:spTree>
    <p:extLst>
      <p:ext uri="{BB962C8B-B14F-4D97-AF65-F5344CB8AC3E}">
        <p14:creationId xmlns:p14="http://schemas.microsoft.com/office/powerpoint/2010/main" val="4139184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44D71C18-4367-4D25-80FC-F897F36D40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27B6F00-E5A5-4C62-A50F-70F041CC941B}"/>
              </a:ext>
            </a:extLst>
          </p:cNvPr>
          <p:cNvSpPr>
            <a:spLocks noGrp="1"/>
          </p:cNvSpPr>
          <p:nvPr>
            <p:ph type="body" idx="1"/>
          </p:nvPr>
        </p:nvSpPr>
        <p:spPr/>
        <p:txBody>
          <a:bodyPr/>
          <a:lstStyle/>
          <a:p>
            <a:pPr>
              <a:defRPr/>
            </a:pPr>
            <a:r>
              <a:rPr lang="en-US">
                <a:ea typeface="ＭＳ Ｐゴシック" charset="0"/>
              </a:rPr>
              <a:t>Go around and introduce yourselves: </a:t>
            </a:r>
          </a:p>
          <a:p>
            <a:pPr>
              <a:defRPr/>
            </a:pPr>
            <a:endParaRPr lang="en-US">
              <a:ea typeface="ＭＳ Ｐゴシック" charset="0"/>
            </a:endParaRPr>
          </a:p>
          <a:p>
            <a:pPr marL="171450" indent="-171450">
              <a:buFontTx/>
              <a:buChar char="-"/>
              <a:defRPr/>
            </a:pPr>
            <a:r>
              <a:rPr lang="en-US">
                <a:ea typeface="ＭＳ Ｐゴシック"/>
                <a:cs typeface="Calibri"/>
              </a:rPr>
              <a:t>Name</a:t>
            </a:r>
          </a:p>
          <a:p>
            <a:pPr marL="171450" indent="-171450">
              <a:buFontTx/>
              <a:buChar char="-"/>
              <a:defRPr/>
            </a:pPr>
            <a:r>
              <a:rPr lang="en-US">
                <a:ea typeface="ＭＳ Ｐゴシック" charset="0"/>
              </a:rPr>
              <a:t>What you hope to gain from these group appointments</a:t>
            </a:r>
          </a:p>
        </p:txBody>
      </p:sp>
      <p:sp>
        <p:nvSpPr>
          <p:cNvPr id="21507" name="Slide Number Placeholder 3">
            <a:extLst>
              <a:ext uri="{FF2B5EF4-FFF2-40B4-BE49-F238E27FC236}">
                <a16:creationId xmlns:a16="http://schemas.microsoft.com/office/drawing/2014/main" id="{70D9CEE8-035D-42CB-969D-7A5428EC8B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7826F25-1C60-4FA8-A4C7-A3ACB5F2D919}" type="slidenum">
              <a:rPr lang="en-US" altLang="en-US" smtClean="0"/>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87529B39-9622-43B3-9E00-06CA0F56BF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38C7AA5-CB07-4D41-84D5-8BDF6A9FC64A}"/>
              </a:ext>
            </a:extLst>
          </p:cNvPr>
          <p:cNvSpPr>
            <a:spLocks noGrp="1"/>
          </p:cNvSpPr>
          <p:nvPr>
            <p:ph type="body" idx="1"/>
          </p:nvPr>
        </p:nvSpPr>
        <p:spPr/>
        <p:txBody>
          <a:bodyPr/>
          <a:lstStyle/>
          <a:p>
            <a:pPr>
              <a:defRPr/>
            </a:pPr>
            <a:r>
              <a:rPr lang="en-US">
                <a:ea typeface="ＭＳ Ｐゴシック" charset="0"/>
              </a:rPr>
              <a:t>Now we’ll move onto setting some ground rules for the rest of this session today. I’ll write our first one on the whiteboard/piece of paper here but feel free to call them out as you think of them. As rule #1</a:t>
            </a:r>
          </a:p>
          <a:p>
            <a:pPr>
              <a:defRPr/>
            </a:pPr>
            <a:endParaRPr lang="en-US">
              <a:ea typeface="ＭＳ Ｐゴシック" charset="0"/>
            </a:endParaRPr>
          </a:p>
          <a:p>
            <a:pPr marL="228600" indent="-228600">
              <a:buFontTx/>
              <a:buAutoNum type="arabicPeriod"/>
              <a:defRPr/>
            </a:pPr>
            <a:r>
              <a:rPr lang="en-US">
                <a:ea typeface="ＭＳ Ｐゴシック" charset="0"/>
              </a:rPr>
              <a:t>Facilitator is allowed to park individual-specific questions </a:t>
            </a:r>
          </a:p>
          <a:p>
            <a:pPr marL="685800" lvl="1" indent="-228600">
              <a:buFontTx/>
              <a:buAutoNum type="arabicPeriod"/>
              <a:defRPr/>
            </a:pPr>
            <a:r>
              <a:rPr lang="en-US">
                <a:ea typeface="ＭＳ Ｐゴシック" charset="0"/>
              </a:rPr>
              <a:t>out of respect to other members of the group - some questions may be too specific and should be reserved for one-on-one appointments/a later time. (to ensure that the conversation doesn’t go off on tangents) </a:t>
            </a:r>
          </a:p>
          <a:p>
            <a:pPr>
              <a:defRPr/>
            </a:pPr>
            <a:endParaRPr lang="en-US">
              <a:ea typeface="ＭＳ Ｐゴシック" charset="0"/>
            </a:endParaRPr>
          </a:p>
          <a:p>
            <a:pPr>
              <a:defRPr/>
            </a:pPr>
            <a:r>
              <a:rPr lang="en-US">
                <a:ea typeface="ＭＳ Ｐゴシック" charset="0"/>
              </a:rPr>
              <a:t>Other examples: </a:t>
            </a:r>
          </a:p>
          <a:p>
            <a:pPr marL="228600" indent="-228600">
              <a:buFontTx/>
              <a:buAutoNum type="arabicParenR"/>
              <a:defRPr/>
            </a:pPr>
            <a:r>
              <a:rPr lang="en-US">
                <a:ea typeface="ＭＳ Ｐゴシック" charset="0"/>
              </a:rPr>
              <a:t>No talking over others </a:t>
            </a:r>
          </a:p>
          <a:p>
            <a:pPr marL="228600" indent="-228600">
              <a:buFontTx/>
              <a:buAutoNum type="arabicParenR"/>
              <a:defRPr/>
            </a:pPr>
            <a:r>
              <a:rPr lang="en-US">
                <a:ea typeface="ＭＳ Ｐゴシック" charset="0"/>
              </a:rPr>
              <a:t>Allow everyone the opportunity to contribute and speak </a:t>
            </a:r>
          </a:p>
          <a:p>
            <a:pPr marL="228600" indent="-228600">
              <a:buFontTx/>
              <a:buAutoNum type="arabicParenR"/>
              <a:defRPr/>
            </a:pPr>
            <a:r>
              <a:rPr lang="en-US">
                <a:ea typeface="ＭＳ Ｐゴシック" charset="0"/>
              </a:rPr>
              <a:t>Confidentiality </a:t>
            </a:r>
          </a:p>
          <a:p>
            <a:pPr marL="228600" indent="-228600">
              <a:buFontTx/>
              <a:buAutoNum type="arabicParenR"/>
              <a:defRPr/>
            </a:pPr>
            <a:r>
              <a:rPr lang="en-US">
                <a:ea typeface="ＭＳ Ｐゴシック" charset="0"/>
              </a:rPr>
              <a:t>Cell phones off</a:t>
            </a:r>
          </a:p>
          <a:p>
            <a:pPr marL="228600" indent="-228600">
              <a:buFontTx/>
              <a:buAutoNum type="arabicParenR"/>
              <a:defRPr/>
            </a:pPr>
            <a:endParaRPr lang="en-US">
              <a:ea typeface="ＭＳ Ｐゴシック" charset="0"/>
            </a:endParaRPr>
          </a:p>
        </p:txBody>
      </p:sp>
      <p:sp>
        <p:nvSpPr>
          <p:cNvPr id="25603" name="Slide Number Placeholder 3">
            <a:extLst>
              <a:ext uri="{FF2B5EF4-FFF2-40B4-BE49-F238E27FC236}">
                <a16:creationId xmlns:a16="http://schemas.microsoft.com/office/drawing/2014/main" id="{6CDADDA4-5CF9-4DDD-A9AF-92EA54D184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1BEE7C0-A31A-49C3-9307-D7B45B567783}" type="slidenum">
              <a:rPr lang="en-US" altLang="en-US" smtClean="0"/>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Pain can be divided into two categories:</a:t>
            </a:r>
            <a:endParaRPr lang="en-US"/>
          </a:p>
          <a:p>
            <a:r>
              <a:rPr lang="en-US">
                <a:ea typeface="MS PGothic"/>
                <a:cs typeface="Calibri"/>
              </a:rPr>
              <a:t>-Nociceptive Pain: described as sharp pain, dull ache, throbbing pain</a:t>
            </a:r>
          </a:p>
          <a:p>
            <a:r>
              <a:rPr lang="en-US">
                <a:ea typeface="MS PGothic"/>
                <a:cs typeface="Calibri"/>
              </a:rPr>
              <a:t>-Neuropathic Pain (aka nerve pain): described as burning, prickling, shooting, tingling pain</a:t>
            </a:r>
          </a:p>
          <a:p>
            <a:endParaRPr lang="en-US">
              <a:ea typeface="MS PGothic"/>
              <a:cs typeface="Calibri"/>
            </a:endParaRPr>
          </a:p>
          <a:p>
            <a:r>
              <a:rPr lang="en-US">
                <a:ea typeface="MS PGothic"/>
                <a:cs typeface="Calibri"/>
              </a:rPr>
              <a:t>Note these aren't mutually exclusive meaning it's not necessarily one vs. the other - you can have both</a:t>
            </a:r>
          </a:p>
          <a:p>
            <a:r>
              <a:rPr lang="en-US">
                <a:ea typeface="MS PGothic"/>
                <a:cs typeface="Calibri"/>
              </a:rPr>
              <a:t>It's helpful to identify which type(s) you have as treatments used are different depending on the type of pain</a:t>
            </a:r>
            <a:endParaRPr lang="en-US">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10</a:t>
            </a:fld>
            <a:endParaRPr lang="en-US" altLang="en-US"/>
          </a:p>
        </p:txBody>
      </p:sp>
    </p:spTree>
    <p:extLst>
      <p:ext uri="{BB962C8B-B14F-4D97-AF65-F5344CB8AC3E}">
        <p14:creationId xmlns:p14="http://schemas.microsoft.com/office/powerpoint/2010/main" val="4145274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Nociceptive Pain: sharp, aching, throbbing</a:t>
            </a:r>
          </a:p>
          <a:p>
            <a:endParaRPr lang="en-US">
              <a:ea typeface="MS PGothic"/>
              <a:cs typeface="Calibri"/>
            </a:endParaRPr>
          </a:p>
          <a:p>
            <a:pPr marL="171450" indent="-171450">
              <a:buFontTx/>
              <a:buChar char="-"/>
            </a:pPr>
            <a:r>
              <a:rPr lang="en-US">
                <a:ea typeface="MS PGothic"/>
                <a:cs typeface="Calibri"/>
              </a:rPr>
              <a:t>Nociceptors are specialized cells located in the skin, joints, and muscles  and can send pain information along a pathway to the brain</a:t>
            </a:r>
          </a:p>
          <a:p>
            <a:pPr marL="171450" indent="-171450">
              <a:buFontTx/>
              <a:buChar char="-"/>
            </a:pPr>
            <a:r>
              <a:rPr lang="en-US">
                <a:ea typeface="MS PGothic"/>
                <a:cs typeface="Calibri"/>
              </a:rPr>
              <a:t>When these specialized cells become "sensitized" people experience more pain than usual (e.g., stubbing toe more painful than usual) or pain to a non-painful stimulus (e.g., light touch, wearing clothes)</a:t>
            </a:r>
          </a:p>
          <a:p>
            <a:pPr marL="171450" indent="-171450">
              <a:buFontTx/>
              <a:buChar char="-"/>
            </a:pPr>
            <a:endParaRPr lang="en-US">
              <a:ea typeface="MS PGothic"/>
              <a:cs typeface="Calibri"/>
            </a:endParaRPr>
          </a:p>
          <a:p>
            <a:pPr marL="171450" indent="-171450">
              <a:buFontTx/>
              <a:buChar char="-"/>
            </a:pPr>
            <a:endParaRPr lang="en-US">
              <a:ea typeface="MS PGothic"/>
              <a:cs typeface="Calibri"/>
            </a:endParaRPr>
          </a:p>
          <a:p>
            <a:pPr marL="171450" indent="-171450">
              <a:buFontTx/>
              <a:buChar char="-"/>
            </a:pPr>
            <a:endParaRPr lang="en-US">
              <a:ea typeface="MS PGothic"/>
              <a:cs typeface="Calibri"/>
            </a:endParaRPr>
          </a:p>
          <a:p>
            <a:pPr marL="171450" indent="-171450">
              <a:buFontTx/>
              <a:buChar char="-"/>
            </a:pPr>
            <a:endParaRPr lang="en-US">
              <a:ea typeface="MS PGothic"/>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11</a:t>
            </a:fld>
            <a:endParaRPr lang="en-US" altLang="en-US"/>
          </a:p>
        </p:txBody>
      </p:sp>
    </p:spTree>
    <p:extLst>
      <p:ext uri="{BB962C8B-B14F-4D97-AF65-F5344CB8AC3E}">
        <p14:creationId xmlns:p14="http://schemas.microsoft.com/office/powerpoint/2010/main" val="288989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MS PGothic"/>
                <a:cs typeface="Calibri"/>
              </a:rPr>
              <a:t>Neuropathic pain descriptors: shooting or burning pain</a:t>
            </a:r>
            <a:endParaRPr lang="en-US">
              <a:ea typeface="MS PGothic"/>
              <a:cs typeface="Calibri"/>
            </a:endParaRPr>
          </a:p>
          <a:p>
            <a:endParaRPr lang="en-CA">
              <a:ea typeface="MS PGothic"/>
              <a:cs typeface="Calibri"/>
            </a:endParaRPr>
          </a:p>
          <a:p>
            <a:r>
              <a:rPr lang="en-CA">
                <a:ea typeface="MS PGothic"/>
                <a:cs typeface="Calibri"/>
              </a:rPr>
              <a:t>Sensory nerves (bundle of brain cells) that run throughout the body. Usually detect and send information about touch, pain, temperature, position but when damaged (e.g., crushed in car accident, high blood sugar in diabetes, infection like shingles) can detect and send pain information to the brain without a stimulus (or cause).</a:t>
            </a:r>
            <a:endParaRPr lang="en-CA"/>
          </a:p>
          <a:p>
            <a:endParaRPr lang="en-CA">
              <a:ea typeface="MS PGothic"/>
              <a:cs typeface="Calibri"/>
            </a:endParaRPr>
          </a:p>
          <a:p>
            <a:endParaRPr lang="en-CA">
              <a:cs typeface="Calibri"/>
            </a:endParaRPr>
          </a:p>
          <a:p>
            <a:endParaRPr lang="en-CA">
              <a:ea typeface="MS PGothic"/>
              <a:cs typeface="Calibri"/>
            </a:endParaRPr>
          </a:p>
          <a:p>
            <a:endParaRPr lang="en-CA">
              <a:cs typeface="Calibri"/>
            </a:endParaRPr>
          </a:p>
          <a:p>
            <a:endParaRPr lang="en-CA">
              <a:cs typeface="Calibri"/>
            </a:endParaRPr>
          </a:p>
          <a:p>
            <a:endParaRPr lang="en-CA">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12</a:t>
            </a:fld>
            <a:endParaRPr lang="en-US" altLang="en-US"/>
          </a:p>
        </p:txBody>
      </p:sp>
    </p:spTree>
    <p:extLst>
      <p:ext uri="{BB962C8B-B14F-4D97-AF65-F5344CB8AC3E}">
        <p14:creationId xmlns:p14="http://schemas.microsoft.com/office/powerpoint/2010/main" val="71630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234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72026"/>
            <a:ext cx="7772400" cy="1470025"/>
          </a:xfrm>
        </p:spPr>
        <p:txBody>
          <a:bodyPr/>
          <a:lstStyle>
            <a:lvl1pPr algn="l">
              <a:defRPr b="0" i="0">
                <a:solidFill>
                  <a:schemeClr val="bg1"/>
                </a:solidFill>
                <a:latin typeface="+mj-lt"/>
                <a:cs typeface="Calibri"/>
              </a:defRPr>
            </a:lvl1pPr>
          </a:lstStyle>
          <a:p>
            <a:r>
              <a:rPr lang="en-CA"/>
              <a:t>Click to edit Master title style</a:t>
            </a:r>
            <a:endParaRPr lang="en-US"/>
          </a:p>
        </p:txBody>
      </p:sp>
      <p:sp>
        <p:nvSpPr>
          <p:cNvPr id="3" name="Subtitle 2"/>
          <p:cNvSpPr>
            <a:spLocks noGrp="1"/>
          </p:cNvSpPr>
          <p:nvPr>
            <p:ph type="subTitle" idx="1"/>
          </p:nvPr>
        </p:nvSpPr>
        <p:spPr>
          <a:xfrm>
            <a:off x="685800" y="4227801"/>
            <a:ext cx="70866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156710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CA"/>
              <a:t>Click to edit Master title style</a:t>
            </a:r>
            <a:endParaRPr lang="en-US"/>
          </a:p>
        </p:txBody>
      </p:sp>
      <p:sp>
        <p:nvSpPr>
          <p:cNvPr id="3" name="Content Placeholder 2"/>
          <p:cNvSpPr>
            <a:spLocks noGrp="1"/>
          </p:cNvSpPr>
          <p:nvPr>
            <p:ph idx="1"/>
          </p:nvPr>
        </p:nvSpPr>
        <p:spPr/>
        <p:txBody>
          <a:bodyPr/>
          <a:lstStyle>
            <a:lvl1pPr>
              <a:defRPr b="0" i="0">
                <a:latin typeface="Calibri Light"/>
                <a:cs typeface="Calibri Light"/>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a:extLst>
              <a:ext uri="{FF2B5EF4-FFF2-40B4-BE49-F238E27FC236}">
                <a16:creationId xmlns:a16="http://schemas.microsoft.com/office/drawing/2014/main" id="{29A8B6D8-8B91-40D2-A0E2-EC1F3CE40036}"/>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306638D6-93B6-4D9C-93AB-671290EB2B0A}" type="datetimeFigureOut">
              <a:rPr lang="en-US" altLang="x-none"/>
              <a:pPr>
                <a:defRPr/>
              </a:pPr>
              <a:t>7/31/23</a:t>
            </a:fld>
            <a:endParaRPr lang="en-US" altLang="x-none"/>
          </a:p>
        </p:txBody>
      </p:sp>
      <p:sp>
        <p:nvSpPr>
          <p:cNvPr id="6" name="Footer Placeholder 4">
            <a:extLst>
              <a:ext uri="{FF2B5EF4-FFF2-40B4-BE49-F238E27FC236}">
                <a16:creationId xmlns:a16="http://schemas.microsoft.com/office/drawing/2014/main" id="{BA0302F8-AF3A-4632-B53F-0E49E925B055}"/>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7" name="Slide Number Placeholder 5">
            <a:extLst>
              <a:ext uri="{FF2B5EF4-FFF2-40B4-BE49-F238E27FC236}">
                <a16:creationId xmlns:a16="http://schemas.microsoft.com/office/drawing/2014/main" id="{D9A0ADF3-9537-4FDA-89AA-7FFD852178DE}"/>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F0DD5D19-AF31-44D6-9026-77DBF62CF4E6}" type="slidenum">
              <a:rPr lang="en-US" altLang="en-US"/>
              <a:pPr>
                <a:defRPr/>
              </a:pPr>
              <a:t>‹#›</a:t>
            </a:fld>
            <a:endParaRPr lang="en-US" altLang="en-US"/>
          </a:p>
        </p:txBody>
      </p:sp>
    </p:spTree>
    <p:extLst>
      <p:ext uri="{BB962C8B-B14F-4D97-AF65-F5344CB8AC3E}">
        <p14:creationId xmlns:p14="http://schemas.microsoft.com/office/powerpoint/2010/main" val="209604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2344"/>
                </a:solidFill>
              </a:defRPr>
            </a:lvl1p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b="0" i="0">
                <a:latin typeface="Calibri Light"/>
                <a:cs typeface="Calibri Light"/>
              </a:defRPr>
            </a:lvl1pPr>
            <a:lvl2pPr>
              <a:defRPr sz="2400" b="0" i="0">
                <a:latin typeface="Calibri Light"/>
                <a:cs typeface="Calibri Light"/>
              </a:defRPr>
            </a:lvl2pPr>
            <a:lvl3pPr>
              <a:defRPr sz="2000" b="0" i="0">
                <a:latin typeface="Calibri Light"/>
                <a:cs typeface="Calibri Light"/>
              </a:defRPr>
            </a:lvl3pPr>
            <a:lvl4pPr>
              <a:defRPr sz="1800" b="0" i="0">
                <a:latin typeface="Calibri Light"/>
                <a:cs typeface="Calibri Light"/>
              </a:defRPr>
            </a:lvl4pPr>
            <a:lvl5pPr>
              <a:defRPr sz="1800" b="0" i="0">
                <a:latin typeface="Calibri Light"/>
                <a:cs typeface="Calibri Ligh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b="0" i="0">
                <a:latin typeface="Calibri Light"/>
                <a:cs typeface="Calibri Light"/>
              </a:defRPr>
            </a:lvl1pPr>
            <a:lvl2pPr>
              <a:defRPr sz="2400" b="0" i="0">
                <a:latin typeface="Calibri Light"/>
                <a:cs typeface="Calibri Light"/>
              </a:defRPr>
            </a:lvl2pPr>
            <a:lvl3pPr>
              <a:defRPr sz="2000" b="0" i="0">
                <a:latin typeface="Calibri Light"/>
                <a:cs typeface="Calibri Light"/>
              </a:defRPr>
            </a:lvl3pPr>
            <a:lvl4pPr>
              <a:defRPr sz="1800" b="0" i="0">
                <a:latin typeface="Calibri Light"/>
                <a:cs typeface="Calibri Light"/>
              </a:defRPr>
            </a:lvl4pPr>
            <a:lvl5pPr>
              <a:defRPr sz="1800" b="0" i="0">
                <a:latin typeface="Calibri Light"/>
                <a:cs typeface="Calibri Ligh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Date Placeholder 3">
            <a:extLst>
              <a:ext uri="{FF2B5EF4-FFF2-40B4-BE49-F238E27FC236}">
                <a16:creationId xmlns:a16="http://schemas.microsoft.com/office/drawing/2014/main" id="{38FB3FC6-0E1A-4F84-8801-343AA3531895}"/>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8D98912E-41CC-49A1-97C5-AE84027936A4}" type="datetimeFigureOut">
              <a:rPr lang="en-US" altLang="x-none"/>
              <a:pPr>
                <a:defRPr/>
              </a:pPr>
              <a:t>7/31/23</a:t>
            </a:fld>
            <a:endParaRPr lang="en-US" altLang="x-none"/>
          </a:p>
        </p:txBody>
      </p:sp>
      <p:sp>
        <p:nvSpPr>
          <p:cNvPr id="7" name="Footer Placeholder 4">
            <a:extLst>
              <a:ext uri="{FF2B5EF4-FFF2-40B4-BE49-F238E27FC236}">
                <a16:creationId xmlns:a16="http://schemas.microsoft.com/office/drawing/2014/main" id="{77F25DD0-C4AA-4F99-984B-BD213CA1C83A}"/>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8" name="Slide Number Placeholder 5">
            <a:extLst>
              <a:ext uri="{FF2B5EF4-FFF2-40B4-BE49-F238E27FC236}">
                <a16:creationId xmlns:a16="http://schemas.microsoft.com/office/drawing/2014/main" id="{96921D65-CCCC-4880-A7AB-4BACF12F7E2D}"/>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EE22E738-E951-4757-9B9B-EF06B096929B}" type="slidenum">
              <a:rPr lang="en-US" altLang="en-US"/>
              <a:pPr>
                <a:defRPr/>
              </a:pPr>
              <a:t>‹#›</a:t>
            </a:fld>
            <a:endParaRPr lang="en-US" altLang="en-US"/>
          </a:p>
        </p:txBody>
      </p:sp>
    </p:spTree>
    <p:extLst>
      <p:ext uri="{BB962C8B-B14F-4D97-AF65-F5344CB8AC3E}">
        <p14:creationId xmlns:p14="http://schemas.microsoft.com/office/powerpoint/2010/main" val="385824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FF59879D-C973-4505-9605-8C8506C8F26F}"/>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CF1DC873-FFBB-4F67-A21B-D85FA41E73A4}" type="datetimeFigureOut">
              <a:rPr lang="en-US" altLang="x-none"/>
              <a:pPr>
                <a:defRPr/>
              </a:pPr>
              <a:t>7/31/23</a:t>
            </a:fld>
            <a:endParaRPr lang="en-US" altLang="x-none"/>
          </a:p>
        </p:txBody>
      </p:sp>
      <p:sp>
        <p:nvSpPr>
          <p:cNvPr id="4" name="Footer Placeholder 4">
            <a:extLst>
              <a:ext uri="{FF2B5EF4-FFF2-40B4-BE49-F238E27FC236}">
                <a16:creationId xmlns:a16="http://schemas.microsoft.com/office/drawing/2014/main" id="{3A83B9AC-65FA-443D-96E8-295211AA9D20}"/>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5" name="Slide Number Placeholder 5">
            <a:extLst>
              <a:ext uri="{FF2B5EF4-FFF2-40B4-BE49-F238E27FC236}">
                <a16:creationId xmlns:a16="http://schemas.microsoft.com/office/drawing/2014/main" id="{05710B1F-1B6E-4BE2-A92B-C58ADEFC3F0A}"/>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13C20720-A354-424B-B628-89B536890874}" type="slidenum">
              <a:rPr lang="en-US" altLang="en-US"/>
              <a:pPr>
                <a:defRPr/>
              </a:pPr>
              <a:t>‹#›</a:t>
            </a:fld>
            <a:endParaRPr lang="en-US" altLang="en-US"/>
          </a:p>
        </p:txBody>
      </p:sp>
    </p:spTree>
    <p:extLst>
      <p:ext uri="{BB962C8B-B14F-4D97-AF65-F5344CB8AC3E}">
        <p14:creationId xmlns:p14="http://schemas.microsoft.com/office/powerpoint/2010/main" val="379477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C2344"/>
                </a:solidFill>
              </a:defRPr>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latin typeface="Calibri Light"/>
                <a:cs typeface="Calibri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6" name="Date Placeholder 3">
            <a:extLst>
              <a:ext uri="{FF2B5EF4-FFF2-40B4-BE49-F238E27FC236}">
                <a16:creationId xmlns:a16="http://schemas.microsoft.com/office/drawing/2014/main" id="{174A066C-CA77-4B6A-BC82-58FACF1D20D4}"/>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CDD1B02F-48B7-4A6A-9341-2163B9348D8D}" type="datetimeFigureOut">
              <a:rPr lang="en-US" altLang="x-none"/>
              <a:pPr>
                <a:defRPr/>
              </a:pPr>
              <a:t>7/31/23</a:t>
            </a:fld>
            <a:endParaRPr lang="en-US" altLang="x-none"/>
          </a:p>
        </p:txBody>
      </p:sp>
      <p:sp>
        <p:nvSpPr>
          <p:cNvPr id="7" name="Footer Placeholder 4">
            <a:extLst>
              <a:ext uri="{FF2B5EF4-FFF2-40B4-BE49-F238E27FC236}">
                <a16:creationId xmlns:a16="http://schemas.microsoft.com/office/drawing/2014/main" id="{5DE5E60E-C448-48BE-99DB-2CA70F8BC990}"/>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8" name="Slide Number Placeholder 5">
            <a:extLst>
              <a:ext uri="{FF2B5EF4-FFF2-40B4-BE49-F238E27FC236}">
                <a16:creationId xmlns:a16="http://schemas.microsoft.com/office/drawing/2014/main" id="{CE003372-D7BD-4DEB-B8F6-1CCA9410116B}"/>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0AACA919-DE4F-4BC0-BC81-74D2610944CA}" type="slidenum">
              <a:rPr lang="en-US" altLang="en-US"/>
              <a:pPr>
                <a:defRPr/>
              </a:pPr>
              <a:t>‹#›</a:t>
            </a:fld>
            <a:endParaRPr lang="en-US" altLang="en-US"/>
          </a:p>
        </p:txBody>
      </p:sp>
    </p:spTree>
    <p:extLst>
      <p:ext uri="{BB962C8B-B14F-4D97-AF65-F5344CB8AC3E}">
        <p14:creationId xmlns:p14="http://schemas.microsoft.com/office/powerpoint/2010/main" val="9941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C234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432206"/>
            <a:ext cx="77724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1784123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ACA0117-9F81-4962-838B-6986C81D8E7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1027" name="Text Placeholder 2">
            <a:extLst>
              <a:ext uri="{FF2B5EF4-FFF2-40B4-BE49-F238E27FC236}">
                <a16:creationId xmlns:a16="http://schemas.microsoft.com/office/drawing/2014/main" id="{EA0681BD-C734-47D4-9425-3699CE086FF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75203FEF-8F97-4067-962B-39B55916A5AD}"/>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A32869FF-911E-4595-8AC0-40E06B6E1BAF}" type="datetimeFigureOut">
              <a:rPr lang="en-US" altLang="x-none"/>
              <a:pPr>
                <a:defRPr/>
              </a:pPr>
              <a:t>7/31/23</a:t>
            </a:fld>
            <a:endParaRPr lang="en-US" altLang="x-none"/>
          </a:p>
        </p:txBody>
      </p:sp>
      <p:sp>
        <p:nvSpPr>
          <p:cNvPr id="5" name="Footer Placeholder 4">
            <a:extLst>
              <a:ext uri="{FF2B5EF4-FFF2-40B4-BE49-F238E27FC236}">
                <a16:creationId xmlns:a16="http://schemas.microsoft.com/office/drawing/2014/main" id="{0A033A1A-19B5-48D4-BFA2-91CD7A1072A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9CEC1FE-0835-4060-A97F-E6F6D5F14FD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2CFE0B9-9BDF-4E55-B976-C725B765AC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journalistsresource.org/studies/society/public-health/herbal-viagra-dietary-supplement-weight-loss/" TargetMode="Externa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0.jpeg"/><Relationship Id="rId7" Type="http://schemas.openxmlformats.org/officeDocument/2006/relationships/diagramColors" Target="../diagrams/colors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5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channel/UCC4TRhL4BiA7--jpxVVXcpQ" TargetMode="External"/><Relationship Id="rId7" Type="http://schemas.openxmlformats.org/officeDocument/2006/relationships/hyperlink" Target="https://www.youtube.com/watch?v=Cz7oYNqYCcc&amp;list=PLA2C6WTfk7jXt74ZTc6DktqypvmiyCMR4&amp;index=4"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Pahttps:/www.painbc.ca/gentle-movement-at-home" TargetMode="External"/><Relationship Id="rId5" Type="http://schemas.openxmlformats.org/officeDocument/2006/relationships/hyperlink" Target="https://arthritis.ca/living-well/2021/exercises-for-osteoarthritis-of-the-hip-knee" TargetMode="External"/><Relationship Id="rId4" Type="http://schemas.openxmlformats.org/officeDocument/2006/relationships/hyperlink" Target="https://arthritis.ca/AS/media/pdf/Support%20and%20Education/EN-top-10-exercises.pdf&#160;"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tapmipain.ca/patient/managing-my-pain/" TargetMode="External"/><Relationship Id="rId13" Type="http://schemas.openxmlformats.org/officeDocument/2006/relationships/hyperlink" Target="https://www.uclahealth.org/marc/body.cfm?id=22&amp;iirf_redirect=1" TargetMode="External"/><Relationship Id="rId3" Type="http://schemas.openxmlformats.org/officeDocument/2006/relationships/hyperlink" Target="https://wa.kaiserpermanente.org/kbase/topic.jhtml?docId=abo3945#abo3946" TargetMode="External"/><Relationship Id="rId7" Type="http://schemas.openxmlformats.org/officeDocument/2006/relationships/hyperlink" Target="http://Phttps:/painbc.ca/find-help/self-management" TargetMode="External"/><Relationship Id="rId12" Type="http://schemas.openxmlformats.org/officeDocument/2006/relationships/hyperlink" Target="https://www.anxietycanada.com/sites/default/files/SleepDiary.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selfmanagementbc.ca/chronicpainprogram" TargetMode="External"/><Relationship Id="rId11" Type="http://schemas.openxmlformats.org/officeDocument/2006/relationships/hyperlink" Target="https://mysleepwell.ca/cbti/" TargetMode="External"/><Relationship Id="rId5" Type="http://schemas.openxmlformats.org/officeDocument/2006/relationships/hyperlink" Target="https://painbc.ca/about/programs/pain-support-wellness-groups" TargetMode="External"/><Relationship Id="rId10" Type="http://schemas.openxmlformats.org/officeDocument/2006/relationships/hyperlink" Target="https://www.healthyfamiliesbc.ca/eating" TargetMode="External"/><Relationship Id="rId4" Type="http://schemas.openxmlformats.org/officeDocument/2006/relationships/hyperlink" Target="https://willowtreecounselling.ca/wp-content/uploads/2011/04/Reduced-Cost-Counselling-Options-Sep2014.pdf" TargetMode="External"/><Relationship Id="rId9" Type="http://schemas.openxmlformats.org/officeDocument/2006/relationships/hyperlink" Target="https://www.fraserhealth.ca/health-topics-a-to-z/chronic-pain/manage-chronic-pain/energy-conservation-living-with-chronic-pai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healthlinkbc.ca/health-topics/hw125087" TargetMode="External"/><Relationship Id="rId2" Type="http://schemas.openxmlformats.org/officeDocument/2006/relationships/hyperlink" Target="https://www.crozerhealth.org/nurses/pqrst/" TargetMode="External"/><Relationship Id="rId1" Type="http://schemas.openxmlformats.org/officeDocument/2006/relationships/slideLayout" Target="../slideLayouts/slideLayout2.xml"/><Relationship Id="rId6" Type="http://schemas.openxmlformats.org/officeDocument/2006/relationships/hyperlink" Target="https://www.fraserhealth.ca/-/media/Project/FraserHealth/FraserHealth/Health-Topics/Chronic-Pain/Fact_Sheet_6_Nutrition_and_Chronic_Pain.pdf?la=en&amp;rev=96a2b3ab366e45198df15c0d68569cb6&amp;hash=956A276A23A0C04A4AA57B8DBA7B79B70ACF4BB8" TargetMode="External"/><Relationship Id="rId5" Type="http://schemas.openxmlformats.org/officeDocument/2006/relationships/hyperlink" Target="https://sleepeducation.org/healthy-sleep/healthy-sleep-habits/" TargetMode="External"/><Relationship Id="rId4" Type="http://schemas.openxmlformats.org/officeDocument/2006/relationships/hyperlink" Target="https://www.fraserhealth.ca/health-topics-a-to-z/chronic-pain/manage-chronic-pain/energy-conservation-living-with-chronic-pain#.YUgwb7hKiUl" TargetMode="External"/></Relationships>
</file>

<file path=ppt/slides/_rels/slide45.xml.rels><?xml version="1.0" encoding="UTF-8" standalone="yes"?>
<Relationships xmlns="http://schemas.openxmlformats.org/package/2006/relationships"><Relationship Id="rId13" Type="http://schemas.openxmlformats.org/officeDocument/2006/relationships/hyperlink" Target="https://courses.lumenlearning.com/fitness/chapter/additional-considerations-for-some-adults/" TargetMode="External"/><Relationship Id="rId18" Type="http://schemas.openxmlformats.org/officeDocument/2006/relationships/hyperlink" Target="https://www.frugal-shopping.com/2014/12/trumedic-tm-1000pro-deluxe-tens-unit.html" TargetMode="External"/><Relationship Id="rId26" Type="http://schemas.openxmlformats.org/officeDocument/2006/relationships/hyperlink" Target="https://creativecommons.org/licenses/by-nd/3.0/" TargetMode="External"/><Relationship Id="rId3" Type="http://schemas.openxmlformats.org/officeDocument/2006/relationships/hyperlink" Target="https://www.pngall.com/jigsaw-puzzle-png/" TargetMode="External"/><Relationship Id="rId21" Type="http://schemas.openxmlformats.org/officeDocument/2006/relationships/hyperlink" Target="https://www.opulentmobility.com/om2018-ju-gosling.html" TargetMode="External"/><Relationship Id="rId34" Type="http://schemas.openxmlformats.org/officeDocument/2006/relationships/hyperlink" Target="https://www.amazon.ca/Thunder-God-Vine-Root-Capsules/dp/B0145XJQZ2" TargetMode="External"/><Relationship Id="rId7" Type="http://schemas.openxmlformats.org/officeDocument/2006/relationships/hyperlink" Target="https://www.health.harvard.edu/pain/the-pain-of-measuring-pain" TargetMode="External"/><Relationship Id="rId12" Type="http://schemas.openxmlformats.org/officeDocument/2006/relationships/hyperlink" Target="https://www.flickr.com/photos/150388148@N02/36152584265" TargetMode="External"/><Relationship Id="rId17" Type="http://schemas.openxmlformats.org/officeDocument/2006/relationships/hyperlink" Target="https://foto.wuestenigel.com/a-female-with-pain-in-shoulder/" TargetMode="External"/><Relationship Id="rId25" Type="http://schemas.openxmlformats.org/officeDocument/2006/relationships/hyperlink" Target="https://journalistsresource.org/studies/society/public-health/herbal-viagra-dietary-supplement-weight-loss/" TargetMode="External"/><Relationship Id="rId33" Type="http://schemas.openxmlformats.org/officeDocument/2006/relationships/hyperlink" Target="https://clamorworld.com/turmeric-can-improve-memory-and-mood-reduce-alzheimers-risk-study/" TargetMode="External"/><Relationship Id="rId2" Type="http://schemas.openxmlformats.org/officeDocument/2006/relationships/hyperlink" Target="https://www.pngkit.com/bigpic/u2q8w7u2e6t4t4i1/" TargetMode="External"/><Relationship Id="rId16" Type="http://schemas.openxmlformats.org/officeDocument/2006/relationships/hyperlink" Target="https://www.somospacientes.com/noticias/avances/el-tai-chi-reduce-el-numero-de-caidas-en-los-pacientes-que-han-sufrido-un-ictus/" TargetMode="External"/><Relationship Id="rId20" Type="http://schemas.openxmlformats.org/officeDocument/2006/relationships/hyperlink" Target="https://library.achievingthedream.org/sanjacintroductorychemistry/chapter/the-dissolving-process/" TargetMode="External"/><Relationship Id="rId29" Type="http://schemas.openxmlformats.org/officeDocument/2006/relationships/hyperlink" Target="https://www.freepik.com/premium-vector/cannabis-marijuana-forms-medical-use-with-descriptions_5411495.htm" TargetMode="External"/><Relationship Id="rId1" Type="http://schemas.openxmlformats.org/officeDocument/2006/relationships/slideLayout" Target="../slideLayouts/slideLayout2.xml"/><Relationship Id="rId6" Type="http://schemas.openxmlformats.org/officeDocument/2006/relationships/hyperlink" Target="https://medium.com/@mukulmalik/human-brain-s-f426e5bc9964" TargetMode="External"/><Relationship Id="rId11" Type="http://schemas.openxmlformats.org/officeDocument/2006/relationships/hyperlink" Target="https://creativecommons.org/licenses/by/3.0/" TargetMode="External"/><Relationship Id="rId24" Type="http://schemas.openxmlformats.org/officeDocument/2006/relationships/hyperlink" Target="https://food-guide.canada.ca/en/" TargetMode="External"/><Relationship Id="rId32" Type="http://schemas.openxmlformats.org/officeDocument/2006/relationships/hyperlink" Target="https://pngimg.com/download/16799" TargetMode="External"/><Relationship Id="rId5" Type="http://schemas.openxmlformats.org/officeDocument/2006/relationships/hyperlink" Target="https://www.nva.org/learnpatient/how-we-feel-pain/" TargetMode="External"/><Relationship Id="rId15" Type="http://schemas.openxmlformats.org/officeDocument/2006/relationships/hyperlink" Target="https://www.somospacientes.com/noticias/avances/" TargetMode="External"/><Relationship Id="rId23" Type="http://schemas.openxmlformats.org/officeDocument/2006/relationships/hyperlink" Target="https://freepngimg.com/png/25650-stock-market-graph-up-transparent-background" TargetMode="External"/><Relationship Id="rId28" Type="http://schemas.openxmlformats.org/officeDocument/2006/relationships/hyperlink" Target="https://www.walmart.ca/en/ip/natures-bounty-vitamin-b-12-1000-mcg-unisex/6000101671633" TargetMode="External"/><Relationship Id="rId36" Type="http://schemas.openxmlformats.org/officeDocument/2006/relationships/hyperlink" Target="https://www.nowfoods.com/products/supplements/willow-bark-extract-400-mg-veg-capsules" TargetMode="External"/><Relationship Id="rId10" Type="http://schemas.openxmlformats.org/officeDocument/2006/relationships/hyperlink" Target="https://foto.wuestenigel.com/weights-in-a-gym/" TargetMode="External"/><Relationship Id="rId19" Type="http://schemas.openxmlformats.org/officeDocument/2006/relationships/hyperlink" Target="https://physiomedvancouver.ca/physiotherapy-treatments/laser-therapy/" TargetMode="External"/><Relationship Id="rId31" Type="http://schemas.openxmlformats.org/officeDocument/2006/relationships/hyperlink" Target="https://www.jamiesonvitamins.com/collections/glucosamine/products/glucosamine-capsules" TargetMode="External"/><Relationship Id="rId4" Type="http://schemas.openxmlformats.org/officeDocument/2006/relationships/hyperlink" Target="https://creativecommons.org/licenses/by-nc/3.0/" TargetMode="External"/><Relationship Id="rId9" Type="http://schemas.openxmlformats.org/officeDocument/2006/relationships/hyperlink" Target="https://creativecommons.org/licenses/by-nc-nd/3.0/" TargetMode="External"/><Relationship Id="rId14" Type="http://schemas.openxmlformats.org/officeDocument/2006/relationships/hyperlink" Target="https://creativecommons.org/licenses/by-nc-sa/3.0/" TargetMode="External"/><Relationship Id="rId22" Type="http://schemas.openxmlformats.org/officeDocument/2006/relationships/hyperlink" Target="https://creativecommons.org/licenses/by-sa/3.0/" TargetMode="External"/><Relationship Id="rId27" Type="http://schemas.openxmlformats.org/officeDocument/2006/relationships/hyperlink" Target="https://www.amazon.ca/Zostrix-Original-Strength-Natural-Relief/dp/B001V9JZKA" TargetMode="External"/><Relationship Id="rId30" Type="http://schemas.openxmlformats.org/officeDocument/2006/relationships/hyperlink" Target="https://www.nowfoods.com/products/supplements/chondroitin-sulfate-600-mg-capsules" TargetMode="External"/><Relationship Id="rId35" Type="http://schemas.openxmlformats.org/officeDocument/2006/relationships/hyperlink" Target="https://naturesway.com/products/feverfew" TargetMode="External"/><Relationship Id="rId8" Type="http://schemas.openxmlformats.org/officeDocument/2006/relationships/hyperlink" Target="https://www.elenacorrales.com/blogelenacorrales/menopausia-precoz-envejecimiento-prematuro-iii/" TargetMode="Externa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F778-FC01-F1E5-66D7-2C4C973BC60A}"/>
              </a:ext>
            </a:extLst>
          </p:cNvPr>
          <p:cNvSpPr>
            <a:spLocks noGrp="1"/>
          </p:cNvSpPr>
          <p:nvPr>
            <p:ph type="ctrTitle"/>
          </p:nvPr>
        </p:nvSpPr>
        <p:spPr>
          <a:xfrm>
            <a:off x="685800" y="883632"/>
            <a:ext cx="7772400" cy="1470025"/>
          </a:xfrm>
        </p:spPr>
        <p:txBody>
          <a:bodyPr/>
          <a:lstStyle/>
          <a:p>
            <a:r>
              <a:rPr lang="en-US" sz="4400"/>
              <a:t>Session 1: Introduction to Chronic Non-Cancer Pain </a:t>
            </a:r>
            <a:endParaRPr lang="en-US"/>
          </a:p>
        </p:txBody>
      </p:sp>
      <p:sp>
        <p:nvSpPr>
          <p:cNvPr id="3" name="Subtitle 2">
            <a:extLst>
              <a:ext uri="{FF2B5EF4-FFF2-40B4-BE49-F238E27FC236}">
                <a16:creationId xmlns:a16="http://schemas.microsoft.com/office/drawing/2014/main" id="{346641B7-BD3B-CE36-4856-9F52E8CEEEF0}"/>
              </a:ext>
            </a:extLst>
          </p:cNvPr>
          <p:cNvSpPr>
            <a:spLocks noGrp="1"/>
          </p:cNvSpPr>
          <p:nvPr>
            <p:ph type="subTitle" idx="1"/>
          </p:nvPr>
        </p:nvSpPr>
        <p:spPr>
          <a:xfrm>
            <a:off x="685799" y="2864786"/>
            <a:ext cx="7956395" cy="2373721"/>
          </a:xfrm>
        </p:spPr>
        <p:txBody>
          <a:bodyPr/>
          <a:lstStyle/>
          <a:p>
            <a:r>
              <a:rPr lang="en-US" sz="3000" b="1" i="0" u="none" strike="noStrike" dirty="0">
                <a:solidFill>
                  <a:srgbClr val="FFFFFF"/>
                </a:solidFill>
                <a:effectLst/>
                <a:ea typeface="MS PGothic"/>
              </a:rPr>
              <a:t>Facilitator: [</a:t>
            </a:r>
            <a:r>
              <a:rPr lang="en-US" sz="3000" b="1" i="0" u="none" strike="noStrike" dirty="0">
                <a:solidFill>
                  <a:srgbClr val="FF0000"/>
                </a:solidFill>
                <a:effectLst/>
                <a:ea typeface="MS PGothic"/>
              </a:rPr>
              <a:t>INSERT NAME HERE</a:t>
            </a:r>
            <a:r>
              <a:rPr lang="en-US" sz="3000" b="1" i="0" u="none" strike="noStrike" dirty="0">
                <a:solidFill>
                  <a:srgbClr val="FFFFFF"/>
                </a:solidFill>
                <a:effectLst/>
                <a:ea typeface="MS PGothic"/>
              </a:rPr>
              <a:t>]</a:t>
            </a:r>
          </a:p>
          <a:p>
            <a:endParaRPr lang="en-US" sz="1800" b="1">
              <a:latin typeface="Calibri Light" panose="020F0302020204030204" pitchFamily="34" charset="0"/>
            </a:endParaRPr>
          </a:p>
          <a:p>
            <a:r>
              <a:rPr lang="en-US" sz="2400" b="1" i="0" u="none" strike="noStrike" dirty="0">
                <a:solidFill>
                  <a:srgbClr val="FFFFFF"/>
                </a:solidFill>
                <a:effectLst/>
                <a:ea typeface="MS PGothic"/>
              </a:rPr>
              <a:t>[</a:t>
            </a:r>
            <a:r>
              <a:rPr lang="en-US" sz="2400" b="1" i="0" u="none" strike="noStrike" dirty="0">
                <a:solidFill>
                  <a:srgbClr val="FF0000"/>
                </a:solidFill>
                <a:effectLst/>
                <a:ea typeface="MS PGothic"/>
              </a:rPr>
              <a:t>INSERT DATE &amp; TIME HERE</a:t>
            </a:r>
            <a:r>
              <a:rPr lang="en-US" sz="2400" b="1" i="0" u="none" strike="noStrike" dirty="0">
                <a:solidFill>
                  <a:srgbClr val="FFFFFF"/>
                </a:solidFill>
                <a:effectLst/>
                <a:ea typeface="MS PGothic"/>
              </a:rPr>
              <a:t>]</a:t>
            </a:r>
          </a:p>
          <a:p>
            <a:endParaRPr lang="en-US" sz="1800" b="1">
              <a:latin typeface="Calibri Light" panose="020F0302020204030204" pitchFamily="34" charset="0"/>
            </a:endParaRPr>
          </a:p>
          <a:p>
            <a:r>
              <a:rPr lang="en-US" sz="1800" b="1" u="none" strike="noStrike" dirty="0">
                <a:solidFill>
                  <a:srgbClr val="FFFFFF"/>
                </a:solidFill>
                <a:effectLst/>
                <a:ea typeface="MS PGothic"/>
              </a:rPr>
              <a:t>NOTICE: This slide deck intended for educational purposes only and you are encouraged to adapt this slide deck to suit your clinic, services and community.</a:t>
            </a:r>
            <a:endParaRPr lang="en-US" b="1" dirty="0">
              <a:ea typeface="MS PGothic"/>
            </a:endParaRPr>
          </a:p>
        </p:txBody>
      </p:sp>
      <p:sp>
        <p:nvSpPr>
          <p:cNvPr id="4" name="TextBox 1">
            <a:extLst>
              <a:ext uri="{FF2B5EF4-FFF2-40B4-BE49-F238E27FC236}">
                <a16:creationId xmlns:a16="http://schemas.microsoft.com/office/drawing/2014/main" id="{0AE4F5B0-4E8B-6D8C-12A0-EA44DE5C6D54}"/>
              </a:ext>
            </a:extLst>
          </p:cNvPr>
          <p:cNvSpPr txBox="1"/>
          <p:nvPr/>
        </p:nvSpPr>
        <p:spPr>
          <a:xfrm>
            <a:off x="776143" y="6012084"/>
            <a:ext cx="756147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just"/>
            <a:r>
              <a:rPr lang="en-US" sz="1200" i="1" dirty="0">
                <a:solidFill>
                  <a:schemeClr val="bg1"/>
                </a:solidFill>
                <a:latin typeface="Calibri"/>
                <a:ea typeface="MS PGothic"/>
                <a:cs typeface="Calibri"/>
              </a:rPr>
              <a:t>This slide deck was created in 2022 at the UBC Pharmacists Clinic by Dr. Tiana Tilli, PharmD, RPh, ACPR with the help of Rebecca Leung E2P PharmD 2023</a:t>
            </a:r>
            <a:endParaRPr lang="en-US" sz="1200" dirty="0">
              <a:solidFill>
                <a:schemeClr val="bg1"/>
              </a:solidFill>
              <a:cs typeface="Calibri"/>
            </a:endParaRPr>
          </a:p>
        </p:txBody>
      </p:sp>
    </p:spTree>
    <p:extLst>
      <p:ext uri="{BB962C8B-B14F-4D97-AF65-F5344CB8AC3E}">
        <p14:creationId xmlns:p14="http://schemas.microsoft.com/office/powerpoint/2010/main" val="31815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a:extLst>
              <a:ext uri="{FF2B5EF4-FFF2-40B4-BE49-F238E27FC236}">
                <a16:creationId xmlns:a16="http://schemas.microsoft.com/office/drawing/2014/main" id="{1415AC93-FC47-476A-B2D1-5C2119F6569B}"/>
              </a:ext>
            </a:extLst>
          </p:cNvPr>
          <p:cNvGraphicFramePr/>
          <p:nvPr>
            <p:extLst>
              <p:ext uri="{D42A27DB-BD31-4B8C-83A1-F6EECF244321}">
                <p14:modId xmlns:p14="http://schemas.microsoft.com/office/powerpoint/2010/main" val="41431575"/>
              </p:ext>
            </p:extLst>
          </p:nvPr>
        </p:nvGraphicFramePr>
        <p:xfrm>
          <a:off x="512914" y="1602592"/>
          <a:ext cx="7816241" cy="4072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7" name="Rectangle 276">
            <a:extLst>
              <a:ext uri="{FF2B5EF4-FFF2-40B4-BE49-F238E27FC236}">
                <a16:creationId xmlns:a16="http://schemas.microsoft.com/office/drawing/2014/main" id="{221D860F-CDB0-478A-AD22-E3D775C26F2E}"/>
              </a:ext>
            </a:extLst>
          </p:cNvPr>
          <p:cNvSpPr/>
          <p:nvPr/>
        </p:nvSpPr>
        <p:spPr>
          <a:xfrm>
            <a:off x="240101" y="4157932"/>
            <a:ext cx="8117456" cy="17051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10F7A11D-0B39-4E64-B4E7-079C8FBCCAEA}"/>
              </a:ext>
            </a:extLst>
          </p:cNvPr>
          <p:cNvSpPr>
            <a:spLocks noGrp="1"/>
          </p:cNvSpPr>
          <p:nvPr>
            <p:ph type="title"/>
          </p:nvPr>
        </p:nvSpPr>
        <p:spPr/>
        <p:txBody>
          <a:bodyPr/>
          <a:lstStyle/>
          <a:p>
            <a:r>
              <a:rPr lang="en-CA" dirty="0"/>
              <a:t>Types of Pain</a:t>
            </a:r>
            <a:r>
              <a:rPr lang="en-CA" baseline="30000" dirty="0"/>
              <a:t>1</a:t>
            </a:r>
            <a:endParaRPr lang="en-CA" dirty="0"/>
          </a:p>
        </p:txBody>
      </p:sp>
      <p:sp>
        <p:nvSpPr>
          <p:cNvPr id="27" name="Content Placeholder 26">
            <a:extLst>
              <a:ext uri="{FF2B5EF4-FFF2-40B4-BE49-F238E27FC236}">
                <a16:creationId xmlns:a16="http://schemas.microsoft.com/office/drawing/2014/main" id="{9B7384A1-5416-41B4-BA5D-1ECAE1EFE72D}"/>
              </a:ext>
            </a:extLst>
          </p:cNvPr>
          <p:cNvSpPr>
            <a:spLocks noGrp="1"/>
          </p:cNvSpPr>
          <p:nvPr>
            <p:ph idx="1"/>
          </p:nvPr>
        </p:nvSpPr>
        <p:spPr>
          <a:xfrm>
            <a:off x="361721" y="1345101"/>
            <a:ext cx="8674721" cy="1274897"/>
          </a:xfrm>
        </p:spPr>
        <p:txBody>
          <a:bodyPr/>
          <a:lstStyle/>
          <a:p>
            <a:pPr marL="0" indent="0">
              <a:buNone/>
            </a:pPr>
            <a:r>
              <a:rPr lang="en-CA" sz="2400" dirty="0">
                <a:latin typeface="Calibri"/>
                <a:ea typeface="MS PGothic"/>
              </a:rPr>
              <a:t>Chronic non-cancer pain can be divided into two categories:</a:t>
            </a:r>
            <a:endParaRPr lang="en-CA" sz="2400" b="1" i="1">
              <a:solidFill>
                <a:schemeClr val="tx2"/>
              </a:solidFill>
              <a:latin typeface="Calibri"/>
              <a:ea typeface="MS PGothic"/>
            </a:endParaRPr>
          </a:p>
          <a:p>
            <a:pPr marL="0" indent="0">
              <a:buNone/>
            </a:pPr>
            <a:endParaRPr lang="en-CA"/>
          </a:p>
        </p:txBody>
      </p:sp>
      <p:sp>
        <p:nvSpPr>
          <p:cNvPr id="7" name="TextBox 6">
            <a:extLst>
              <a:ext uri="{FF2B5EF4-FFF2-40B4-BE49-F238E27FC236}">
                <a16:creationId xmlns:a16="http://schemas.microsoft.com/office/drawing/2014/main" id="{76087F27-7E06-44D7-8FA5-ED779F8FE3BD}"/>
              </a:ext>
            </a:extLst>
          </p:cNvPr>
          <p:cNvSpPr txBox="1"/>
          <p:nvPr/>
        </p:nvSpPr>
        <p:spPr>
          <a:xfrm>
            <a:off x="458844" y="5002271"/>
            <a:ext cx="8066642" cy="7293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228600" lvl="1" indent="-228600" defTabSz="1066800">
              <a:lnSpc>
                <a:spcPct val="90000"/>
              </a:lnSpc>
              <a:spcAft>
                <a:spcPct val="15000"/>
              </a:spcAft>
              <a:buFontTx/>
              <a:buChar char="•"/>
            </a:pPr>
            <a:r>
              <a:rPr lang="en-CA" sz="2400" i="1" dirty="0">
                <a:solidFill>
                  <a:schemeClr val="tx1"/>
                </a:solidFill>
                <a:latin typeface="Calibri"/>
                <a:cs typeface="Calibri Light"/>
              </a:rPr>
              <a:t>Burning, prickling, shooting, tingling pain </a:t>
            </a:r>
            <a:endParaRPr lang="en-CA" sz="2400" kern="1200">
              <a:solidFill>
                <a:schemeClr val="tx1"/>
              </a:solidFill>
              <a:latin typeface="Calibri"/>
              <a:cs typeface="Calibri Light" panose="020F0302020204030204" pitchFamily="34" charset="0"/>
            </a:endParaRPr>
          </a:p>
          <a:p>
            <a:pPr marL="228600" lvl="1" indent="-228600" defTabSz="1066800">
              <a:lnSpc>
                <a:spcPct val="90000"/>
              </a:lnSpc>
              <a:spcAft>
                <a:spcPct val="15000"/>
              </a:spcAft>
              <a:buChar char="•"/>
            </a:pPr>
            <a:r>
              <a:rPr lang="en-CA" sz="2400" kern="1200" dirty="0">
                <a:solidFill>
                  <a:schemeClr val="tx1"/>
                </a:solidFill>
                <a:latin typeface="Calibri"/>
                <a:cs typeface="Calibri Light"/>
              </a:rPr>
              <a:t>E.g</a:t>
            </a:r>
            <a:r>
              <a:rPr lang="en-CA" sz="2400" dirty="0">
                <a:solidFill>
                  <a:schemeClr val="tx1"/>
                </a:solidFill>
                <a:latin typeface="Calibri"/>
                <a:cs typeface="Calibri Light"/>
              </a:rPr>
              <a:t>.,</a:t>
            </a:r>
            <a:r>
              <a:rPr lang="en-CA" sz="2400" kern="1200" dirty="0">
                <a:solidFill>
                  <a:schemeClr val="tx1"/>
                </a:solidFill>
                <a:latin typeface="Calibri"/>
                <a:cs typeface="Calibri Light"/>
              </a:rPr>
              <a:t> Diabetic </a:t>
            </a:r>
            <a:r>
              <a:rPr lang="en-CA" sz="2400" dirty="0">
                <a:solidFill>
                  <a:schemeClr val="tx1"/>
                </a:solidFill>
                <a:latin typeface="Calibri"/>
                <a:cs typeface="Calibri Light"/>
              </a:rPr>
              <a:t>neuropathic</a:t>
            </a:r>
            <a:r>
              <a:rPr lang="en-CA" sz="2400" kern="1200" dirty="0">
                <a:solidFill>
                  <a:schemeClr val="tx1"/>
                </a:solidFill>
                <a:latin typeface="Calibri"/>
                <a:cs typeface="Calibri Light"/>
              </a:rPr>
              <a:t> pai</a:t>
            </a:r>
            <a:r>
              <a:rPr lang="en-CA" sz="2400" dirty="0">
                <a:solidFill>
                  <a:schemeClr val="tx1"/>
                </a:solidFill>
                <a:latin typeface="Calibri"/>
                <a:cs typeface="Calibri Light"/>
              </a:rPr>
              <a:t>n, pain after a stroke</a:t>
            </a:r>
            <a:r>
              <a:rPr lang="en-CA" sz="2400" kern="1200" dirty="0">
                <a:solidFill>
                  <a:schemeClr val="tx1"/>
                </a:solidFill>
                <a:latin typeface="Calibri"/>
                <a:cs typeface="Calibri Light"/>
              </a:rPr>
              <a:t> </a:t>
            </a:r>
            <a:r>
              <a:rPr lang="en-CA" sz="2400" dirty="0">
                <a:solidFill>
                  <a:schemeClr val="tx1"/>
                </a:solidFill>
                <a:latin typeface="Calibri"/>
                <a:cs typeface="Calibri Light"/>
              </a:rPr>
              <a:t>or shingles </a:t>
            </a:r>
            <a:endParaRPr lang="en-CA" sz="2400" kern="1200">
              <a:solidFill>
                <a:schemeClr val="tx1"/>
              </a:solidFill>
              <a:latin typeface="Calibri"/>
              <a:cs typeface="Calibri Light" panose="020F0302020204030204" pitchFamily="34" charset="0"/>
            </a:endParaRPr>
          </a:p>
        </p:txBody>
      </p:sp>
      <p:pic>
        <p:nvPicPr>
          <p:cNvPr id="208" name="Picture 208" descr="Shape, rectangle&#10;&#10;Description automatically generated">
            <a:extLst>
              <a:ext uri="{FF2B5EF4-FFF2-40B4-BE49-F238E27FC236}">
                <a16:creationId xmlns:a16="http://schemas.microsoft.com/office/drawing/2014/main" id="{0F0F297D-F12F-46B2-9FFC-1C943863CCAA}"/>
              </a:ext>
            </a:extLst>
          </p:cNvPr>
          <p:cNvPicPr>
            <a:picLocks noChangeAspect="1"/>
          </p:cNvPicPr>
          <p:nvPr/>
        </p:nvPicPr>
        <p:blipFill>
          <a:blip r:embed="rId8"/>
          <a:stretch>
            <a:fillRect/>
          </a:stretch>
        </p:blipFill>
        <p:spPr>
          <a:xfrm>
            <a:off x="418382" y="3826286"/>
            <a:ext cx="8105953" cy="1189503"/>
          </a:xfrm>
          <a:prstGeom prst="rect">
            <a:avLst/>
          </a:prstGeom>
        </p:spPr>
      </p:pic>
    </p:spTree>
    <p:extLst>
      <p:ext uri="{BB962C8B-B14F-4D97-AF65-F5344CB8AC3E}">
        <p14:creationId xmlns:p14="http://schemas.microsoft.com/office/powerpoint/2010/main" val="4058827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BA2AF-4F7A-4AF5-BB73-E18A285D8B94}"/>
              </a:ext>
            </a:extLst>
          </p:cNvPr>
          <p:cNvSpPr>
            <a:spLocks noGrp="1"/>
          </p:cNvSpPr>
          <p:nvPr>
            <p:ph type="title"/>
          </p:nvPr>
        </p:nvSpPr>
        <p:spPr>
          <a:xfrm>
            <a:off x="457200" y="274638"/>
            <a:ext cx="8229600" cy="1143000"/>
          </a:xfrm>
        </p:spPr>
        <p:txBody>
          <a:bodyPr wrap="square" anchor="ctr">
            <a:normAutofit/>
          </a:bodyPr>
          <a:lstStyle/>
          <a:p>
            <a:r>
              <a:rPr lang="en-CA"/>
              <a:t>Nociceptive Pain </a:t>
            </a:r>
          </a:p>
        </p:txBody>
      </p:sp>
      <p:sp>
        <p:nvSpPr>
          <p:cNvPr id="9" name="Content Placeholder 2">
            <a:extLst>
              <a:ext uri="{FF2B5EF4-FFF2-40B4-BE49-F238E27FC236}">
                <a16:creationId xmlns:a16="http://schemas.microsoft.com/office/drawing/2014/main" id="{FCAF8C83-6D94-4EAB-A0D8-48D6C8CF7A96}"/>
              </a:ext>
            </a:extLst>
          </p:cNvPr>
          <p:cNvSpPr>
            <a:spLocks noGrp="1"/>
          </p:cNvSpPr>
          <p:nvPr>
            <p:ph sz="half" idx="1"/>
          </p:nvPr>
        </p:nvSpPr>
        <p:spPr>
          <a:xfrm>
            <a:off x="229444" y="1642377"/>
            <a:ext cx="4350710" cy="4525963"/>
          </a:xfrm>
        </p:spPr>
        <p:txBody>
          <a:bodyPr/>
          <a:lstStyle/>
          <a:p>
            <a:r>
              <a:rPr lang="en-US" sz="2400" b="1">
                <a:ea typeface="MS PGothic"/>
              </a:rPr>
              <a:t>Nociceptors: </a:t>
            </a:r>
            <a:r>
              <a:rPr lang="en-US" sz="2400">
                <a:ea typeface="MS PGothic"/>
              </a:rPr>
              <a:t>specialized cells that </a:t>
            </a:r>
            <a:r>
              <a:rPr lang="en-US" sz="2400" b="1">
                <a:solidFill>
                  <a:schemeClr val="accent1"/>
                </a:solidFill>
                <a:ea typeface="MS PGothic"/>
              </a:rPr>
              <a:t>detect and send pain information</a:t>
            </a:r>
            <a:r>
              <a:rPr lang="en-US" sz="2400">
                <a:ea typeface="MS PGothic"/>
              </a:rPr>
              <a:t> along a pathway</a:t>
            </a:r>
            <a:r>
              <a:rPr lang="en-US" sz="2400" baseline="30000">
                <a:ea typeface="MS PGothic"/>
              </a:rPr>
              <a:t>1</a:t>
            </a:r>
            <a:endParaRPr lang="en-US" sz="2400">
              <a:ea typeface="MS PGothic"/>
            </a:endParaRPr>
          </a:p>
          <a:p>
            <a:endParaRPr lang="en-US" sz="2400">
              <a:ea typeface="MS PGothic"/>
            </a:endParaRPr>
          </a:p>
          <a:p>
            <a:r>
              <a:rPr lang="en-US" sz="2400" b="1">
                <a:ea typeface="MS PGothic"/>
              </a:rPr>
              <a:t>Nociceptors </a:t>
            </a:r>
            <a:r>
              <a:rPr lang="en-US" sz="2400">
                <a:ea typeface="MS PGothic"/>
              </a:rPr>
              <a:t>can become </a:t>
            </a:r>
            <a:r>
              <a:rPr lang="en-US" sz="2400" b="1">
                <a:solidFill>
                  <a:schemeClr val="accent1"/>
                </a:solidFill>
                <a:ea typeface="MS PGothic"/>
              </a:rPr>
              <a:t>sensitized</a:t>
            </a:r>
            <a:r>
              <a:rPr lang="en-US" sz="2400">
                <a:ea typeface="MS PGothic"/>
              </a:rPr>
              <a:t> leading to feeling</a:t>
            </a:r>
            <a:r>
              <a:rPr lang="en-US" sz="2400" baseline="30000">
                <a:ea typeface="MS PGothic"/>
              </a:rPr>
              <a:t>1</a:t>
            </a:r>
            <a:r>
              <a:rPr lang="en-US" sz="2400">
                <a:ea typeface="MS PGothic"/>
              </a:rPr>
              <a:t>:</a:t>
            </a:r>
          </a:p>
          <a:p>
            <a:pPr lvl="1">
              <a:buChar char="•"/>
            </a:pPr>
            <a:r>
              <a:rPr lang="en-US">
                <a:ea typeface="MS PGothic"/>
              </a:rPr>
              <a:t>More pain than usual </a:t>
            </a:r>
          </a:p>
          <a:p>
            <a:pPr lvl="1">
              <a:buChar char="•"/>
            </a:pPr>
            <a:r>
              <a:rPr lang="en-US">
                <a:ea typeface="MS PGothic"/>
              </a:rPr>
              <a:t>Pain to nonpainful stimulus</a:t>
            </a:r>
            <a:endParaRPr lang="en-US"/>
          </a:p>
          <a:p>
            <a:endParaRPr lang="en-US"/>
          </a:p>
        </p:txBody>
      </p:sp>
      <p:pic>
        <p:nvPicPr>
          <p:cNvPr id="4" name="Picture 4" descr="A picture containing text&#10;&#10;Description automatically generated">
            <a:extLst>
              <a:ext uri="{FF2B5EF4-FFF2-40B4-BE49-F238E27FC236}">
                <a16:creationId xmlns:a16="http://schemas.microsoft.com/office/drawing/2014/main" id="{D04A4614-F699-4DA9-971F-B81366B1C319}"/>
              </a:ext>
            </a:extLst>
          </p:cNvPr>
          <p:cNvPicPr>
            <a:picLocks noGrp="1" noChangeAspect="1"/>
          </p:cNvPicPr>
          <p:nvPr>
            <p:ph sz="half" idx="2"/>
          </p:nvPr>
        </p:nvPicPr>
        <p:blipFill>
          <a:blip r:embed="rId3"/>
          <a:stretch>
            <a:fillRect/>
          </a:stretch>
        </p:blipFill>
        <p:spPr>
          <a:xfrm>
            <a:off x="4706966" y="1940179"/>
            <a:ext cx="4046509" cy="3241089"/>
          </a:xfrm>
          <a:noFill/>
        </p:spPr>
      </p:pic>
      <p:sp>
        <p:nvSpPr>
          <p:cNvPr id="7" name="Arc 6">
            <a:extLst>
              <a:ext uri="{FF2B5EF4-FFF2-40B4-BE49-F238E27FC236}">
                <a16:creationId xmlns:a16="http://schemas.microsoft.com/office/drawing/2014/main" id="{5EA2FFE2-5008-449B-99DB-D6400FCEA37D}"/>
              </a:ext>
            </a:extLst>
          </p:cNvPr>
          <p:cNvSpPr/>
          <p:nvPr/>
        </p:nvSpPr>
        <p:spPr>
          <a:xfrm rot="6840000">
            <a:off x="4196089" y="337356"/>
            <a:ext cx="4411557" cy="4039126"/>
          </a:xfrm>
          <a:prstGeom prst="arc">
            <a:avLst/>
          </a:prstGeom>
          <a:ln w="53975">
            <a:solidFill>
              <a:srgbClr val="FF0000"/>
            </a:solidFill>
            <a:headEnd type="arrow" w="med" len="med"/>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63658181-6F94-0F43-F381-4358C628898F}"/>
              </a:ext>
            </a:extLst>
          </p:cNvPr>
          <p:cNvSpPr txBox="1"/>
          <p:nvPr/>
        </p:nvSpPr>
        <p:spPr>
          <a:xfrm>
            <a:off x="8578780" y="6606791"/>
            <a:ext cx="113043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alibri"/>
                <a:ea typeface="MS PGothic"/>
                <a:cs typeface="Calibri"/>
              </a:rPr>
              <a:t>Image 3</a:t>
            </a:r>
          </a:p>
        </p:txBody>
      </p:sp>
    </p:spTree>
    <p:extLst>
      <p:ext uri="{BB962C8B-B14F-4D97-AF65-F5344CB8AC3E}">
        <p14:creationId xmlns:p14="http://schemas.microsoft.com/office/powerpoint/2010/main" val="93304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BA2AF-4F7A-4AF5-BB73-E18A285D8B94}"/>
              </a:ext>
            </a:extLst>
          </p:cNvPr>
          <p:cNvSpPr>
            <a:spLocks noGrp="1"/>
          </p:cNvSpPr>
          <p:nvPr>
            <p:ph type="title"/>
          </p:nvPr>
        </p:nvSpPr>
        <p:spPr>
          <a:xfrm>
            <a:off x="457200" y="274638"/>
            <a:ext cx="8229600" cy="1143000"/>
          </a:xfrm>
        </p:spPr>
        <p:txBody>
          <a:bodyPr wrap="square" anchor="ctr">
            <a:normAutofit/>
          </a:bodyPr>
          <a:lstStyle/>
          <a:p>
            <a:r>
              <a:rPr lang="en-CA"/>
              <a:t>Neuropathic Pain </a:t>
            </a:r>
          </a:p>
        </p:txBody>
      </p:sp>
      <p:sp>
        <p:nvSpPr>
          <p:cNvPr id="3" name="Content Placeholder 2">
            <a:extLst>
              <a:ext uri="{FF2B5EF4-FFF2-40B4-BE49-F238E27FC236}">
                <a16:creationId xmlns:a16="http://schemas.microsoft.com/office/drawing/2014/main" id="{6F6F0811-6883-4785-A60E-3EEA8D4DB1C9}"/>
              </a:ext>
            </a:extLst>
          </p:cNvPr>
          <p:cNvSpPr>
            <a:spLocks noGrp="1"/>
          </p:cNvSpPr>
          <p:nvPr>
            <p:ph sz="half" idx="1"/>
          </p:nvPr>
        </p:nvSpPr>
        <p:spPr>
          <a:xfrm>
            <a:off x="457200" y="1600200"/>
            <a:ext cx="5114848" cy="4540340"/>
          </a:xfrm>
        </p:spPr>
        <p:txBody>
          <a:bodyPr wrap="square" anchor="t">
            <a:normAutofit/>
          </a:bodyPr>
          <a:lstStyle/>
          <a:p>
            <a:r>
              <a:rPr lang="en-CA" sz="2400" b="1">
                <a:ea typeface="MS PGothic"/>
              </a:rPr>
              <a:t>Sensory nerves: </a:t>
            </a:r>
            <a:r>
              <a:rPr lang="en-CA" sz="2400">
                <a:ea typeface="MS PGothic"/>
              </a:rPr>
              <a:t>bundles of cells that run throughout the body to </a:t>
            </a:r>
            <a:r>
              <a:rPr lang="en-CA" sz="2400" b="1">
                <a:solidFill>
                  <a:schemeClr val="accent1"/>
                </a:solidFill>
                <a:ea typeface="MS PGothic"/>
              </a:rPr>
              <a:t>detect and send information</a:t>
            </a:r>
            <a:r>
              <a:rPr lang="en-CA" sz="2400">
                <a:ea typeface="MS PGothic"/>
              </a:rPr>
              <a:t> to the brain: </a:t>
            </a:r>
            <a:r>
              <a:rPr lang="en-CA" sz="2400" baseline="30000">
                <a:ea typeface="MS PGothic"/>
              </a:rPr>
              <a:t>2</a:t>
            </a:r>
            <a:endParaRPr lang="en-CA" sz="2400">
              <a:ea typeface="MS PGothic"/>
            </a:endParaRPr>
          </a:p>
          <a:p>
            <a:pPr lvl="1"/>
            <a:r>
              <a:rPr lang="en-CA" sz="2000">
                <a:ea typeface="MS PGothic"/>
              </a:rPr>
              <a:t>Touch, pain, temperature, position</a:t>
            </a:r>
            <a:r>
              <a:rPr lang="en-CA" sz="2000" baseline="30000">
                <a:ea typeface="MS PGothic"/>
              </a:rPr>
              <a:t>2</a:t>
            </a:r>
            <a:endParaRPr lang="en-CA" sz="2000">
              <a:ea typeface="MS PGothic"/>
            </a:endParaRPr>
          </a:p>
          <a:p>
            <a:pPr lvl="1"/>
            <a:endParaRPr lang="en-CA" sz="2400">
              <a:ea typeface="MS PGothic"/>
            </a:endParaRPr>
          </a:p>
          <a:p>
            <a:r>
              <a:rPr lang="en-CA" sz="2400">
                <a:ea typeface="MS PGothic"/>
              </a:rPr>
              <a:t>Sensory nerves</a:t>
            </a:r>
            <a:r>
              <a:rPr lang="en-CA" sz="2400" b="1">
                <a:ea typeface="MS PGothic"/>
              </a:rPr>
              <a:t> </a:t>
            </a:r>
            <a:r>
              <a:rPr lang="en-CA" sz="2400">
                <a:ea typeface="MS PGothic"/>
              </a:rPr>
              <a:t>can be </a:t>
            </a:r>
            <a:r>
              <a:rPr lang="en-CA" sz="2400" b="1">
                <a:solidFill>
                  <a:schemeClr val="accent1"/>
                </a:solidFill>
                <a:ea typeface="MS PGothic"/>
              </a:rPr>
              <a:t>damaged</a:t>
            </a:r>
            <a:r>
              <a:rPr lang="en-CA" sz="2400">
                <a:ea typeface="MS PGothic"/>
              </a:rPr>
              <a:t> through injury or disease </a:t>
            </a:r>
            <a:r>
              <a:rPr lang="en-CA" sz="2400" baseline="30000">
                <a:ea typeface="MS PGothic"/>
              </a:rPr>
              <a:t>3</a:t>
            </a:r>
            <a:endParaRPr lang="en-CA" sz="2400"/>
          </a:p>
          <a:p>
            <a:pPr lvl="1">
              <a:buChar char="•"/>
            </a:pPr>
            <a:endParaRPr lang="en-CA" sz="2000"/>
          </a:p>
          <a:p>
            <a:r>
              <a:rPr lang="en-CA" sz="2400">
                <a:ea typeface="MS PGothic"/>
              </a:rPr>
              <a:t>This can disrupt the normal process of perceiving sensory information </a:t>
            </a:r>
            <a:r>
              <a:rPr lang="en-CA" sz="2400" baseline="30000">
                <a:ea typeface="MS PGothic"/>
              </a:rPr>
              <a:t>3</a:t>
            </a:r>
            <a:endParaRPr lang="en-CA" sz="2400"/>
          </a:p>
        </p:txBody>
      </p:sp>
      <p:pic>
        <p:nvPicPr>
          <p:cNvPr id="5" name="Picture 4">
            <a:extLst>
              <a:ext uri="{FF2B5EF4-FFF2-40B4-BE49-F238E27FC236}">
                <a16:creationId xmlns:a16="http://schemas.microsoft.com/office/drawing/2014/main" id="{A7123566-B852-462F-91C2-C3CD4FDC574E}"/>
              </a:ext>
            </a:extLst>
          </p:cNvPr>
          <p:cNvPicPr>
            <a:picLocks noChangeAspect="1"/>
          </p:cNvPicPr>
          <p:nvPr/>
        </p:nvPicPr>
        <p:blipFill rotWithShape="1">
          <a:blip r:embed="rId3"/>
          <a:srcRect l="4604" t="5962" r="8316" b="3966"/>
          <a:stretch/>
        </p:blipFill>
        <p:spPr>
          <a:xfrm>
            <a:off x="5508857" y="1417638"/>
            <a:ext cx="3177943" cy="4525963"/>
          </a:xfrm>
          <a:prstGeom prst="rect">
            <a:avLst/>
          </a:prstGeom>
        </p:spPr>
      </p:pic>
      <p:sp>
        <p:nvSpPr>
          <p:cNvPr id="6" name="TextBox 5">
            <a:extLst>
              <a:ext uri="{FF2B5EF4-FFF2-40B4-BE49-F238E27FC236}">
                <a16:creationId xmlns:a16="http://schemas.microsoft.com/office/drawing/2014/main" id="{5B2DB1BB-A7C9-7EED-443E-574C2C83E532}"/>
              </a:ext>
            </a:extLst>
          </p:cNvPr>
          <p:cNvSpPr txBox="1"/>
          <p:nvPr/>
        </p:nvSpPr>
        <p:spPr>
          <a:xfrm>
            <a:off x="8566218" y="6606790"/>
            <a:ext cx="134396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alibri"/>
                <a:ea typeface="MS PGothic"/>
                <a:cs typeface="Calibri"/>
              </a:rPr>
              <a:t>Image 4</a:t>
            </a:r>
            <a:endParaRPr lang="en-US" sz="1000" dirty="0">
              <a:cs typeface="Calibri"/>
            </a:endParaRPr>
          </a:p>
        </p:txBody>
      </p:sp>
    </p:spTree>
    <p:extLst>
      <p:ext uri="{BB962C8B-B14F-4D97-AF65-F5344CB8AC3E}">
        <p14:creationId xmlns:p14="http://schemas.microsoft.com/office/powerpoint/2010/main" val="3330686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458FA6D0-52EB-4320-9117-961EA91190D9}"/>
              </a:ext>
            </a:extLst>
          </p:cNvPr>
          <p:cNvSpPr>
            <a:spLocks noGrp="1"/>
          </p:cNvSpPr>
          <p:nvPr>
            <p:ph type="title"/>
          </p:nvPr>
        </p:nvSpPr>
        <p:spPr/>
        <p:txBody>
          <a:bodyPr/>
          <a:lstStyle/>
          <a:p>
            <a:r>
              <a:rPr lang="en-US" altLang="en-US">
                <a:ea typeface="MS PGothic"/>
              </a:rPr>
              <a:t>Chronic Pain</a:t>
            </a:r>
            <a:endParaRPr lang="en-US" altLang="en-US" b="1">
              <a:ea typeface="MS PGothic"/>
            </a:endParaRPr>
          </a:p>
        </p:txBody>
      </p:sp>
      <p:sp>
        <p:nvSpPr>
          <p:cNvPr id="3" name="Content Placeholder 2">
            <a:extLst>
              <a:ext uri="{FF2B5EF4-FFF2-40B4-BE49-F238E27FC236}">
                <a16:creationId xmlns:a16="http://schemas.microsoft.com/office/drawing/2014/main" id="{6CF68C2E-B94B-45E0-AD58-020B8A0F4FC5}"/>
              </a:ext>
            </a:extLst>
          </p:cNvPr>
          <p:cNvSpPr>
            <a:spLocks noGrp="1"/>
          </p:cNvSpPr>
          <p:nvPr>
            <p:ph idx="1"/>
          </p:nvPr>
        </p:nvSpPr>
        <p:spPr>
          <a:xfrm>
            <a:off x="457199" y="1600200"/>
            <a:ext cx="8485817" cy="4525963"/>
          </a:xfrm>
        </p:spPr>
        <p:txBody>
          <a:bodyPr>
            <a:noAutofit/>
          </a:bodyPr>
          <a:lstStyle/>
          <a:p>
            <a:pPr>
              <a:buFont typeface="Arial" charset="0"/>
              <a:buChar char="•"/>
              <a:defRPr/>
            </a:pPr>
            <a:r>
              <a:rPr lang="en-US" altLang="x-none" sz="2600" b="1" dirty="0">
                <a:ea typeface="ＭＳ Ｐゴシック"/>
              </a:rPr>
              <a:t>Acute pain </a:t>
            </a:r>
            <a:r>
              <a:rPr lang="en-US" altLang="x-none" sz="2600" dirty="0">
                <a:ea typeface="ＭＳ Ｐゴシック"/>
              </a:rPr>
              <a:t>– Pain from injury. Reduces as healing happens and lasts less than 3 months </a:t>
            </a:r>
            <a:r>
              <a:rPr lang="en-US" altLang="x-none" sz="2600" baseline="30000" dirty="0">
                <a:ea typeface="ＭＳ Ｐゴシック"/>
              </a:rPr>
              <a:t>4</a:t>
            </a:r>
            <a:endParaRPr lang="en-US" altLang="x-none" sz="2600">
              <a:ea typeface="ＭＳ Ｐゴシック"/>
            </a:endParaRPr>
          </a:p>
          <a:p>
            <a:pPr>
              <a:buFont typeface="Arial" charset="0"/>
              <a:buChar char="•"/>
              <a:defRPr/>
            </a:pPr>
            <a:endParaRPr lang="en-US" altLang="x-none" sz="2600" baseline="30000">
              <a:ea typeface="ＭＳ Ｐゴシック"/>
            </a:endParaRPr>
          </a:p>
          <a:p>
            <a:pPr>
              <a:buFont typeface="Arial" charset="0"/>
              <a:buChar char="•"/>
              <a:defRPr/>
            </a:pPr>
            <a:r>
              <a:rPr lang="en-US" altLang="x-none" sz="2600" b="1" dirty="0">
                <a:ea typeface="ＭＳ Ｐゴシック"/>
              </a:rPr>
              <a:t>Chronic pain </a:t>
            </a:r>
            <a:r>
              <a:rPr lang="en-US" altLang="x-none" sz="2600" dirty="0">
                <a:ea typeface="ＭＳ Ｐゴシック"/>
              </a:rPr>
              <a:t>– Pain associated with chronic disease or continuing beyond healing time (more than 3 months)</a:t>
            </a:r>
            <a:r>
              <a:rPr lang="en-US" altLang="x-none" sz="2600" baseline="30000" dirty="0">
                <a:ea typeface="ＭＳ Ｐゴシック"/>
              </a:rPr>
              <a:t> 4</a:t>
            </a:r>
            <a:r>
              <a:rPr lang="en-US" altLang="x-none" sz="2600" dirty="0">
                <a:ea typeface="ＭＳ Ｐゴシック"/>
              </a:rPr>
              <a:t> </a:t>
            </a:r>
          </a:p>
          <a:p>
            <a:pPr>
              <a:buFont typeface="Arial" charset="0"/>
              <a:buChar char="•"/>
              <a:defRPr/>
            </a:pPr>
            <a:endParaRPr lang="en-US" altLang="x-none" sz="2600" baseline="30000">
              <a:ea typeface="ＭＳ Ｐゴシック"/>
            </a:endParaRPr>
          </a:p>
          <a:p>
            <a:pPr>
              <a:buFont typeface="Arial" charset="0"/>
              <a:buChar char="•"/>
              <a:defRPr/>
            </a:pPr>
            <a:r>
              <a:rPr lang="en-US" altLang="x-none" sz="2600" dirty="0">
                <a:ea typeface="ＭＳ Ｐゴシック"/>
              </a:rPr>
              <a:t>Chronic pain is complex </a:t>
            </a:r>
            <a:endParaRPr lang="en-US" altLang="x-none" sz="2600" dirty="0">
              <a:latin typeface="Calibri Light" charset="0"/>
              <a:ea typeface="ＭＳ Ｐゴシック" charset="-128"/>
            </a:endParaRPr>
          </a:p>
          <a:p>
            <a:pPr lvl="1">
              <a:buFont typeface="Arial" charset="0"/>
              <a:buChar char="•"/>
              <a:defRPr/>
            </a:pPr>
            <a:r>
              <a:rPr lang="en-US" altLang="x-none" sz="2600" dirty="0">
                <a:ea typeface="ＭＳ Ｐゴシック"/>
              </a:rPr>
              <a:t>There </a:t>
            </a:r>
            <a:r>
              <a:rPr lang="en-US" altLang="x-none" sz="2600" dirty="0">
                <a:solidFill>
                  <a:srgbClr val="000000"/>
                </a:solidFill>
                <a:ea typeface="ＭＳ Ｐゴシック"/>
              </a:rPr>
              <a:t>are </a:t>
            </a:r>
            <a:r>
              <a:rPr lang="en-US" altLang="x-none" sz="2600" b="1" dirty="0">
                <a:solidFill>
                  <a:schemeClr val="accent4"/>
                </a:solidFill>
                <a:ea typeface="ＭＳ Ｐゴシック"/>
              </a:rPr>
              <a:t>biological</a:t>
            </a:r>
            <a:r>
              <a:rPr lang="en-US" altLang="x-none" sz="2600" b="1" dirty="0">
                <a:solidFill>
                  <a:schemeClr val="accent1"/>
                </a:solidFill>
                <a:ea typeface="ＭＳ Ｐゴシック"/>
              </a:rPr>
              <a:t>, </a:t>
            </a:r>
            <a:r>
              <a:rPr lang="en-US" altLang="x-none" sz="2600" b="1" dirty="0">
                <a:solidFill>
                  <a:schemeClr val="accent1">
                    <a:lumMod val="75000"/>
                  </a:schemeClr>
                </a:solidFill>
                <a:ea typeface="ＭＳ Ｐゴシック"/>
              </a:rPr>
              <a:t>psychological</a:t>
            </a:r>
            <a:r>
              <a:rPr lang="en-US" altLang="x-none" sz="2600" dirty="0">
                <a:ea typeface="ＭＳ Ｐゴシック"/>
              </a:rPr>
              <a:t>, and </a:t>
            </a:r>
            <a:r>
              <a:rPr lang="en-US" altLang="x-none" sz="2600" b="1" dirty="0">
                <a:solidFill>
                  <a:schemeClr val="accent5"/>
                </a:solidFill>
                <a:ea typeface="ＭＳ Ｐゴシック"/>
              </a:rPr>
              <a:t>social</a:t>
            </a:r>
            <a:r>
              <a:rPr lang="en-US" altLang="x-none" sz="2600" dirty="0">
                <a:ea typeface="ＭＳ Ｐゴシック"/>
              </a:rPr>
              <a:t> causes </a:t>
            </a:r>
            <a:r>
              <a:rPr lang="en-US" altLang="x-none" sz="2600" baseline="30000" dirty="0">
                <a:ea typeface="ＭＳ Ｐゴシック"/>
              </a:rPr>
              <a:t>5</a:t>
            </a:r>
            <a:endParaRPr lang="en-US" altLang="x-none" sz="2600" dirty="0">
              <a:latin typeface="Calibri Light" charset="0"/>
              <a:ea typeface="ＭＳ Ｐゴシック"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E7B2-F1BD-40E7-BD51-F8A380228FFF}"/>
              </a:ext>
            </a:extLst>
          </p:cNvPr>
          <p:cNvSpPr>
            <a:spLocks noGrp="1"/>
          </p:cNvSpPr>
          <p:nvPr>
            <p:ph type="title"/>
          </p:nvPr>
        </p:nvSpPr>
        <p:spPr>
          <a:xfrm>
            <a:off x="516248" y="97494"/>
            <a:ext cx="8229600" cy="1143000"/>
          </a:xfrm>
        </p:spPr>
        <p:txBody>
          <a:bodyPr/>
          <a:lstStyle/>
          <a:p>
            <a:r>
              <a:rPr lang="en-CA"/>
              <a:t>Biopsychosocial Model of Pain</a:t>
            </a:r>
            <a:r>
              <a:rPr lang="en-CA" baseline="30000"/>
              <a:t>5</a:t>
            </a:r>
            <a:r>
              <a:rPr lang="en-CA"/>
              <a:t> </a:t>
            </a:r>
          </a:p>
        </p:txBody>
      </p:sp>
      <p:graphicFrame>
        <p:nvGraphicFramePr>
          <p:cNvPr id="7" name="Content Placeholder 6">
            <a:extLst>
              <a:ext uri="{FF2B5EF4-FFF2-40B4-BE49-F238E27FC236}">
                <a16:creationId xmlns:a16="http://schemas.microsoft.com/office/drawing/2014/main" id="{69130C4C-EECD-40F9-AE8A-1EF0A5DBCBA5}"/>
              </a:ext>
            </a:extLst>
          </p:cNvPr>
          <p:cNvGraphicFramePr>
            <a:graphicFrameLocks noGrp="1"/>
          </p:cNvGraphicFramePr>
          <p:nvPr>
            <p:ph idx="1"/>
            <p:extLst>
              <p:ext uri="{D42A27DB-BD31-4B8C-83A1-F6EECF244321}">
                <p14:modId xmlns:p14="http://schemas.microsoft.com/office/powerpoint/2010/main" val="2558622811"/>
              </p:ext>
            </p:extLst>
          </p:nvPr>
        </p:nvGraphicFramePr>
        <p:xfrm>
          <a:off x="360123" y="1176363"/>
          <a:ext cx="8594096" cy="5086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10B2371-4643-489F-9FBC-7907F401EA90}"/>
              </a:ext>
            </a:extLst>
          </p:cNvPr>
          <p:cNvSpPr txBox="1"/>
          <p:nvPr/>
        </p:nvSpPr>
        <p:spPr>
          <a:xfrm>
            <a:off x="353017" y="3151298"/>
            <a:ext cx="2782069" cy="2762295"/>
          </a:xfrm>
          <a:prstGeom prst="rect">
            <a:avLst/>
          </a:prstGeom>
          <a:noFill/>
        </p:spPr>
        <p:txBody>
          <a:bodyPr wrap="square" lIns="91440" tIns="45720" rIns="91440" bIns="45720" rtlCol="0" anchor="t">
            <a:spAutoFit/>
          </a:bodyPr>
          <a:lstStyle/>
          <a:p>
            <a:pPr lvl="0" algn="ctr"/>
            <a:r>
              <a:rPr lang="en-CA" sz="2800" b="1">
                <a:solidFill>
                  <a:schemeClr val="bg1"/>
                </a:solidFill>
                <a:latin typeface="Calibri"/>
                <a:ea typeface="MS PGothic"/>
                <a:cs typeface="Calibri"/>
              </a:rPr>
              <a:t>BIOLOGICAL</a:t>
            </a:r>
          </a:p>
          <a:p>
            <a:pPr marL="285750" indent="-285750">
              <a:lnSpc>
                <a:spcPct val="150000"/>
              </a:lnSpc>
              <a:buFont typeface="Arial" panose="020B0604020202020204" pitchFamily="34" charset="0"/>
              <a:buChar char="•"/>
            </a:pPr>
            <a:r>
              <a:rPr lang="en-CA" sz="1700">
                <a:solidFill>
                  <a:schemeClr val="bg1"/>
                </a:solidFill>
                <a:latin typeface="Calibri"/>
                <a:ea typeface="MS PGothic"/>
                <a:cs typeface="Calibri"/>
              </a:rPr>
              <a:t>Sensitized specialized cells</a:t>
            </a:r>
          </a:p>
          <a:p>
            <a:pPr marL="285750" indent="-285750">
              <a:lnSpc>
                <a:spcPct val="150000"/>
              </a:lnSpc>
              <a:buFont typeface="Arial" panose="020B0604020202020204" pitchFamily="34" charset="0"/>
              <a:buChar char="•"/>
            </a:pPr>
            <a:r>
              <a:rPr lang="en-CA" sz="1700">
                <a:solidFill>
                  <a:schemeClr val="bg1"/>
                </a:solidFill>
                <a:latin typeface="Calibri"/>
                <a:ea typeface="MS PGothic"/>
                <a:cs typeface="Calibri"/>
              </a:rPr>
              <a:t>Damaged sensory nerves</a:t>
            </a:r>
            <a:endParaRPr lang="en-CA" sz="1700">
              <a:solidFill>
                <a:schemeClr val="bg1"/>
              </a:solidFill>
              <a:cs typeface="Calibri"/>
            </a:endParaRPr>
          </a:p>
          <a:p>
            <a:pPr marL="285750" lvl="0" indent="-285750">
              <a:lnSpc>
                <a:spcPct val="150000"/>
              </a:lnSpc>
              <a:buFont typeface="Arial" panose="020B0604020202020204" pitchFamily="34" charset="0"/>
              <a:buChar char="•"/>
            </a:pPr>
            <a:r>
              <a:rPr lang="en-CA" sz="1700">
                <a:solidFill>
                  <a:schemeClr val="bg1"/>
                </a:solidFill>
                <a:latin typeface="Calibri"/>
                <a:ea typeface="MS PGothic"/>
                <a:cs typeface="Calibri"/>
              </a:rPr>
              <a:t>Genetics</a:t>
            </a:r>
          </a:p>
          <a:p>
            <a:pPr marL="285750" indent="-285750">
              <a:lnSpc>
                <a:spcPct val="150000"/>
              </a:lnSpc>
              <a:buFont typeface="Arial" panose="020B0604020202020204" pitchFamily="34" charset="0"/>
              <a:buChar char="•"/>
            </a:pPr>
            <a:r>
              <a:rPr lang="en-CA" sz="1700">
                <a:solidFill>
                  <a:schemeClr val="bg1"/>
                </a:solidFill>
                <a:latin typeface="Calibri"/>
                <a:ea typeface="MS PGothic"/>
                <a:cs typeface="Calibri"/>
              </a:rPr>
              <a:t>Age </a:t>
            </a:r>
          </a:p>
          <a:p>
            <a:pPr marL="285750" lvl="0" indent="-285750">
              <a:lnSpc>
                <a:spcPct val="150000"/>
              </a:lnSpc>
              <a:buFont typeface="Arial" panose="020B0604020202020204" pitchFamily="34" charset="0"/>
              <a:buChar char="•"/>
            </a:pPr>
            <a:r>
              <a:rPr lang="en-CA" sz="1700">
                <a:solidFill>
                  <a:schemeClr val="bg1"/>
                </a:solidFill>
                <a:latin typeface="Calibri"/>
                <a:ea typeface="MS PGothic"/>
                <a:cs typeface="Calibri"/>
              </a:rPr>
              <a:t>Pre-existing conditions</a:t>
            </a:r>
          </a:p>
          <a:p>
            <a:endParaRPr lang="en-CA">
              <a:solidFill>
                <a:srgbClr val="000000"/>
              </a:solidFill>
              <a:cs typeface="Calibri" panose="020F0502020204030204" pitchFamily="34" charset="0"/>
            </a:endParaRPr>
          </a:p>
        </p:txBody>
      </p:sp>
      <p:sp>
        <p:nvSpPr>
          <p:cNvPr id="13" name="TextBox 12">
            <a:extLst>
              <a:ext uri="{FF2B5EF4-FFF2-40B4-BE49-F238E27FC236}">
                <a16:creationId xmlns:a16="http://schemas.microsoft.com/office/drawing/2014/main" id="{AA1B7718-BCF9-4D9E-8502-EF0E32F26E3B}"/>
              </a:ext>
            </a:extLst>
          </p:cNvPr>
          <p:cNvSpPr txBox="1"/>
          <p:nvPr/>
        </p:nvSpPr>
        <p:spPr>
          <a:xfrm>
            <a:off x="3291212" y="3191261"/>
            <a:ext cx="2724812" cy="2762295"/>
          </a:xfrm>
          <a:prstGeom prst="rect">
            <a:avLst/>
          </a:prstGeom>
          <a:noFill/>
        </p:spPr>
        <p:txBody>
          <a:bodyPr wrap="square" lIns="91440" tIns="45720" rIns="91440" bIns="45720" rtlCol="0" anchor="t">
            <a:spAutoFit/>
          </a:bodyPr>
          <a:lstStyle/>
          <a:p>
            <a:pPr algn="ctr"/>
            <a:r>
              <a:rPr lang="en-CA" sz="2800" b="1">
                <a:solidFill>
                  <a:schemeClr val="bg1"/>
                </a:solidFill>
                <a:latin typeface="Calibri"/>
                <a:ea typeface="MS PGothic"/>
                <a:cs typeface="Calibri"/>
              </a:rPr>
              <a:t>PSYCHOLOGICAL </a:t>
            </a:r>
            <a:endParaRPr lang="en-CA" sz="2800" b="1">
              <a:solidFill>
                <a:schemeClr val="bg1"/>
              </a:solidFill>
            </a:endParaRPr>
          </a:p>
          <a:p>
            <a:pPr marL="285750" lvl="0" indent="-285750">
              <a:lnSpc>
                <a:spcPct val="150000"/>
              </a:lnSpc>
              <a:buFont typeface="Arial" panose="020B0604020202020204" pitchFamily="34" charset="0"/>
              <a:buChar char="•"/>
            </a:pPr>
            <a:r>
              <a:rPr lang="en-CA" sz="1700">
                <a:solidFill>
                  <a:schemeClr val="bg1"/>
                </a:solidFill>
                <a:latin typeface="Calibri"/>
                <a:ea typeface="MS PGothic"/>
                <a:cs typeface="Calibri"/>
              </a:rPr>
              <a:t>Expectations</a:t>
            </a:r>
          </a:p>
          <a:p>
            <a:pPr marL="285750" lvl="0" indent="-285750">
              <a:lnSpc>
                <a:spcPct val="150000"/>
              </a:lnSpc>
              <a:buFont typeface="Arial" panose="020B0604020202020204" pitchFamily="34" charset="0"/>
              <a:buChar char="•"/>
            </a:pPr>
            <a:r>
              <a:rPr lang="en-CA" sz="1700">
                <a:solidFill>
                  <a:schemeClr val="bg1"/>
                </a:solidFill>
                <a:latin typeface="Calibri"/>
                <a:ea typeface="MS PGothic"/>
                <a:cs typeface="Calibri"/>
              </a:rPr>
              <a:t>Mood</a:t>
            </a:r>
          </a:p>
          <a:p>
            <a:pPr marL="285750" lvl="0" indent="-285750">
              <a:lnSpc>
                <a:spcPct val="150000"/>
              </a:lnSpc>
              <a:buFont typeface="Arial" panose="020B0604020202020204" pitchFamily="34" charset="0"/>
              <a:buChar char="•"/>
            </a:pPr>
            <a:r>
              <a:rPr lang="en-CA" sz="1700">
                <a:solidFill>
                  <a:schemeClr val="bg1"/>
                </a:solidFill>
                <a:latin typeface="Calibri"/>
                <a:ea typeface="MS PGothic"/>
                <a:cs typeface="Calibri"/>
              </a:rPr>
              <a:t>Coping skills</a:t>
            </a:r>
          </a:p>
          <a:p>
            <a:pPr marL="285750" indent="-285750">
              <a:lnSpc>
                <a:spcPct val="150000"/>
              </a:lnSpc>
              <a:buFont typeface="Arial" panose="020B0604020202020204" pitchFamily="34" charset="0"/>
              <a:buChar char="•"/>
            </a:pPr>
            <a:r>
              <a:rPr lang="en-CA" sz="1700">
                <a:solidFill>
                  <a:schemeClr val="bg1"/>
                </a:solidFill>
                <a:latin typeface="Calibri"/>
                <a:ea typeface="MS PGothic"/>
                <a:cs typeface="Calibri"/>
              </a:rPr>
              <a:t>Mental health (stress, anxiety, depression)  </a:t>
            </a:r>
            <a:endParaRPr lang="en-CA" sz="1700">
              <a:solidFill>
                <a:schemeClr val="bg1"/>
              </a:solidFill>
              <a:cs typeface="Calibri"/>
            </a:endParaRPr>
          </a:p>
          <a:p>
            <a:endParaRPr lang="en-CA"/>
          </a:p>
        </p:txBody>
      </p:sp>
      <p:sp>
        <p:nvSpPr>
          <p:cNvPr id="14" name="TextBox 13">
            <a:extLst>
              <a:ext uri="{FF2B5EF4-FFF2-40B4-BE49-F238E27FC236}">
                <a16:creationId xmlns:a16="http://schemas.microsoft.com/office/drawing/2014/main" id="{8AB01C3B-DDF0-4770-B9FE-9BAEBFACE3D9}"/>
              </a:ext>
            </a:extLst>
          </p:cNvPr>
          <p:cNvSpPr txBox="1"/>
          <p:nvPr/>
        </p:nvSpPr>
        <p:spPr>
          <a:xfrm>
            <a:off x="6172151" y="3191261"/>
            <a:ext cx="2782068" cy="2462213"/>
          </a:xfrm>
          <a:prstGeom prst="rect">
            <a:avLst/>
          </a:prstGeom>
          <a:noFill/>
        </p:spPr>
        <p:txBody>
          <a:bodyPr wrap="square" lIns="91440" tIns="45720" rIns="91440" bIns="45720" rtlCol="0" anchor="t">
            <a:spAutoFit/>
          </a:bodyPr>
          <a:lstStyle/>
          <a:p>
            <a:pPr lvl="0" algn="ctr"/>
            <a:r>
              <a:rPr lang="en-CA" sz="2800" b="1">
                <a:solidFill>
                  <a:schemeClr val="bg1"/>
                </a:solidFill>
                <a:latin typeface="Calibri"/>
                <a:ea typeface="MS PGothic"/>
                <a:cs typeface="Calibri"/>
              </a:rPr>
              <a:t>SOCIAL</a:t>
            </a:r>
          </a:p>
          <a:p>
            <a:pPr marL="285750" indent="-285750">
              <a:lnSpc>
                <a:spcPct val="150000"/>
              </a:lnSpc>
              <a:buFont typeface="Arial" panose="020B0604020202020204" pitchFamily="34" charset="0"/>
              <a:buChar char="•"/>
            </a:pPr>
            <a:r>
              <a:rPr lang="en-CA" sz="1700">
                <a:solidFill>
                  <a:schemeClr val="bg1"/>
                </a:solidFill>
                <a:latin typeface="Calibri"/>
                <a:ea typeface="MS PGothic"/>
                <a:cs typeface="Calibri"/>
              </a:rPr>
              <a:t>Social support</a:t>
            </a:r>
          </a:p>
          <a:p>
            <a:pPr marL="285750" indent="-285750">
              <a:lnSpc>
                <a:spcPct val="150000"/>
              </a:lnSpc>
              <a:buFont typeface="Arial" panose="020B0604020202020204" pitchFamily="34" charset="0"/>
              <a:buChar char="•"/>
            </a:pPr>
            <a:r>
              <a:rPr lang="en-CA" sz="1700">
                <a:solidFill>
                  <a:schemeClr val="bg1"/>
                </a:solidFill>
                <a:latin typeface="Calibri"/>
                <a:ea typeface="MS PGothic"/>
                <a:cs typeface="Calibri"/>
              </a:rPr>
              <a:t>Environment</a:t>
            </a:r>
            <a:endParaRPr lang="en-CA">
              <a:solidFill>
                <a:schemeClr val="bg1"/>
              </a:solidFill>
            </a:endParaRPr>
          </a:p>
          <a:p>
            <a:pPr marL="285750" lvl="0" indent="-285750">
              <a:lnSpc>
                <a:spcPct val="150000"/>
              </a:lnSpc>
              <a:buFont typeface="Arial" panose="020B0604020202020204" pitchFamily="34" charset="0"/>
              <a:buChar char="•"/>
            </a:pPr>
            <a:r>
              <a:rPr lang="en-CA" sz="1700">
                <a:solidFill>
                  <a:schemeClr val="bg1"/>
                </a:solidFill>
                <a:latin typeface="Calibri"/>
                <a:ea typeface="MS PGothic"/>
                <a:cs typeface="Calibri"/>
              </a:rPr>
              <a:t>Economical factors</a:t>
            </a:r>
          </a:p>
          <a:p>
            <a:pPr marL="285750" lvl="0" indent="-285750">
              <a:lnSpc>
                <a:spcPct val="150000"/>
              </a:lnSpc>
              <a:buFont typeface="Arial" panose="020B0604020202020204" pitchFamily="34" charset="0"/>
              <a:buChar char="•"/>
            </a:pPr>
            <a:r>
              <a:rPr lang="en-CA" sz="1700">
                <a:solidFill>
                  <a:schemeClr val="bg1"/>
                </a:solidFill>
                <a:latin typeface="Calibri"/>
                <a:ea typeface="MS PGothic"/>
                <a:cs typeface="Calibri"/>
              </a:rPr>
              <a:t>Work situation</a:t>
            </a:r>
          </a:p>
          <a:p>
            <a:endParaRPr lang="en-CA"/>
          </a:p>
        </p:txBody>
      </p:sp>
    </p:spTree>
    <p:extLst>
      <p:ext uri="{BB962C8B-B14F-4D97-AF65-F5344CB8AC3E}">
        <p14:creationId xmlns:p14="http://schemas.microsoft.com/office/powerpoint/2010/main" val="753604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CDC3-8D1E-48CA-B323-D67D5DF4C9C4}"/>
              </a:ext>
            </a:extLst>
          </p:cNvPr>
          <p:cNvSpPr>
            <a:spLocks noGrp="1"/>
          </p:cNvSpPr>
          <p:nvPr>
            <p:ph type="title"/>
          </p:nvPr>
        </p:nvSpPr>
        <p:spPr/>
        <p:txBody>
          <a:bodyPr/>
          <a:lstStyle/>
          <a:p>
            <a:r>
              <a:rPr lang="en-US">
                <a:ea typeface="MS PGothic"/>
              </a:rPr>
              <a:t>Speaking about Pain</a:t>
            </a:r>
            <a:endParaRPr lang="en-US"/>
          </a:p>
        </p:txBody>
      </p:sp>
      <p:sp>
        <p:nvSpPr>
          <p:cNvPr id="11" name="Content Placeholder 10">
            <a:extLst>
              <a:ext uri="{FF2B5EF4-FFF2-40B4-BE49-F238E27FC236}">
                <a16:creationId xmlns:a16="http://schemas.microsoft.com/office/drawing/2014/main" id="{988C5F56-823D-4B2C-BBD3-C4A87A7FE494}"/>
              </a:ext>
            </a:extLst>
          </p:cNvPr>
          <p:cNvSpPr>
            <a:spLocks noGrp="1"/>
          </p:cNvSpPr>
          <p:nvPr>
            <p:ph idx="1"/>
          </p:nvPr>
        </p:nvSpPr>
        <p:spPr>
          <a:xfrm>
            <a:off x="564874" y="1295400"/>
            <a:ext cx="8229600" cy="1485900"/>
          </a:xfrm>
        </p:spPr>
        <p:txBody>
          <a:bodyPr/>
          <a:lstStyle/>
          <a:p>
            <a:pPr marL="0" indent="0" algn="ctr">
              <a:buNone/>
            </a:pPr>
            <a:r>
              <a:rPr lang="en-US" sz="2800" i="1">
                <a:ea typeface="MS PGothic"/>
              </a:rPr>
              <a:t>Describing your pain helps health care providers understand your pain and find best treatment options</a:t>
            </a:r>
            <a:r>
              <a:rPr lang="en-US" sz="2800" i="1" baseline="30000">
                <a:ea typeface="MS PGothic"/>
              </a:rPr>
              <a:t>6</a:t>
            </a:r>
            <a:r>
              <a:rPr lang="en-US" sz="2800" i="1">
                <a:ea typeface="MS PGothic"/>
              </a:rPr>
              <a:t> </a:t>
            </a:r>
            <a:endParaRPr lang="en-US" sz="2800" i="1"/>
          </a:p>
        </p:txBody>
      </p:sp>
      <p:graphicFrame>
        <p:nvGraphicFramePr>
          <p:cNvPr id="3" name="Table 3">
            <a:extLst>
              <a:ext uri="{FF2B5EF4-FFF2-40B4-BE49-F238E27FC236}">
                <a16:creationId xmlns:a16="http://schemas.microsoft.com/office/drawing/2014/main" id="{C56CC269-4482-4A30-8C6E-847DAED0D513}"/>
              </a:ext>
            </a:extLst>
          </p:cNvPr>
          <p:cNvGraphicFramePr>
            <a:graphicFrameLocks noGrp="1"/>
          </p:cNvGraphicFramePr>
          <p:nvPr>
            <p:extLst>
              <p:ext uri="{D42A27DB-BD31-4B8C-83A1-F6EECF244321}">
                <p14:modId xmlns:p14="http://schemas.microsoft.com/office/powerpoint/2010/main" val="3986444375"/>
              </p:ext>
            </p:extLst>
          </p:nvPr>
        </p:nvGraphicFramePr>
        <p:xfrm>
          <a:off x="855970" y="2499773"/>
          <a:ext cx="7499626" cy="3365805"/>
        </p:xfrm>
        <a:graphic>
          <a:graphicData uri="http://schemas.openxmlformats.org/drawingml/2006/table">
            <a:tbl>
              <a:tblPr firstRow="1" bandRow="1">
                <a:tableStyleId>{69012ECD-51FC-41F1-AA8D-1B2483CD663E}</a:tableStyleId>
              </a:tblPr>
              <a:tblGrid>
                <a:gridCol w="2349466">
                  <a:extLst>
                    <a:ext uri="{9D8B030D-6E8A-4147-A177-3AD203B41FA5}">
                      <a16:colId xmlns:a16="http://schemas.microsoft.com/office/drawing/2014/main" val="4190940172"/>
                    </a:ext>
                  </a:extLst>
                </a:gridCol>
                <a:gridCol w="5150160">
                  <a:extLst>
                    <a:ext uri="{9D8B030D-6E8A-4147-A177-3AD203B41FA5}">
                      <a16:colId xmlns:a16="http://schemas.microsoft.com/office/drawing/2014/main" val="1546173360"/>
                    </a:ext>
                  </a:extLst>
                </a:gridCol>
              </a:tblGrid>
              <a:tr h="444500">
                <a:tc>
                  <a:txBody>
                    <a:bodyPr/>
                    <a:lstStyle/>
                    <a:p>
                      <a:r>
                        <a:rPr lang="en-CA" b="1"/>
                        <a:t>Characteristics </a:t>
                      </a:r>
                    </a:p>
                  </a:txBody>
                  <a:tcPr/>
                </a:tc>
                <a:tc>
                  <a:txBody>
                    <a:bodyPr/>
                    <a:lstStyle/>
                    <a:p>
                      <a:r>
                        <a:rPr lang="en-CA" b="1"/>
                        <a:t>Example Questions </a:t>
                      </a:r>
                    </a:p>
                  </a:txBody>
                  <a:tcPr/>
                </a:tc>
                <a:extLst>
                  <a:ext uri="{0D108BD9-81ED-4DB2-BD59-A6C34878D82A}">
                    <a16:rowId xmlns:a16="http://schemas.microsoft.com/office/drawing/2014/main" val="432272593"/>
                  </a:ext>
                </a:extLst>
              </a:tr>
              <a:tr h="656964">
                <a:tc>
                  <a:txBody>
                    <a:bodyPr/>
                    <a:lstStyle/>
                    <a:p>
                      <a:r>
                        <a:rPr lang="en-CA" b="1"/>
                        <a:t>Provoke/Palliation </a:t>
                      </a:r>
                    </a:p>
                  </a:txBody>
                  <a:tcPr/>
                </a:tc>
                <a:tc>
                  <a:txBody>
                    <a:bodyPr/>
                    <a:lstStyle/>
                    <a:p>
                      <a:r>
                        <a:rPr lang="en-CA"/>
                        <a:t>What makes the pain worse? What makes it better?</a:t>
                      </a:r>
                    </a:p>
                  </a:txBody>
                  <a:tcPr/>
                </a:tc>
                <a:extLst>
                  <a:ext uri="{0D108BD9-81ED-4DB2-BD59-A6C34878D82A}">
                    <a16:rowId xmlns:a16="http://schemas.microsoft.com/office/drawing/2014/main" val="533602571"/>
                  </a:ext>
                </a:extLst>
              </a:tr>
              <a:tr h="499773">
                <a:tc>
                  <a:txBody>
                    <a:bodyPr/>
                    <a:lstStyle/>
                    <a:p>
                      <a:r>
                        <a:rPr lang="en-CA" b="1"/>
                        <a:t>Quality </a:t>
                      </a:r>
                    </a:p>
                  </a:txBody>
                  <a:tcPr/>
                </a:tc>
                <a:tc>
                  <a:txBody>
                    <a:bodyPr/>
                    <a:lstStyle/>
                    <a:p>
                      <a:r>
                        <a:rPr lang="en-CA"/>
                        <a:t>What does the pain feel like? Sharp? Dull? Burning?</a:t>
                      </a:r>
                    </a:p>
                  </a:txBody>
                  <a:tcPr/>
                </a:tc>
                <a:extLst>
                  <a:ext uri="{0D108BD9-81ED-4DB2-BD59-A6C34878D82A}">
                    <a16:rowId xmlns:a16="http://schemas.microsoft.com/office/drawing/2014/main" val="950025659"/>
                  </a:ext>
                </a:extLst>
              </a:tr>
              <a:tr h="444242">
                <a:tc>
                  <a:txBody>
                    <a:bodyPr/>
                    <a:lstStyle/>
                    <a:p>
                      <a:r>
                        <a:rPr lang="en-CA" b="1"/>
                        <a:t>Location </a:t>
                      </a:r>
                    </a:p>
                  </a:txBody>
                  <a:tcPr/>
                </a:tc>
                <a:tc>
                  <a:txBody>
                    <a:bodyPr/>
                    <a:lstStyle/>
                    <a:p>
                      <a:r>
                        <a:rPr lang="en-CA"/>
                        <a:t>Where is the pain? Does the pain spread?</a:t>
                      </a:r>
                    </a:p>
                  </a:txBody>
                  <a:tcPr/>
                </a:tc>
                <a:extLst>
                  <a:ext uri="{0D108BD9-81ED-4DB2-BD59-A6C34878D82A}">
                    <a16:rowId xmlns:a16="http://schemas.microsoft.com/office/drawing/2014/main" val="639831209"/>
                  </a:ext>
                </a:extLst>
              </a:tr>
              <a:tr h="680246">
                <a:tc>
                  <a:txBody>
                    <a:bodyPr/>
                    <a:lstStyle/>
                    <a:p>
                      <a:r>
                        <a:rPr lang="en-CA" b="1"/>
                        <a:t>Severity </a:t>
                      </a:r>
                    </a:p>
                  </a:txBody>
                  <a:tcPr/>
                </a:tc>
                <a:tc>
                  <a:txBody>
                    <a:bodyPr/>
                    <a:lstStyle/>
                    <a:p>
                      <a:r>
                        <a:rPr lang="en-CA"/>
                        <a:t>On a scale of 0-10, what do you rate your pain? </a:t>
                      </a:r>
                    </a:p>
                    <a:p>
                      <a:r>
                        <a:rPr lang="en-CA"/>
                        <a:t>(0 being no pain, 10 being the worst pain ever felt)</a:t>
                      </a:r>
                    </a:p>
                  </a:txBody>
                  <a:tcPr/>
                </a:tc>
                <a:extLst>
                  <a:ext uri="{0D108BD9-81ED-4DB2-BD59-A6C34878D82A}">
                    <a16:rowId xmlns:a16="http://schemas.microsoft.com/office/drawing/2014/main" val="910742712"/>
                  </a:ext>
                </a:extLst>
              </a:tr>
              <a:tr h="380622">
                <a:tc>
                  <a:txBody>
                    <a:bodyPr/>
                    <a:lstStyle/>
                    <a:p>
                      <a:r>
                        <a:rPr lang="en-CA" b="1"/>
                        <a:t>Time</a:t>
                      </a:r>
                    </a:p>
                  </a:txBody>
                  <a:tcPr/>
                </a:tc>
                <a:tc>
                  <a:txBody>
                    <a:bodyPr/>
                    <a:lstStyle/>
                    <a:p>
                      <a:r>
                        <a:rPr lang="en-CA"/>
                        <a:t>When did the pain start? When does it happen? How long does it last?</a:t>
                      </a:r>
                      <a:endParaRPr lang="en-US"/>
                    </a:p>
                  </a:txBody>
                  <a:tcPr/>
                </a:tc>
                <a:extLst>
                  <a:ext uri="{0D108BD9-81ED-4DB2-BD59-A6C34878D82A}">
                    <a16:rowId xmlns:a16="http://schemas.microsoft.com/office/drawing/2014/main" val="1435798431"/>
                  </a:ext>
                </a:extLst>
              </a:tr>
            </a:tbl>
          </a:graphicData>
        </a:graphic>
      </p:graphicFrame>
    </p:spTree>
    <p:extLst>
      <p:ext uri="{BB962C8B-B14F-4D97-AF65-F5344CB8AC3E}">
        <p14:creationId xmlns:p14="http://schemas.microsoft.com/office/powerpoint/2010/main" val="18694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7BE3-5D11-4B53-A842-5A840FA1695F}"/>
              </a:ext>
            </a:extLst>
          </p:cNvPr>
          <p:cNvSpPr>
            <a:spLocks noGrp="1"/>
          </p:cNvSpPr>
          <p:nvPr>
            <p:ph type="title"/>
          </p:nvPr>
        </p:nvSpPr>
        <p:spPr>
          <a:xfrm>
            <a:off x="293914" y="308769"/>
            <a:ext cx="8229600" cy="1143000"/>
          </a:xfrm>
        </p:spPr>
        <p:txBody>
          <a:bodyPr/>
          <a:lstStyle/>
          <a:p>
            <a:r>
              <a:rPr lang="en-CA"/>
              <a:t>Group Discussion</a:t>
            </a:r>
          </a:p>
        </p:txBody>
      </p:sp>
      <p:sp>
        <p:nvSpPr>
          <p:cNvPr id="3" name="Content Placeholder 2">
            <a:extLst>
              <a:ext uri="{FF2B5EF4-FFF2-40B4-BE49-F238E27FC236}">
                <a16:creationId xmlns:a16="http://schemas.microsoft.com/office/drawing/2014/main" id="{AE4243D4-AF0C-4D4E-B348-A128A5090644}"/>
              </a:ext>
            </a:extLst>
          </p:cNvPr>
          <p:cNvSpPr>
            <a:spLocks noGrp="1"/>
          </p:cNvSpPr>
          <p:nvPr>
            <p:ph idx="1"/>
          </p:nvPr>
        </p:nvSpPr>
        <p:spPr>
          <a:xfrm>
            <a:off x="457199" y="2191793"/>
            <a:ext cx="8229600" cy="1663700"/>
          </a:xfrm>
        </p:spPr>
        <p:txBody>
          <a:bodyPr/>
          <a:lstStyle/>
          <a:p>
            <a:pPr marL="0" indent="0">
              <a:buNone/>
            </a:pPr>
            <a:endParaRPr lang="en-CA" b="1">
              <a:solidFill>
                <a:schemeClr val="accent1"/>
              </a:solidFill>
            </a:endParaRPr>
          </a:p>
          <a:p>
            <a:pPr marL="0" indent="0" algn="ctr">
              <a:buNone/>
            </a:pPr>
            <a:r>
              <a:rPr lang="en-CA">
                <a:ea typeface="MS PGothic"/>
              </a:rPr>
              <a:t>What type of pain do you have?</a:t>
            </a:r>
            <a:endParaRPr lang="en-CA"/>
          </a:p>
          <a:p>
            <a:pPr marL="0" indent="0" algn="ctr">
              <a:buNone/>
            </a:pPr>
            <a:endParaRPr lang="en-CA">
              <a:ea typeface="MS PGothic"/>
            </a:endParaRPr>
          </a:p>
          <a:p>
            <a:pPr marL="0" indent="0" algn="ctr">
              <a:buNone/>
            </a:pPr>
            <a:r>
              <a:rPr lang="en-CA">
                <a:ea typeface="MS PGothic"/>
              </a:rPr>
              <a:t>What are 1-2 characteristics to describe it? </a:t>
            </a:r>
            <a:endParaRPr lang="en-CA"/>
          </a:p>
          <a:p>
            <a:pPr marL="0" indent="0">
              <a:buNone/>
            </a:pPr>
            <a:endParaRPr lang="en-CA"/>
          </a:p>
        </p:txBody>
      </p:sp>
      <p:pic>
        <p:nvPicPr>
          <p:cNvPr id="1028" name="Picture 4">
            <a:extLst>
              <a:ext uri="{FF2B5EF4-FFF2-40B4-BE49-F238E27FC236}">
                <a16:creationId xmlns:a16="http://schemas.microsoft.com/office/drawing/2014/main" id="{E2297C7E-3BE2-4E2E-8DCD-ACD467B0D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588" y="286363"/>
            <a:ext cx="1072607" cy="109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82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0176-584F-4FE7-B1AD-5DB184644F12}"/>
              </a:ext>
            </a:extLst>
          </p:cNvPr>
          <p:cNvSpPr>
            <a:spLocks noGrp="1"/>
          </p:cNvSpPr>
          <p:nvPr>
            <p:ph type="title"/>
          </p:nvPr>
        </p:nvSpPr>
        <p:spPr>
          <a:xfrm>
            <a:off x="457200" y="2857500"/>
            <a:ext cx="8229600" cy="1143000"/>
          </a:xfrm>
        </p:spPr>
        <p:txBody>
          <a:bodyPr/>
          <a:lstStyle/>
          <a:p>
            <a:r>
              <a:rPr lang="en-CA"/>
              <a:t>Pain Management </a:t>
            </a:r>
          </a:p>
        </p:txBody>
      </p:sp>
    </p:spTree>
    <p:extLst>
      <p:ext uri="{BB962C8B-B14F-4D97-AF65-F5344CB8AC3E}">
        <p14:creationId xmlns:p14="http://schemas.microsoft.com/office/powerpoint/2010/main" val="347393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8EE4-5F82-4D30-92B8-0FBC4B68F448}"/>
              </a:ext>
            </a:extLst>
          </p:cNvPr>
          <p:cNvSpPr>
            <a:spLocks noGrp="1"/>
          </p:cNvSpPr>
          <p:nvPr>
            <p:ph type="title"/>
          </p:nvPr>
        </p:nvSpPr>
        <p:spPr/>
        <p:txBody>
          <a:bodyPr/>
          <a:lstStyle/>
          <a:p>
            <a:r>
              <a:rPr lang="en-CA"/>
              <a:t>General Management</a:t>
            </a:r>
            <a:r>
              <a:rPr lang="en-CA" baseline="30000"/>
              <a:t>7</a:t>
            </a:r>
            <a:endParaRPr lang="en-CA"/>
          </a:p>
        </p:txBody>
      </p:sp>
      <p:graphicFrame>
        <p:nvGraphicFramePr>
          <p:cNvPr id="4" name="Content Placeholder 3">
            <a:extLst>
              <a:ext uri="{FF2B5EF4-FFF2-40B4-BE49-F238E27FC236}">
                <a16:creationId xmlns:a16="http://schemas.microsoft.com/office/drawing/2014/main" id="{7DD90990-FBE8-4EF5-B87F-20F844AB649D}"/>
              </a:ext>
            </a:extLst>
          </p:cNvPr>
          <p:cNvGraphicFramePr>
            <a:graphicFrameLocks noGrp="1"/>
          </p:cNvGraphicFramePr>
          <p:nvPr>
            <p:ph idx="1"/>
            <p:extLst>
              <p:ext uri="{D42A27DB-BD31-4B8C-83A1-F6EECF244321}">
                <p14:modId xmlns:p14="http://schemas.microsoft.com/office/powerpoint/2010/main" val="3031729663"/>
              </p:ext>
            </p:extLst>
          </p:nvPr>
        </p:nvGraphicFramePr>
        <p:xfrm>
          <a:off x="310551" y="1417638"/>
          <a:ext cx="8522898" cy="4793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F7FF7E2-0D55-4B35-B262-44A4A9429DA1}"/>
              </a:ext>
            </a:extLst>
          </p:cNvPr>
          <p:cNvSpPr txBox="1"/>
          <p:nvPr/>
        </p:nvSpPr>
        <p:spPr>
          <a:xfrm>
            <a:off x="310551" y="2454929"/>
            <a:ext cx="2741407" cy="2462213"/>
          </a:xfrm>
          <a:prstGeom prst="rect">
            <a:avLst/>
          </a:prstGeom>
          <a:noFill/>
        </p:spPr>
        <p:txBody>
          <a:bodyPr wrap="square" lIns="91440" tIns="45720" rIns="91440" bIns="45720" rtlCol="0" anchor="t">
            <a:spAutoFit/>
          </a:bodyPr>
          <a:lstStyle/>
          <a:p>
            <a:pPr marL="285750" lvl="0" indent="-285750">
              <a:buFont typeface="Arial" panose="020B0604020202020204" pitchFamily="34" charset="0"/>
              <a:buChar char="•"/>
            </a:pPr>
            <a:r>
              <a:rPr lang="en-CA" sz="1700">
                <a:latin typeface="Calibri"/>
                <a:ea typeface="MS PGothic"/>
                <a:cs typeface="Calibri"/>
              </a:rPr>
              <a:t>Goals and expectations</a:t>
            </a:r>
          </a:p>
          <a:p>
            <a:pPr marL="285750" lvl="0" indent="-285750">
              <a:buFont typeface="Arial" panose="020B0604020202020204" pitchFamily="34" charset="0"/>
              <a:buChar char="•"/>
            </a:pPr>
            <a:endParaRPr lang="en-CA" sz="1700"/>
          </a:p>
          <a:p>
            <a:pPr marL="285750" indent="-285750">
              <a:buFont typeface="Arial" panose="020B0604020202020204" pitchFamily="34" charset="0"/>
              <a:buChar char="•"/>
            </a:pPr>
            <a:r>
              <a:rPr lang="en-CA" sz="1700">
                <a:latin typeface="Calibri"/>
                <a:ea typeface="MS PGothic"/>
                <a:cs typeface="Calibri"/>
              </a:rPr>
              <a:t>Effectiveness: is current</a:t>
            </a:r>
            <a:r>
              <a:rPr lang="en-CA" sz="1700" i="1">
                <a:latin typeface="Calibri"/>
                <a:ea typeface="MS PGothic"/>
                <a:cs typeface="Calibri"/>
              </a:rPr>
              <a:t> treatment working?</a:t>
            </a:r>
          </a:p>
          <a:p>
            <a:pPr lvl="0"/>
            <a:endParaRPr lang="en-CA" sz="1700"/>
          </a:p>
          <a:p>
            <a:pPr marL="285750" indent="-285750">
              <a:buFont typeface="Arial" panose="020B0604020202020204" pitchFamily="34" charset="0"/>
              <a:buChar char="•"/>
            </a:pPr>
            <a:r>
              <a:rPr lang="en-CA" sz="1700">
                <a:latin typeface="Calibri"/>
                <a:ea typeface="MS PGothic"/>
                <a:cs typeface="Calibri"/>
              </a:rPr>
              <a:t>Safety: </a:t>
            </a:r>
            <a:r>
              <a:rPr lang="en-CA" sz="1700" i="1">
                <a:latin typeface="Calibri"/>
                <a:ea typeface="MS PGothic"/>
                <a:cs typeface="Calibri"/>
              </a:rPr>
              <a:t>is current treatment still safe? Are there side effects? </a:t>
            </a:r>
            <a:endParaRPr lang="en-CA" sz="1700" i="1">
              <a:cs typeface="Calibri"/>
            </a:endParaRPr>
          </a:p>
          <a:p>
            <a:endParaRPr lang="en-CA"/>
          </a:p>
        </p:txBody>
      </p:sp>
      <p:sp>
        <p:nvSpPr>
          <p:cNvPr id="5" name="TextBox 4">
            <a:extLst>
              <a:ext uri="{FF2B5EF4-FFF2-40B4-BE49-F238E27FC236}">
                <a16:creationId xmlns:a16="http://schemas.microsoft.com/office/drawing/2014/main" id="{47A73EBF-A3F3-458E-BC4F-CE4AABE51A11}"/>
              </a:ext>
            </a:extLst>
          </p:cNvPr>
          <p:cNvSpPr txBox="1"/>
          <p:nvPr/>
        </p:nvSpPr>
        <p:spPr>
          <a:xfrm>
            <a:off x="2956955" y="3146962"/>
            <a:ext cx="2624447" cy="167738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CA" sz="1700">
                <a:latin typeface="Calibri"/>
                <a:ea typeface="MS PGothic"/>
                <a:cs typeface="Calibri"/>
              </a:rPr>
              <a:t>Non-drug treatments </a:t>
            </a:r>
            <a:endParaRPr lang="en-CA" sz="1700"/>
          </a:p>
          <a:p>
            <a:pPr marL="285750" lvl="0" indent="-285750">
              <a:buFont typeface="Arial" panose="020B0604020202020204" pitchFamily="34" charset="0"/>
              <a:buChar char="•"/>
            </a:pPr>
            <a:endParaRPr lang="en-CA" sz="1700"/>
          </a:p>
          <a:p>
            <a:pPr marL="285750" lvl="0" indent="-285750">
              <a:buFont typeface="Arial" panose="020B0604020202020204" pitchFamily="34" charset="0"/>
              <a:buChar char="•"/>
            </a:pPr>
            <a:r>
              <a:rPr lang="en-CA" sz="1700">
                <a:latin typeface="Calibri"/>
                <a:ea typeface="MS PGothic"/>
                <a:cs typeface="Calibri"/>
              </a:rPr>
              <a:t>Non-opioid medications</a:t>
            </a:r>
          </a:p>
          <a:p>
            <a:pPr marL="285750" lvl="0" indent="-285750">
              <a:buFont typeface="Arial" panose="020B0604020202020204" pitchFamily="34" charset="0"/>
              <a:buChar char="•"/>
            </a:pPr>
            <a:endParaRPr lang="en-CA" sz="1700"/>
          </a:p>
          <a:p>
            <a:pPr marL="285750" lvl="0" indent="-285750">
              <a:buFont typeface="Arial" panose="020B0604020202020204" pitchFamily="34" charset="0"/>
              <a:buChar char="•"/>
            </a:pPr>
            <a:r>
              <a:rPr lang="en-CA" sz="1700">
                <a:latin typeface="Calibri"/>
                <a:ea typeface="MS PGothic"/>
                <a:cs typeface="Calibri"/>
              </a:rPr>
              <a:t>+/- opioid medications</a:t>
            </a:r>
          </a:p>
          <a:p>
            <a:endParaRPr lang="en-CA"/>
          </a:p>
        </p:txBody>
      </p:sp>
      <p:sp>
        <p:nvSpPr>
          <p:cNvPr id="6" name="TextBox 5">
            <a:extLst>
              <a:ext uri="{FF2B5EF4-FFF2-40B4-BE49-F238E27FC236}">
                <a16:creationId xmlns:a16="http://schemas.microsoft.com/office/drawing/2014/main" id="{77C8381D-1FF6-4C20-B800-30A55B301E16}"/>
              </a:ext>
            </a:extLst>
          </p:cNvPr>
          <p:cNvSpPr txBox="1"/>
          <p:nvPr/>
        </p:nvSpPr>
        <p:spPr>
          <a:xfrm>
            <a:off x="5581402" y="3574473"/>
            <a:ext cx="2873829" cy="166199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CA" sz="1700">
                <a:latin typeface="Calibri"/>
                <a:ea typeface="MS PGothic"/>
                <a:cs typeface="Calibri"/>
              </a:rPr>
              <a:t>Care providers (e.g. pharmacist, occupational therapist, registered massage therapist) </a:t>
            </a:r>
            <a:endParaRPr lang="en-CA" sz="1700"/>
          </a:p>
          <a:p>
            <a:pPr marL="285750" indent="-285750">
              <a:buFont typeface="Arial" panose="020B0604020202020204" pitchFamily="34" charset="0"/>
              <a:buChar char="•"/>
            </a:pPr>
            <a:endParaRPr lang="en-CA" sz="1700"/>
          </a:p>
          <a:p>
            <a:pPr marL="285750" indent="-285750">
              <a:buFont typeface="Arial" panose="020B0604020202020204" pitchFamily="34" charset="0"/>
              <a:buChar char="•"/>
            </a:pPr>
            <a:r>
              <a:rPr lang="en-CA" sz="1700">
                <a:latin typeface="Calibri"/>
                <a:ea typeface="MS PGothic"/>
                <a:cs typeface="Calibri"/>
              </a:rPr>
              <a:t>Specialized pain programs </a:t>
            </a:r>
            <a:endParaRPr lang="en-CA" sz="1700">
              <a:cs typeface="Calibri"/>
            </a:endParaRPr>
          </a:p>
        </p:txBody>
      </p:sp>
    </p:spTree>
    <p:extLst>
      <p:ext uri="{BB962C8B-B14F-4D97-AF65-F5344CB8AC3E}">
        <p14:creationId xmlns:p14="http://schemas.microsoft.com/office/powerpoint/2010/main" val="359669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F2B9-84BC-41B0-A38E-B0EE7A7752FF}"/>
              </a:ext>
            </a:extLst>
          </p:cNvPr>
          <p:cNvSpPr>
            <a:spLocks noGrp="1"/>
          </p:cNvSpPr>
          <p:nvPr>
            <p:ph type="title"/>
          </p:nvPr>
        </p:nvSpPr>
        <p:spPr/>
        <p:txBody>
          <a:bodyPr/>
          <a:lstStyle/>
          <a:p>
            <a:r>
              <a:rPr lang="en-CA">
                <a:ea typeface="MS PGothic"/>
              </a:rPr>
              <a:t>Quiz Question: True or False?</a:t>
            </a:r>
            <a:endParaRPr lang="en-CA"/>
          </a:p>
        </p:txBody>
      </p:sp>
      <p:sp>
        <p:nvSpPr>
          <p:cNvPr id="3" name="Content Placeholder 2">
            <a:extLst>
              <a:ext uri="{FF2B5EF4-FFF2-40B4-BE49-F238E27FC236}">
                <a16:creationId xmlns:a16="http://schemas.microsoft.com/office/drawing/2014/main" id="{B56D5111-BD9E-4C95-AE72-23AEBF3AB64A}"/>
              </a:ext>
            </a:extLst>
          </p:cNvPr>
          <p:cNvSpPr>
            <a:spLocks noGrp="1"/>
          </p:cNvSpPr>
          <p:nvPr>
            <p:ph idx="1"/>
          </p:nvPr>
        </p:nvSpPr>
        <p:spPr>
          <a:xfrm>
            <a:off x="457200" y="2609851"/>
            <a:ext cx="8229600" cy="819149"/>
          </a:xfrm>
        </p:spPr>
        <p:txBody>
          <a:bodyPr/>
          <a:lstStyle/>
          <a:p>
            <a:pPr marL="0" indent="0" algn="ctr">
              <a:buNone/>
            </a:pPr>
            <a:r>
              <a:rPr lang="en-CA">
                <a:ea typeface="MS PGothic"/>
              </a:rPr>
              <a:t>The goal of treatment is to eliminate pain.</a:t>
            </a:r>
          </a:p>
        </p:txBody>
      </p:sp>
      <p:sp>
        <p:nvSpPr>
          <p:cNvPr id="4" name="TextBox 3">
            <a:extLst>
              <a:ext uri="{FF2B5EF4-FFF2-40B4-BE49-F238E27FC236}">
                <a16:creationId xmlns:a16="http://schemas.microsoft.com/office/drawing/2014/main" id="{83B39CB0-E8B4-450D-B5A8-96037E6C2001}"/>
              </a:ext>
            </a:extLst>
          </p:cNvPr>
          <p:cNvSpPr txBox="1"/>
          <p:nvPr/>
        </p:nvSpPr>
        <p:spPr>
          <a:xfrm>
            <a:off x="4048601" y="3901348"/>
            <a:ext cx="1290637" cy="523220"/>
          </a:xfrm>
          <a:prstGeom prst="rect">
            <a:avLst/>
          </a:prstGeom>
          <a:noFill/>
        </p:spPr>
        <p:txBody>
          <a:bodyPr wrap="square" rtlCol="0">
            <a:spAutoFit/>
          </a:bodyPr>
          <a:lstStyle/>
          <a:p>
            <a:r>
              <a:rPr lang="en-CA" sz="2800" b="1">
                <a:solidFill>
                  <a:srgbClr val="FF0000"/>
                </a:solidFill>
              </a:rPr>
              <a:t>FALSE</a:t>
            </a:r>
            <a:r>
              <a:rPr lang="en-CA"/>
              <a:t> </a:t>
            </a:r>
          </a:p>
        </p:txBody>
      </p:sp>
    </p:spTree>
    <p:extLst>
      <p:ext uri="{BB962C8B-B14F-4D97-AF65-F5344CB8AC3E}">
        <p14:creationId xmlns:p14="http://schemas.microsoft.com/office/powerpoint/2010/main" val="118159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EC506AD-0B99-43AB-9B72-AE1780458C39}"/>
              </a:ext>
            </a:extLst>
          </p:cNvPr>
          <p:cNvSpPr>
            <a:spLocks noGrp="1"/>
          </p:cNvSpPr>
          <p:nvPr/>
        </p:nvSpPr>
        <p:spPr bwMode="auto">
          <a:xfrm>
            <a:off x="609600" y="17780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b="0" i="0" kern="1200">
                <a:solidFill>
                  <a:schemeClr val="tx1"/>
                </a:solidFill>
                <a:latin typeface="Calibri Light"/>
                <a:ea typeface="MS PGothic" panose="020B0600070205080204" pitchFamily="34" charset="-128"/>
                <a:cs typeface="Calibri Light"/>
              </a:defRPr>
            </a:lvl1pPr>
            <a:lvl2pPr marL="742950" indent="-285750" algn="l" defTabSz="457200" rtl="0" eaLnBrk="0" fontAlgn="base" hangingPunct="0">
              <a:spcBef>
                <a:spcPct val="20000"/>
              </a:spcBef>
              <a:spcAft>
                <a:spcPct val="0"/>
              </a:spcAft>
              <a:buFont typeface="Arial" panose="020B0604020202020204" pitchFamily="34" charset="0"/>
              <a:buChar char="–"/>
              <a:defRPr sz="2800" b="0" i="0" kern="1200">
                <a:solidFill>
                  <a:schemeClr val="tx1"/>
                </a:solidFill>
                <a:latin typeface="Calibri Light"/>
                <a:ea typeface="MS PGothic" panose="020B0600070205080204" pitchFamily="34" charset="-128"/>
                <a:cs typeface="Calibri Light"/>
              </a:defRPr>
            </a:lvl2pPr>
            <a:lvl3pPr marL="1143000" indent="-228600" algn="l" defTabSz="457200" rtl="0" eaLnBrk="0" fontAlgn="base" hangingPunct="0">
              <a:spcBef>
                <a:spcPct val="20000"/>
              </a:spcBef>
              <a:spcAft>
                <a:spcPct val="0"/>
              </a:spcAft>
              <a:buFont typeface="Arial" panose="020B0604020202020204" pitchFamily="34" charset="0"/>
              <a:buChar char="•"/>
              <a:defRPr sz="2400" b="0" i="0" kern="1200">
                <a:solidFill>
                  <a:schemeClr val="tx1"/>
                </a:solidFill>
                <a:latin typeface="Calibri Light"/>
                <a:ea typeface="MS PGothic" panose="020B0600070205080204" pitchFamily="34" charset="-128"/>
                <a:cs typeface="Calibri Light"/>
              </a:defRPr>
            </a:lvl3pPr>
            <a:lvl4pPr marL="1600200" indent="-228600" algn="l" defTabSz="457200" rtl="0" eaLnBrk="0" fontAlgn="base" hangingPunct="0">
              <a:spcBef>
                <a:spcPct val="20000"/>
              </a:spcBef>
              <a:spcAft>
                <a:spcPct val="0"/>
              </a:spcAft>
              <a:buFont typeface="Arial" panose="020B0604020202020204" pitchFamily="34" charset="0"/>
              <a:buChar char="–"/>
              <a:defRPr sz="2000" b="0" i="0" kern="1200">
                <a:solidFill>
                  <a:schemeClr val="tx1"/>
                </a:solidFill>
                <a:latin typeface="Calibri Light"/>
                <a:ea typeface="MS PGothic" panose="020B0600070205080204" pitchFamily="34" charset="-128"/>
                <a:cs typeface="Calibri Light"/>
              </a:defRPr>
            </a:lvl4pPr>
            <a:lvl5pPr marL="2057400" indent="-228600" algn="l" defTabSz="457200" rtl="0" eaLnBrk="0" fontAlgn="base" hangingPunct="0">
              <a:spcBef>
                <a:spcPct val="20000"/>
              </a:spcBef>
              <a:spcAft>
                <a:spcPct val="0"/>
              </a:spcAft>
              <a:buFont typeface="Arial" panose="020B0604020202020204" pitchFamily="34" charset="0"/>
              <a:buChar char="»"/>
              <a:defRPr sz="2000" b="0" i="0" kern="1200">
                <a:solidFill>
                  <a:schemeClr val="tx1"/>
                </a:solidFill>
                <a:latin typeface="Calibri Light"/>
                <a:ea typeface="MS PGothic" panose="020B0600070205080204" pitchFamily="34" charset="-128"/>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800"/>
              </a:spcBef>
              <a:buFont typeface="Arial" panose="020B0604020202020204" pitchFamily="34" charset="0"/>
              <a:buNone/>
            </a:pPr>
            <a:endParaRPr lang="en-CA" sz="3600" b="0" i="1" u="none" strike="noStrike">
              <a:solidFill>
                <a:srgbClr val="073763"/>
              </a:solidFill>
              <a:effectLst/>
              <a:latin typeface="Calibri Light" panose="020F0302020204030204" pitchFamily="34" charset="0"/>
            </a:endParaRPr>
          </a:p>
          <a:p>
            <a:pPr marL="0" indent="0" algn="ctr">
              <a:spcBef>
                <a:spcPts val="800"/>
              </a:spcBef>
              <a:buNone/>
            </a:pPr>
            <a:r>
              <a:rPr lang="en-CA" sz="3600" b="0" i="1" u="none" strike="noStrike" dirty="0">
                <a:solidFill>
                  <a:srgbClr val="073763"/>
                </a:solidFill>
                <a:effectLst/>
                <a:ea typeface="MS PGothic"/>
              </a:rPr>
              <a:t>[We invite you to </a:t>
            </a:r>
            <a:r>
              <a:rPr lang="en-CA" sz="3600" i="1" dirty="0">
                <a:solidFill>
                  <a:srgbClr val="073763"/>
                </a:solidFill>
                <a:ea typeface="MS PGothic"/>
              </a:rPr>
              <a:t>create a</a:t>
            </a:r>
            <a:r>
              <a:rPr lang="en-CA" sz="3600" b="0" i="1" u="none" strike="noStrike" dirty="0">
                <a:solidFill>
                  <a:srgbClr val="073763"/>
                </a:solidFill>
                <a:effectLst/>
                <a:ea typeface="MS PGothic"/>
              </a:rPr>
              <a:t> land acknowledgement to recognize the traditional, ancestral, and unceded land that your office/clinic is located on]</a:t>
            </a:r>
            <a:endParaRPr lang="en-US" altLang="en-US" sz="3600" dirty="0">
              <a:ea typeface="MS PGothic"/>
              <a:cs typeface="Calibri Light" panose="020F0302020204030204" pitchFamily="34" charset="0"/>
            </a:endParaRPr>
          </a:p>
        </p:txBody>
      </p:sp>
      <p:sp>
        <p:nvSpPr>
          <p:cNvPr id="12289" name="Title 3">
            <a:extLst>
              <a:ext uri="{FF2B5EF4-FFF2-40B4-BE49-F238E27FC236}">
                <a16:creationId xmlns:a16="http://schemas.microsoft.com/office/drawing/2014/main" id="{16C3DA45-38AA-4831-99AC-20A16D44FB30}"/>
              </a:ext>
            </a:extLst>
          </p:cNvPr>
          <p:cNvSpPr>
            <a:spLocks noGrp="1"/>
          </p:cNvSpPr>
          <p:nvPr>
            <p:ph type="title"/>
          </p:nvPr>
        </p:nvSpPr>
        <p:spPr/>
        <p:txBody>
          <a:bodyPr/>
          <a:lstStyle/>
          <a:p>
            <a:r>
              <a:rPr lang="en-US" altLang="en-US">
                <a:solidFill>
                  <a:srgbClr val="073763"/>
                </a:solidFill>
              </a:rPr>
              <a:t>Land Acknowledgement </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E643-EBF3-4459-857B-BFFB57EAE931}"/>
              </a:ext>
            </a:extLst>
          </p:cNvPr>
          <p:cNvSpPr>
            <a:spLocks noGrp="1"/>
          </p:cNvSpPr>
          <p:nvPr>
            <p:ph type="title"/>
          </p:nvPr>
        </p:nvSpPr>
        <p:spPr/>
        <p:txBody>
          <a:bodyPr/>
          <a:lstStyle/>
          <a:p>
            <a:r>
              <a:rPr lang="en-CA">
                <a:ea typeface="MS PGothic"/>
              </a:rPr>
              <a:t>Setting Expectations</a:t>
            </a:r>
          </a:p>
        </p:txBody>
      </p:sp>
      <p:sp>
        <p:nvSpPr>
          <p:cNvPr id="3" name="Content Placeholder 2">
            <a:extLst>
              <a:ext uri="{FF2B5EF4-FFF2-40B4-BE49-F238E27FC236}">
                <a16:creationId xmlns:a16="http://schemas.microsoft.com/office/drawing/2014/main" id="{ECDCB4CE-C0D5-4BCF-AD30-E7ECB816B916}"/>
              </a:ext>
            </a:extLst>
          </p:cNvPr>
          <p:cNvSpPr>
            <a:spLocks noGrp="1"/>
          </p:cNvSpPr>
          <p:nvPr>
            <p:ph idx="1"/>
          </p:nvPr>
        </p:nvSpPr>
        <p:spPr>
          <a:xfrm>
            <a:off x="445422" y="1344325"/>
            <a:ext cx="8439270" cy="922620"/>
          </a:xfrm>
        </p:spPr>
        <p:txBody>
          <a:bodyPr/>
          <a:lstStyle/>
          <a:p>
            <a:r>
              <a:rPr lang="en-CA" sz="2800">
                <a:ea typeface="MS PGothic"/>
              </a:rPr>
              <a:t>Goal is to</a:t>
            </a:r>
            <a:r>
              <a:rPr lang="en-CA" sz="2800" b="1">
                <a:ea typeface="MS PGothic"/>
              </a:rPr>
              <a:t> </a:t>
            </a:r>
            <a:r>
              <a:rPr lang="en-CA" sz="2800" b="1" i="1">
                <a:solidFill>
                  <a:schemeClr val="accent1"/>
                </a:solidFill>
                <a:ea typeface="MS PGothic"/>
              </a:rPr>
              <a:t>reduce pain </a:t>
            </a:r>
            <a:r>
              <a:rPr lang="en-CA" sz="2800">
                <a:ea typeface="MS PGothic"/>
              </a:rPr>
              <a:t>and </a:t>
            </a:r>
            <a:r>
              <a:rPr lang="en-CA" sz="2800" b="1" i="1">
                <a:solidFill>
                  <a:schemeClr val="accent1"/>
                </a:solidFill>
                <a:ea typeface="MS PGothic"/>
              </a:rPr>
              <a:t>improve function and coping</a:t>
            </a:r>
            <a:r>
              <a:rPr lang="en-CA" sz="2800">
                <a:ea typeface="MS PGothic"/>
              </a:rPr>
              <a:t> </a:t>
            </a:r>
            <a:r>
              <a:rPr lang="en-CA" sz="2800" baseline="30000">
                <a:ea typeface="MS PGothic"/>
              </a:rPr>
              <a:t>8</a:t>
            </a:r>
            <a:endParaRPr lang="en-CA" sz="2800">
              <a:ea typeface="MS PGothic"/>
            </a:endParaRPr>
          </a:p>
          <a:p>
            <a:r>
              <a:rPr lang="en-CA" sz="2800">
                <a:ea typeface="MS PGothic"/>
              </a:rPr>
              <a:t>Lowering pain by </a:t>
            </a:r>
            <a:r>
              <a:rPr lang="en-CA" sz="2800" b="1" i="1">
                <a:solidFill>
                  <a:schemeClr val="accent1"/>
                </a:solidFill>
                <a:ea typeface="MS PGothic"/>
              </a:rPr>
              <a:t>30%</a:t>
            </a:r>
            <a:r>
              <a:rPr lang="en-CA" sz="2800">
                <a:ea typeface="MS PGothic"/>
              </a:rPr>
              <a:t> is considered a </a:t>
            </a:r>
            <a:r>
              <a:rPr lang="en-CA" sz="2800" b="1">
                <a:solidFill>
                  <a:schemeClr val="accent3"/>
                </a:solidFill>
                <a:ea typeface="MS PGothic"/>
              </a:rPr>
              <a:t>success</a:t>
            </a:r>
          </a:p>
          <a:p>
            <a:pPr marL="0" indent="0" algn="ctr">
              <a:buNone/>
            </a:pPr>
            <a:endParaRPr lang="en-CA"/>
          </a:p>
        </p:txBody>
      </p:sp>
      <p:pic>
        <p:nvPicPr>
          <p:cNvPr id="4" name="Picture 3">
            <a:extLst>
              <a:ext uri="{FF2B5EF4-FFF2-40B4-BE49-F238E27FC236}">
                <a16:creationId xmlns:a16="http://schemas.microsoft.com/office/drawing/2014/main" id="{19F5687B-2917-40C7-AB95-F39642A0BF83}"/>
              </a:ext>
            </a:extLst>
          </p:cNvPr>
          <p:cNvPicPr>
            <a:picLocks noChangeAspect="1"/>
          </p:cNvPicPr>
          <p:nvPr/>
        </p:nvPicPr>
        <p:blipFill>
          <a:blip r:embed="rId3"/>
          <a:stretch>
            <a:fillRect/>
          </a:stretch>
        </p:blipFill>
        <p:spPr>
          <a:xfrm>
            <a:off x="934817" y="3343469"/>
            <a:ext cx="5118398" cy="2124078"/>
          </a:xfrm>
          <a:prstGeom prst="rect">
            <a:avLst/>
          </a:prstGeom>
        </p:spPr>
      </p:pic>
      <p:cxnSp>
        <p:nvCxnSpPr>
          <p:cNvPr id="6" name="Straight Arrow Connector 5">
            <a:extLst>
              <a:ext uri="{FF2B5EF4-FFF2-40B4-BE49-F238E27FC236}">
                <a16:creationId xmlns:a16="http://schemas.microsoft.com/office/drawing/2014/main" id="{64B00C44-3538-4EBF-8108-DF24EDE49C85}"/>
              </a:ext>
            </a:extLst>
          </p:cNvPr>
          <p:cNvCxnSpPr>
            <a:cxnSpLocks/>
          </p:cNvCxnSpPr>
          <p:nvPr/>
        </p:nvCxnSpPr>
        <p:spPr>
          <a:xfrm flipH="1">
            <a:off x="3429312" y="2924862"/>
            <a:ext cx="908652" cy="0"/>
          </a:xfrm>
          <a:prstGeom prst="straightConnector1">
            <a:avLst/>
          </a:prstGeom>
          <a:ln>
            <a:headEnd type="oval" w="lg" len="lg"/>
            <a:tailEnd type="triangle" w="lg" len="lg"/>
          </a:ln>
        </p:spPr>
        <p:style>
          <a:lnRef idx="3">
            <a:schemeClr val="accent3"/>
          </a:lnRef>
          <a:fillRef idx="0">
            <a:schemeClr val="accent3"/>
          </a:fillRef>
          <a:effectRef idx="2">
            <a:schemeClr val="accent3"/>
          </a:effectRef>
          <a:fontRef idx="minor">
            <a:schemeClr val="tx1"/>
          </a:fontRef>
        </p:style>
      </p:cxnSp>
      <p:cxnSp>
        <p:nvCxnSpPr>
          <p:cNvPr id="7" name="Straight Arrow Connector 6">
            <a:extLst>
              <a:ext uri="{FF2B5EF4-FFF2-40B4-BE49-F238E27FC236}">
                <a16:creationId xmlns:a16="http://schemas.microsoft.com/office/drawing/2014/main" id="{28A925D0-7ABB-4CCA-A50F-D3E6C2398790}"/>
              </a:ext>
            </a:extLst>
          </p:cNvPr>
          <p:cNvCxnSpPr>
            <a:cxnSpLocks/>
          </p:cNvCxnSpPr>
          <p:nvPr/>
        </p:nvCxnSpPr>
        <p:spPr>
          <a:xfrm flipH="1" flipV="1">
            <a:off x="1282849" y="3189580"/>
            <a:ext cx="3055115" cy="12700"/>
          </a:xfrm>
          <a:prstGeom prst="straightConnector1">
            <a:avLst/>
          </a:prstGeom>
          <a:ln>
            <a:headEnd type="oval" w="lg" len="lg"/>
            <a:tailEnd type="triangle" w="lg" len="lg"/>
          </a:ln>
        </p:spPr>
        <p:style>
          <a:lnRef idx="3">
            <a:schemeClr val="accent2"/>
          </a:lnRef>
          <a:fillRef idx="0">
            <a:schemeClr val="accent2"/>
          </a:fillRef>
          <a:effectRef idx="2">
            <a:schemeClr val="accent2"/>
          </a:effectRef>
          <a:fontRef idx="minor">
            <a:schemeClr val="tx1"/>
          </a:fontRef>
        </p:style>
      </p:cxnSp>
      <p:sp>
        <p:nvSpPr>
          <p:cNvPr id="13" name="Oval 12">
            <a:extLst>
              <a:ext uri="{FF2B5EF4-FFF2-40B4-BE49-F238E27FC236}">
                <a16:creationId xmlns:a16="http://schemas.microsoft.com/office/drawing/2014/main" id="{1CB39682-F3B9-4BF3-8D5D-BCF4A8F20FDD}"/>
              </a:ext>
            </a:extLst>
          </p:cNvPr>
          <p:cNvSpPr/>
          <p:nvPr/>
        </p:nvSpPr>
        <p:spPr>
          <a:xfrm>
            <a:off x="7125491" y="2843052"/>
            <a:ext cx="178675" cy="176045"/>
          </a:xfrm>
          <a:prstGeom prst="ellipse">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7B68A1A9-690F-49F3-97AB-ABB7DE05648D}"/>
              </a:ext>
            </a:extLst>
          </p:cNvPr>
          <p:cNvSpPr/>
          <p:nvPr/>
        </p:nvSpPr>
        <p:spPr>
          <a:xfrm>
            <a:off x="7125492" y="3126775"/>
            <a:ext cx="178675" cy="176045"/>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B9A5291A-2637-48E6-BEAE-E8C2F76F8471}"/>
              </a:ext>
            </a:extLst>
          </p:cNvPr>
          <p:cNvSpPr txBox="1"/>
          <p:nvPr/>
        </p:nvSpPr>
        <p:spPr>
          <a:xfrm>
            <a:off x="7304168" y="2790324"/>
            <a:ext cx="1389996" cy="307777"/>
          </a:xfrm>
          <a:prstGeom prst="rect">
            <a:avLst/>
          </a:prstGeom>
          <a:noFill/>
        </p:spPr>
        <p:txBody>
          <a:bodyPr wrap="square" rtlCol="0">
            <a:spAutoFit/>
          </a:bodyPr>
          <a:lstStyle/>
          <a:p>
            <a:r>
              <a:rPr lang="en-CA" sz="1400"/>
              <a:t>= Realistic goal</a:t>
            </a:r>
          </a:p>
        </p:txBody>
      </p:sp>
      <p:sp>
        <p:nvSpPr>
          <p:cNvPr id="16" name="TextBox 15">
            <a:extLst>
              <a:ext uri="{FF2B5EF4-FFF2-40B4-BE49-F238E27FC236}">
                <a16:creationId xmlns:a16="http://schemas.microsoft.com/office/drawing/2014/main" id="{F7C40BBC-659E-4363-978B-9787B3A2079D}"/>
              </a:ext>
            </a:extLst>
          </p:cNvPr>
          <p:cNvSpPr txBox="1"/>
          <p:nvPr/>
        </p:nvSpPr>
        <p:spPr>
          <a:xfrm>
            <a:off x="7304166" y="3111892"/>
            <a:ext cx="1485900" cy="307777"/>
          </a:xfrm>
          <a:prstGeom prst="rect">
            <a:avLst/>
          </a:prstGeom>
          <a:noFill/>
        </p:spPr>
        <p:txBody>
          <a:bodyPr wrap="square" rtlCol="0">
            <a:spAutoFit/>
          </a:bodyPr>
          <a:lstStyle/>
          <a:p>
            <a:r>
              <a:rPr lang="en-CA" sz="1400"/>
              <a:t>= Unrealistic goal </a:t>
            </a:r>
          </a:p>
        </p:txBody>
      </p:sp>
      <p:sp>
        <p:nvSpPr>
          <p:cNvPr id="8" name="TextBox 7">
            <a:extLst>
              <a:ext uri="{FF2B5EF4-FFF2-40B4-BE49-F238E27FC236}">
                <a16:creationId xmlns:a16="http://schemas.microsoft.com/office/drawing/2014/main" id="{C53403EE-4562-5861-E628-E777601C820B}"/>
              </a:ext>
            </a:extLst>
          </p:cNvPr>
          <p:cNvSpPr txBox="1"/>
          <p:nvPr/>
        </p:nvSpPr>
        <p:spPr>
          <a:xfrm>
            <a:off x="8540545" y="6556470"/>
            <a:ext cx="175846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alibri"/>
                <a:ea typeface="MS PGothic"/>
                <a:cs typeface="Calibri"/>
              </a:rPr>
              <a:t>Image 5</a:t>
            </a:r>
            <a:endParaRPr lang="en-US" sz="1000" dirty="0">
              <a:cs typeface="Calibri"/>
            </a:endParaRPr>
          </a:p>
        </p:txBody>
      </p:sp>
    </p:spTree>
    <p:extLst>
      <p:ext uri="{BB962C8B-B14F-4D97-AF65-F5344CB8AC3E}">
        <p14:creationId xmlns:p14="http://schemas.microsoft.com/office/powerpoint/2010/main" val="1775599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957B6-91D5-4283-B96B-09AB0D0C018B}"/>
              </a:ext>
            </a:extLst>
          </p:cNvPr>
          <p:cNvSpPr>
            <a:spLocks noGrp="1"/>
          </p:cNvSpPr>
          <p:nvPr>
            <p:ph type="title"/>
          </p:nvPr>
        </p:nvSpPr>
        <p:spPr/>
        <p:txBody>
          <a:bodyPr/>
          <a:lstStyle/>
          <a:p>
            <a:r>
              <a:rPr lang="en-CA">
                <a:ea typeface="MS PGothic"/>
              </a:rPr>
              <a:t>Setting Expectations</a:t>
            </a:r>
          </a:p>
        </p:txBody>
      </p:sp>
      <p:sp>
        <p:nvSpPr>
          <p:cNvPr id="3" name="Content Placeholder 2">
            <a:extLst>
              <a:ext uri="{FF2B5EF4-FFF2-40B4-BE49-F238E27FC236}">
                <a16:creationId xmlns:a16="http://schemas.microsoft.com/office/drawing/2014/main" id="{53C3D431-49C4-4402-A9C8-957654028079}"/>
              </a:ext>
            </a:extLst>
          </p:cNvPr>
          <p:cNvSpPr>
            <a:spLocks noGrp="1"/>
          </p:cNvSpPr>
          <p:nvPr>
            <p:ph idx="1"/>
          </p:nvPr>
        </p:nvSpPr>
        <p:spPr>
          <a:xfrm>
            <a:off x="457200" y="1415955"/>
            <a:ext cx="8229600" cy="4525963"/>
          </a:xfrm>
        </p:spPr>
        <p:txBody>
          <a:bodyPr/>
          <a:lstStyle/>
          <a:p>
            <a:r>
              <a:rPr lang="en-CA">
                <a:ea typeface="MS PGothic"/>
              </a:rPr>
              <a:t>Set </a:t>
            </a:r>
            <a:r>
              <a:rPr lang="en-CA" b="1">
                <a:solidFill>
                  <a:schemeClr val="accent1"/>
                </a:solidFill>
                <a:ea typeface="MS PGothic"/>
              </a:rPr>
              <a:t>SMART Goals</a:t>
            </a:r>
          </a:p>
          <a:p>
            <a:pPr lvl="1"/>
            <a:r>
              <a:rPr lang="en-CA" b="1">
                <a:solidFill>
                  <a:schemeClr val="accent1"/>
                </a:solidFill>
                <a:ea typeface="MS PGothic"/>
              </a:rPr>
              <a:t>S</a:t>
            </a:r>
            <a:r>
              <a:rPr lang="en-CA">
                <a:ea typeface="MS PGothic"/>
              </a:rPr>
              <a:t>pecific, </a:t>
            </a:r>
            <a:r>
              <a:rPr lang="en-CA" b="1">
                <a:solidFill>
                  <a:schemeClr val="accent1"/>
                </a:solidFill>
                <a:ea typeface="MS PGothic"/>
              </a:rPr>
              <a:t>M</a:t>
            </a:r>
            <a:r>
              <a:rPr lang="en-CA">
                <a:ea typeface="MS PGothic"/>
              </a:rPr>
              <a:t>easurable,</a:t>
            </a:r>
            <a:r>
              <a:rPr lang="en-CA" b="1">
                <a:ea typeface="MS PGothic"/>
              </a:rPr>
              <a:t> </a:t>
            </a:r>
            <a:r>
              <a:rPr lang="en-CA" b="1">
                <a:solidFill>
                  <a:schemeClr val="accent1"/>
                </a:solidFill>
                <a:ea typeface="MS PGothic"/>
              </a:rPr>
              <a:t>A</a:t>
            </a:r>
            <a:r>
              <a:rPr lang="en-CA">
                <a:ea typeface="MS PGothic"/>
              </a:rPr>
              <a:t>ttainable,</a:t>
            </a:r>
            <a:r>
              <a:rPr lang="en-CA" b="1">
                <a:ea typeface="MS PGothic"/>
              </a:rPr>
              <a:t> </a:t>
            </a:r>
            <a:r>
              <a:rPr lang="en-CA" b="1">
                <a:solidFill>
                  <a:schemeClr val="accent1"/>
                </a:solidFill>
                <a:ea typeface="MS PGothic"/>
              </a:rPr>
              <a:t>R</a:t>
            </a:r>
            <a:r>
              <a:rPr lang="en-CA">
                <a:ea typeface="MS PGothic"/>
              </a:rPr>
              <a:t>ealistic, </a:t>
            </a:r>
            <a:r>
              <a:rPr lang="en-CA" b="1">
                <a:solidFill>
                  <a:schemeClr val="accent1"/>
                </a:solidFill>
                <a:ea typeface="MS PGothic"/>
              </a:rPr>
              <a:t>T</a:t>
            </a:r>
            <a:r>
              <a:rPr lang="en-CA">
                <a:ea typeface="MS PGothic"/>
              </a:rPr>
              <a:t>imely</a:t>
            </a:r>
          </a:p>
          <a:p>
            <a:pPr lvl="1"/>
            <a:endParaRPr lang="en-CA">
              <a:ea typeface="MS PGothic"/>
            </a:endParaRPr>
          </a:p>
          <a:p>
            <a:r>
              <a:rPr lang="en-CA">
                <a:ea typeface="MS PGothic"/>
              </a:rPr>
              <a:t>Examples of SMART Goals</a:t>
            </a:r>
            <a:r>
              <a:rPr lang="en-CA" baseline="30000">
                <a:ea typeface="MS PGothic"/>
              </a:rPr>
              <a:t>8</a:t>
            </a:r>
            <a:r>
              <a:rPr lang="en-CA">
                <a:ea typeface="MS PGothic"/>
              </a:rPr>
              <a:t>:</a:t>
            </a:r>
          </a:p>
          <a:p>
            <a:pPr lvl="1"/>
            <a:r>
              <a:rPr lang="en-CA" sz="2400" i="1">
                <a:ea typeface="MS PGothic"/>
              </a:rPr>
              <a:t> “I want to be able to do aerobic exercises for 15 minutes a day within 1-2 months of starting treatment”</a:t>
            </a:r>
          </a:p>
          <a:p>
            <a:pPr lvl="1"/>
            <a:r>
              <a:rPr lang="en-CA" sz="2400" i="1">
                <a:ea typeface="MS PGothic"/>
              </a:rPr>
              <a:t>“I want to reduce my pain from 7/10 to 5/10 so I can walk my dog around my neighborhood within 2 months"</a:t>
            </a:r>
            <a:endParaRPr lang="en-CA" sz="2400" i="1"/>
          </a:p>
        </p:txBody>
      </p:sp>
      <p:pic>
        <p:nvPicPr>
          <p:cNvPr id="5" name="Graphic 4" descr="Checklist with solid fill">
            <a:extLst>
              <a:ext uri="{FF2B5EF4-FFF2-40B4-BE49-F238E27FC236}">
                <a16:creationId xmlns:a16="http://schemas.microsoft.com/office/drawing/2014/main" id="{87C7E79E-6094-44A1-8A4B-1711E4837D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1164" y="5192191"/>
            <a:ext cx="1595887" cy="1595887"/>
          </a:xfrm>
          <a:prstGeom prst="rect">
            <a:avLst/>
          </a:prstGeom>
        </p:spPr>
      </p:pic>
    </p:spTree>
    <p:extLst>
      <p:ext uri="{BB962C8B-B14F-4D97-AF65-F5344CB8AC3E}">
        <p14:creationId xmlns:p14="http://schemas.microsoft.com/office/powerpoint/2010/main" val="2902010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7BE3-5D11-4B53-A842-5A840FA1695F}"/>
              </a:ext>
            </a:extLst>
          </p:cNvPr>
          <p:cNvSpPr>
            <a:spLocks noGrp="1"/>
          </p:cNvSpPr>
          <p:nvPr>
            <p:ph type="title"/>
          </p:nvPr>
        </p:nvSpPr>
        <p:spPr>
          <a:xfrm>
            <a:off x="293914" y="308769"/>
            <a:ext cx="8229600" cy="1143000"/>
          </a:xfrm>
        </p:spPr>
        <p:txBody>
          <a:bodyPr/>
          <a:lstStyle/>
          <a:p>
            <a:r>
              <a:rPr lang="en-CA"/>
              <a:t>Group Discussion</a:t>
            </a:r>
          </a:p>
        </p:txBody>
      </p:sp>
      <p:sp>
        <p:nvSpPr>
          <p:cNvPr id="3" name="Content Placeholder 2">
            <a:extLst>
              <a:ext uri="{FF2B5EF4-FFF2-40B4-BE49-F238E27FC236}">
                <a16:creationId xmlns:a16="http://schemas.microsoft.com/office/drawing/2014/main" id="{AE4243D4-AF0C-4D4E-B348-A128A5090644}"/>
              </a:ext>
            </a:extLst>
          </p:cNvPr>
          <p:cNvSpPr>
            <a:spLocks noGrp="1"/>
          </p:cNvSpPr>
          <p:nvPr>
            <p:ph idx="1"/>
          </p:nvPr>
        </p:nvSpPr>
        <p:spPr>
          <a:xfrm>
            <a:off x="457199" y="2191793"/>
            <a:ext cx="8229600" cy="1663700"/>
          </a:xfrm>
        </p:spPr>
        <p:txBody>
          <a:bodyPr/>
          <a:lstStyle/>
          <a:p>
            <a:pPr marL="0" indent="0" algn="ctr">
              <a:buNone/>
            </a:pPr>
            <a:r>
              <a:rPr lang="en-CA">
                <a:ea typeface="MS PGothic"/>
              </a:rPr>
              <a:t>Share an example of a SMART Goal for pain.</a:t>
            </a:r>
            <a:endParaRPr lang="en-CA"/>
          </a:p>
          <a:p>
            <a:pPr marL="0" indent="0" algn="ctr">
              <a:buNone/>
            </a:pPr>
            <a:endParaRPr lang="en-CA">
              <a:ea typeface="MS PGothic"/>
            </a:endParaRPr>
          </a:p>
          <a:p>
            <a:pPr marL="0" indent="0" algn="ctr">
              <a:buNone/>
            </a:pPr>
            <a:r>
              <a:rPr lang="en-CA" sz="2800" i="1">
                <a:ea typeface="MS PGothic"/>
              </a:rPr>
              <a:t>Note: it doesn't have to be your actual goal.</a:t>
            </a:r>
            <a:endParaRPr lang="en-CA" i="1"/>
          </a:p>
          <a:p>
            <a:pPr marL="0" indent="0" algn="ctr">
              <a:buNone/>
            </a:pPr>
            <a:r>
              <a:rPr lang="en-CA" sz="2800" i="1">
                <a:ea typeface="MS PGothic"/>
              </a:rPr>
              <a:t>Let's first just practice coming up with SMART goals!</a:t>
            </a:r>
            <a:endParaRPr lang="en-CA" i="1"/>
          </a:p>
          <a:p>
            <a:pPr marL="0" indent="0" algn="ctr">
              <a:buNone/>
            </a:pPr>
            <a:endParaRPr lang="en-CA"/>
          </a:p>
          <a:p>
            <a:pPr marL="0" indent="0">
              <a:buNone/>
            </a:pPr>
            <a:endParaRPr lang="en-CA"/>
          </a:p>
        </p:txBody>
      </p:sp>
      <p:pic>
        <p:nvPicPr>
          <p:cNvPr id="1028" name="Picture 4">
            <a:extLst>
              <a:ext uri="{FF2B5EF4-FFF2-40B4-BE49-F238E27FC236}">
                <a16:creationId xmlns:a16="http://schemas.microsoft.com/office/drawing/2014/main" id="{E2297C7E-3BE2-4E2E-8DCD-ACD467B0D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588" y="286363"/>
            <a:ext cx="1072607" cy="109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129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1588-CACE-44DD-9FD4-BD6D8EEAE8E9}"/>
              </a:ext>
            </a:extLst>
          </p:cNvPr>
          <p:cNvSpPr>
            <a:spLocks noGrp="1"/>
          </p:cNvSpPr>
          <p:nvPr>
            <p:ph type="title"/>
          </p:nvPr>
        </p:nvSpPr>
        <p:spPr>
          <a:xfrm>
            <a:off x="484496" y="110865"/>
            <a:ext cx="8229600" cy="1143000"/>
          </a:xfrm>
        </p:spPr>
        <p:txBody>
          <a:bodyPr/>
          <a:lstStyle/>
          <a:p>
            <a:r>
              <a:rPr lang="en-CA">
                <a:ea typeface="MS PGothic"/>
              </a:rPr>
              <a:t>Non-Drug Treatments</a:t>
            </a:r>
            <a:r>
              <a:rPr lang="en-CA" baseline="30000">
                <a:ea typeface="MS PGothic"/>
              </a:rPr>
              <a:t>7</a:t>
            </a:r>
            <a:endParaRPr lang="en-CA"/>
          </a:p>
        </p:txBody>
      </p:sp>
      <p:graphicFrame>
        <p:nvGraphicFramePr>
          <p:cNvPr id="3" name="Diagram 2">
            <a:extLst>
              <a:ext uri="{FF2B5EF4-FFF2-40B4-BE49-F238E27FC236}">
                <a16:creationId xmlns:a16="http://schemas.microsoft.com/office/drawing/2014/main" id="{9DC8FC2C-3216-458D-90D8-E79F598F6479}"/>
              </a:ext>
            </a:extLst>
          </p:cNvPr>
          <p:cNvGraphicFramePr/>
          <p:nvPr>
            <p:extLst>
              <p:ext uri="{D42A27DB-BD31-4B8C-83A1-F6EECF244321}">
                <p14:modId xmlns:p14="http://schemas.microsoft.com/office/powerpoint/2010/main" val="3484443156"/>
              </p:ext>
            </p:extLst>
          </p:nvPr>
        </p:nvGraphicFramePr>
        <p:xfrm>
          <a:off x="152401" y="1171576"/>
          <a:ext cx="8886824" cy="531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577E666-B423-4399-A62C-19980765584A}"/>
              </a:ext>
            </a:extLst>
          </p:cNvPr>
          <p:cNvSpPr txBox="1"/>
          <p:nvPr/>
        </p:nvSpPr>
        <p:spPr>
          <a:xfrm>
            <a:off x="5867400" y="3110012"/>
            <a:ext cx="1428750" cy="923330"/>
          </a:xfrm>
          <a:prstGeom prst="rect">
            <a:avLst/>
          </a:prstGeom>
          <a:noFill/>
        </p:spPr>
        <p:txBody>
          <a:bodyPr wrap="square" lIns="91440" tIns="45720" rIns="91440" bIns="45720" rtlCol="0" anchor="t">
            <a:spAutoFit/>
          </a:bodyPr>
          <a:lstStyle/>
          <a:p>
            <a:pPr algn="ctr"/>
            <a:r>
              <a:rPr lang="en-CA">
                <a:latin typeface="Calibri"/>
                <a:ea typeface="MS PGothic"/>
                <a:cs typeface="Calibri"/>
              </a:rPr>
              <a:t>Physical</a:t>
            </a:r>
            <a:endParaRPr lang="en-CA">
              <a:cs typeface="Calibri"/>
            </a:endParaRPr>
          </a:p>
          <a:p>
            <a:pPr algn="ctr"/>
            <a:r>
              <a:rPr lang="en-CA">
                <a:latin typeface="Calibri"/>
                <a:ea typeface="MS PGothic"/>
                <a:cs typeface="Calibri"/>
              </a:rPr>
              <a:t> </a:t>
            </a:r>
            <a:r>
              <a:rPr lang="en-CA" sz="1800">
                <a:latin typeface="Calibri"/>
                <a:ea typeface="MS PGothic"/>
                <a:cs typeface="Calibri"/>
              </a:rPr>
              <a:t>Therapies</a:t>
            </a:r>
            <a:r>
              <a:rPr lang="en-CA">
                <a:latin typeface="Calibri"/>
                <a:ea typeface="MS PGothic"/>
                <a:cs typeface="Calibri"/>
              </a:rPr>
              <a:t> </a:t>
            </a:r>
            <a:endParaRPr lang="en-CA" sz="1800">
              <a:cs typeface="Calibri"/>
            </a:endParaRPr>
          </a:p>
          <a:p>
            <a:endParaRPr lang="en-CA"/>
          </a:p>
        </p:txBody>
      </p:sp>
      <p:sp>
        <p:nvSpPr>
          <p:cNvPr id="6" name="TextBox 5">
            <a:extLst>
              <a:ext uri="{FF2B5EF4-FFF2-40B4-BE49-F238E27FC236}">
                <a16:creationId xmlns:a16="http://schemas.microsoft.com/office/drawing/2014/main" id="{4D0B07C0-7964-4E5B-A394-08841B502ACA}"/>
              </a:ext>
            </a:extLst>
          </p:cNvPr>
          <p:cNvSpPr txBox="1"/>
          <p:nvPr/>
        </p:nvSpPr>
        <p:spPr>
          <a:xfrm>
            <a:off x="5100638" y="5290845"/>
            <a:ext cx="1441676" cy="923330"/>
          </a:xfrm>
          <a:prstGeom prst="rect">
            <a:avLst/>
          </a:prstGeom>
          <a:noFill/>
        </p:spPr>
        <p:txBody>
          <a:bodyPr wrap="square" lIns="91440" tIns="45720" rIns="91440" bIns="45720" rtlCol="0" anchor="t">
            <a:spAutoFit/>
          </a:bodyPr>
          <a:lstStyle/>
          <a:p>
            <a:pPr algn="ctr"/>
            <a:r>
              <a:rPr lang="en-CA">
                <a:latin typeface="Calibri"/>
                <a:ea typeface="MS PGothic"/>
                <a:cs typeface="Calibri"/>
              </a:rPr>
              <a:t>Psychological</a:t>
            </a:r>
            <a:endParaRPr lang="en-US"/>
          </a:p>
          <a:p>
            <a:pPr algn="ctr"/>
            <a:r>
              <a:rPr lang="en-CA">
                <a:latin typeface="Calibri"/>
                <a:ea typeface="MS PGothic"/>
                <a:cs typeface="Calibri"/>
              </a:rPr>
              <a:t> </a:t>
            </a:r>
            <a:r>
              <a:rPr lang="en-CA" sz="1800">
                <a:latin typeface="Calibri"/>
                <a:ea typeface="MS PGothic"/>
                <a:cs typeface="Calibri"/>
              </a:rPr>
              <a:t>Therapies</a:t>
            </a:r>
            <a:endParaRPr lang="en-CA"/>
          </a:p>
          <a:p>
            <a:endParaRPr lang="en-CA"/>
          </a:p>
        </p:txBody>
      </p:sp>
      <p:sp>
        <p:nvSpPr>
          <p:cNvPr id="7" name="TextBox 6">
            <a:extLst>
              <a:ext uri="{FF2B5EF4-FFF2-40B4-BE49-F238E27FC236}">
                <a16:creationId xmlns:a16="http://schemas.microsoft.com/office/drawing/2014/main" id="{D55C5BEF-60DD-4E7B-B47B-A504310CFACA}"/>
              </a:ext>
            </a:extLst>
          </p:cNvPr>
          <p:cNvSpPr txBox="1"/>
          <p:nvPr/>
        </p:nvSpPr>
        <p:spPr>
          <a:xfrm flipH="1">
            <a:off x="2619376" y="5162551"/>
            <a:ext cx="1504950" cy="1200329"/>
          </a:xfrm>
          <a:prstGeom prst="rect">
            <a:avLst/>
          </a:prstGeom>
          <a:noFill/>
        </p:spPr>
        <p:txBody>
          <a:bodyPr wrap="square" rtlCol="0">
            <a:spAutoFit/>
          </a:bodyPr>
          <a:lstStyle/>
          <a:p>
            <a:pPr algn="ctr"/>
            <a:r>
              <a:rPr lang="en-CA"/>
              <a:t>Self-Management Programs </a:t>
            </a:r>
          </a:p>
          <a:p>
            <a:endParaRPr lang="en-CA"/>
          </a:p>
        </p:txBody>
      </p:sp>
      <p:sp>
        <p:nvSpPr>
          <p:cNvPr id="10" name="TextBox 9">
            <a:extLst>
              <a:ext uri="{FF2B5EF4-FFF2-40B4-BE49-F238E27FC236}">
                <a16:creationId xmlns:a16="http://schemas.microsoft.com/office/drawing/2014/main" id="{2374C49A-DD64-48D5-9EF3-5187C831BA16}"/>
              </a:ext>
            </a:extLst>
          </p:cNvPr>
          <p:cNvSpPr txBox="1"/>
          <p:nvPr/>
        </p:nvSpPr>
        <p:spPr>
          <a:xfrm>
            <a:off x="1866901" y="3036178"/>
            <a:ext cx="1504950" cy="646331"/>
          </a:xfrm>
          <a:prstGeom prst="rect">
            <a:avLst/>
          </a:prstGeom>
          <a:noFill/>
        </p:spPr>
        <p:txBody>
          <a:bodyPr wrap="square" lIns="91440" tIns="45720" rIns="91440" bIns="45720" rtlCol="0" anchor="t">
            <a:spAutoFit/>
          </a:bodyPr>
          <a:lstStyle/>
          <a:p>
            <a:pPr algn="ctr"/>
            <a:r>
              <a:rPr lang="en-CA">
                <a:latin typeface="Calibri"/>
                <a:ea typeface="MS PGothic"/>
                <a:cs typeface="Calibri"/>
              </a:rPr>
              <a:t>Lifestyle Interventions</a:t>
            </a:r>
            <a:endParaRPr lang="en-CA"/>
          </a:p>
        </p:txBody>
      </p:sp>
    </p:spTree>
    <p:extLst>
      <p:ext uri="{BB962C8B-B14F-4D97-AF65-F5344CB8AC3E}">
        <p14:creationId xmlns:p14="http://schemas.microsoft.com/office/powerpoint/2010/main" val="1654860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67CE-BD79-4EBB-913A-76D0B922EE47}"/>
              </a:ext>
            </a:extLst>
          </p:cNvPr>
          <p:cNvSpPr>
            <a:spLocks noGrp="1"/>
          </p:cNvSpPr>
          <p:nvPr>
            <p:ph type="title"/>
          </p:nvPr>
        </p:nvSpPr>
        <p:spPr/>
        <p:txBody>
          <a:bodyPr/>
          <a:lstStyle/>
          <a:p>
            <a:r>
              <a:rPr lang="en-CA"/>
              <a:t>Physical Activity</a:t>
            </a:r>
            <a:r>
              <a:rPr lang="en-CA" baseline="30000"/>
              <a:t>7</a:t>
            </a:r>
            <a:r>
              <a:rPr lang="en-CA"/>
              <a:t> </a:t>
            </a:r>
          </a:p>
        </p:txBody>
      </p:sp>
      <p:graphicFrame>
        <p:nvGraphicFramePr>
          <p:cNvPr id="4" name="Content Placeholder 3">
            <a:extLst>
              <a:ext uri="{FF2B5EF4-FFF2-40B4-BE49-F238E27FC236}">
                <a16:creationId xmlns:a16="http://schemas.microsoft.com/office/drawing/2014/main" id="{15155554-6143-48AA-878D-06E1F7B8E4C5}"/>
              </a:ext>
            </a:extLst>
          </p:cNvPr>
          <p:cNvGraphicFramePr>
            <a:graphicFrameLocks noGrp="1"/>
          </p:cNvGraphicFramePr>
          <p:nvPr>
            <p:ph idx="1"/>
            <p:extLst>
              <p:ext uri="{D42A27DB-BD31-4B8C-83A1-F6EECF244321}">
                <p14:modId xmlns:p14="http://schemas.microsoft.com/office/powerpoint/2010/main" val="1271478225"/>
              </p:ext>
            </p:extLst>
          </p:nvPr>
        </p:nvGraphicFramePr>
        <p:xfrm>
          <a:off x="78889" y="1517018"/>
          <a:ext cx="7037803" cy="323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3DEBC3E3-0745-4435-8749-F14AB2A43FA5}"/>
              </a:ext>
            </a:extLst>
          </p:cNvPr>
          <p:cNvSpPr/>
          <p:nvPr/>
        </p:nvSpPr>
        <p:spPr>
          <a:xfrm>
            <a:off x="1969622" y="5681936"/>
            <a:ext cx="173736" cy="208541"/>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DD866CFA-8CFA-49F8-A6F4-5AE985898BFF}"/>
              </a:ext>
            </a:extLst>
          </p:cNvPr>
          <p:cNvSpPr/>
          <p:nvPr/>
        </p:nvSpPr>
        <p:spPr>
          <a:xfrm>
            <a:off x="3087222" y="5647240"/>
            <a:ext cx="173736" cy="208541"/>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97CCC80F-3F34-423D-BE6C-11DD55564ACA}"/>
              </a:ext>
            </a:extLst>
          </p:cNvPr>
          <p:cNvSpPr/>
          <p:nvPr/>
        </p:nvSpPr>
        <p:spPr>
          <a:xfrm>
            <a:off x="4268322" y="5679015"/>
            <a:ext cx="173736" cy="208541"/>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3E08115F-B4C4-4D6F-B2EA-5E5590E5F68B}"/>
              </a:ext>
            </a:extLst>
          </p:cNvPr>
          <p:cNvSpPr txBox="1"/>
          <p:nvPr/>
        </p:nvSpPr>
        <p:spPr>
          <a:xfrm>
            <a:off x="2143358" y="5631864"/>
            <a:ext cx="928116" cy="307777"/>
          </a:xfrm>
          <a:prstGeom prst="rect">
            <a:avLst/>
          </a:prstGeom>
          <a:noFill/>
        </p:spPr>
        <p:txBody>
          <a:bodyPr wrap="square" rtlCol="0">
            <a:spAutoFit/>
          </a:bodyPr>
          <a:lstStyle/>
          <a:p>
            <a:r>
              <a:rPr lang="en-CA" sz="1400"/>
              <a:t>= aerobic</a:t>
            </a:r>
          </a:p>
        </p:txBody>
      </p:sp>
      <p:sp>
        <p:nvSpPr>
          <p:cNvPr id="9" name="TextBox 8">
            <a:extLst>
              <a:ext uri="{FF2B5EF4-FFF2-40B4-BE49-F238E27FC236}">
                <a16:creationId xmlns:a16="http://schemas.microsoft.com/office/drawing/2014/main" id="{4DB958A5-CA94-4515-9DCA-BF03E0E04071}"/>
              </a:ext>
            </a:extLst>
          </p:cNvPr>
          <p:cNvSpPr txBox="1"/>
          <p:nvPr/>
        </p:nvSpPr>
        <p:spPr>
          <a:xfrm>
            <a:off x="4442058" y="5640748"/>
            <a:ext cx="1746504" cy="307777"/>
          </a:xfrm>
          <a:prstGeom prst="rect">
            <a:avLst/>
          </a:prstGeom>
          <a:noFill/>
        </p:spPr>
        <p:txBody>
          <a:bodyPr wrap="square" rtlCol="0">
            <a:spAutoFit/>
          </a:bodyPr>
          <a:lstStyle/>
          <a:p>
            <a:r>
              <a:rPr lang="en-CA" sz="1400"/>
              <a:t>= balance/agility </a:t>
            </a:r>
          </a:p>
        </p:txBody>
      </p:sp>
      <p:sp>
        <p:nvSpPr>
          <p:cNvPr id="10" name="TextBox 9">
            <a:extLst>
              <a:ext uri="{FF2B5EF4-FFF2-40B4-BE49-F238E27FC236}">
                <a16:creationId xmlns:a16="http://schemas.microsoft.com/office/drawing/2014/main" id="{37C9738F-0343-4486-9280-3FA194C334A4}"/>
              </a:ext>
            </a:extLst>
          </p:cNvPr>
          <p:cNvSpPr txBox="1"/>
          <p:nvPr/>
        </p:nvSpPr>
        <p:spPr>
          <a:xfrm>
            <a:off x="3260958" y="5644037"/>
            <a:ext cx="1481328" cy="307777"/>
          </a:xfrm>
          <a:prstGeom prst="rect">
            <a:avLst/>
          </a:prstGeom>
          <a:noFill/>
        </p:spPr>
        <p:txBody>
          <a:bodyPr wrap="square" rtlCol="0">
            <a:spAutoFit/>
          </a:bodyPr>
          <a:lstStyle/>
          <a:p>
            <a:r>
              <a:rPr lang="en-CA" sz="1400"/>
              <a:t>= strength</a:t>
            </a:r>
          </a:p>
        </p:txBody>
      </p:sp>
      <p:sp>
        <p:nvSpPr>
          <p:cNvPr id="11" name="Star: 5 Points 10">
            <a:extLst>
              <a:ext uri="{FF2B5EF4-FFF2-40B4-BE49-F238E27FC236}">
                <a16:creationId xmlns:a16="http://schemas.microsoft.com/office/drawing/2014/main" id="{9E3B21BC-24D9-4ED8-BE2C-B889DA147FAE}"/>
              </a:ext>
            </a:extLst>
          </p:cNvPr>
          <p:cNvSpPr/>
          <p:nvPr/>
        </p:nvSpPr>
        <p:spPr>
          <a:xfrm>
            <a:off x="7003348" y="1990112"/>
            <a:ext cx="274320" cy="284067"/>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Star: 5 Points 11">
            <a:extLst>
              <a:ext uri="{FF2B5EF4-FFF2-40B4-BE49-F238E27FC236}">
                <a16:creationId xmlns:a16="http://schemas.microsoft.com/office/drawing/2014/main" id="{3CAB3A93-7BE8-4CD9-9378-3450FA7ECCF0}"/>
              </a:ext>
            </a:extLst>
          </p:cNvPr>
          <p:cNvSpPr/>
          <p:nvPr/>
        </p:nvSpPr>
        <p:spPr>
          <a:xfrm>
            <a:off x="6999919" y="2708822"/>
            <a:ext cx="274320" cy="284067"/>
          </a:xfrm>
          <a:prstGeom prst="star5">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Star: 5 Points 12">
            <a:extLst>
              <a:ext uri="{FF2B5EF4-FFF2-40B4-BE49-F238E27FC236}">
                <a16:creationId xmlns:a16="http://schemas.microsoft.com/office/drawing/2014/main" id="{D8D70196-0D9E-4A2C-A4F1-3CEF110E481B}"/>
              </a:ext>
            </a:extLst>
          </p:cNvPr>
          <p:cNvSpPr/>
          <p:nvPr/>
        </p:nvSpPr>
        <p:spPr>
          <a:xfrm>
            <a:off x="7003348" y="2352879"/>
            <a:ext cx="274320" cy="284067"/>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Star: 5 Points 13">
            <a:extLst>
              <a:ext uri="{FF2B5EF4-FFF2-40B4-BE49-F238E27FC236}">
                <a16:creationId xmlns:a16="http://schemas.microsoft.com/office/drawing/2014/main" id="{F5B6F9C9-4AC9-454D-B9DE-2C2DA3BF2635}"/>
              </a:ext>
            </a:extLst>
          </p:cNvPr>
          <p:cNvSpPr/>
          <p:nvPr/>
        </p:nvSpPr>
        <p:spPr>
          <a:xfrm>
            <a:off x="7006590" y="3070990"/>
            <a:ext cx="274320" cy="284067"/>
          </a:xfrm>
          <a:prstGeom prst="star5">
            <a:avLst/>
          </a:prstGeom>
          <a:solidFill>
            <a:srgbClr val="FF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Star: 5 Points 15">
            <a:extLst>
              <a:ext uri="{FF2B5EF4-FFF2-40B4-BE49-F238E27FC236}">
                <a16:creationId xmlns:a16="http://schemas.microsoft.com/office/drawing/2014/main" id="{0A0D3ED9-FEBA-41F6-A7AE-2BCC1C1BE14A}"/>
              </a:ext>
            </a:extLst>
          </p:cNvPr>
          <p:cNvSpPr/>
          <p:nvPr/>
        </p:nvSpPr>
        <p:spPr>
          <a:xfrm>
            <a:off x="7004491" y="3427533"/>
            <a:ext cx="274320" cy="284067"/>
          </a:xfrm>
          <a:prstGeom prst="star5">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04D0A5ED-0619-4096-8AC3-2EAF2BC6FBE3}"/>
              </a:ext>
            </a:extLst>
          </p:cNvPr>
          <p:cNvSpPr txBox="1"/>
          <p:nvPr/>
        </p:nvSpPr>
        <p:spPr>
          <a:xfrm>
            <a:off x="7280910" y="1986369"/>
            <a:ext cx="1764792" cy="369332"/>
          </a:xfrm>
          <a:prstGeom prst="rect">
            <a:avLst/>
          </a:prstGeom>
          <a:noFill/>
        </p:spPr>
        <p:txBody>
          <a:bodyPr wrap="square" rtlCol="0">
            <a:spAutoFit/>
          </a:bodyPr>
          <a:lstStyle/>
          <a:p>
            <a:r>
              <a:rPr lang="en-CA"/>
              <a:t>= fibromyalgia</a:t>
            </a:r>
          </a:p>
        </p:txBody>
      </p:sp>
      <p:sp>
        <p:nvSpPr>
          <p:cNvPr id="18" name="TextBox 17">
            <a:extLst>
              <a:ext uri="{FF2B5EF4-FFF2-40B4-BE49-F238E27FC236}">
                <a16:creationId xmlns:a16="http://schemas.microsoft.com/office/drawing/2014/main" id="{0821807E-1A50-4416-AB49-85FB466D96E7}"/>
              </a:ext>
            </a:extLst>
          </p:cNvPr>
          <p:cNvSpPr txBox="1"/>
          <p:nvPr/>
        </p:nvSpPr>
        <p:spPr>
          <a:xfrm>
            <a:off x="7274239" y="2355836"/>
            <a:ext cx="1764792" cy="369332"/>
          </a:xfrm>
          <a:prstGeom prst="rect">
            <a:avLst/>
          </a:prstGeom>
          <a:noFill/>
        </p:spPr>
        <p:txBody>
          <a:bodyPr wrap="square" rtlCol="0">
            <a:spAutoFit/>
          </a:bodyPr>
          <a:lstStyle/>
          <a:p>
            <a:r>
              <a:rPr lang="en-CA"/>
              <a:t>= low back pain</a:t>
            </a:r>
          </a:p>
        </p:txBody>
      </p:sp>
      <p:sp>
        <p:nvSpPr>
          <p:cNvPr id="19" name="TextBox 18">
            <a:extLst>
              <a:ext uri="{FF2B5EF4-FFF2-40B4-BE49-F238E27FC236}">
                <a16:creationId xmlns:a16="http://schemas.microsoft.com/office/drawing/2014/main" id="{B7906FB5-FE6B-433F-B27B-E2E59602BC01}"/>
              </a:ext>
            </a:extLst>
          </p:cNvPr>
          <p:cNvSpPr txBox="1"/>
          <p:nvPr/>
        </p:nvSpPr>
        <p:spPr>
          <a:xfrm>
            <a:off x="7280910" y="2709328"/>
            <a:ext cx="2321037" cy="369332"/>
          </a:xfrm>
          <a:prstGeom prst="rect">
            <a:avLst/>
          </a:prstGeom>
          <a:noFill/>
        </p:spPr>
        <p:txBody>
          <a:bodyPr wrap="square" lIns="91440" tIns="45720" rIns="91440" bIns="45720" rtlCol="0" anchor="t">
            <a:spAutoFit/>
          </a:bodyPr>
          <a:lstStyle/>
          <a:p>
            <a:r>
              <a:rPr lang="en-CA">
                <a:latin typeface="Calibri"/>
                <a:ea typeface="MS PGothic"/>
                <a:cs typeface="Calibri"/>
              </a:rPr>
              <a:t>= arthritis</a:t>
            </a:r>
          </a:p>
        </p:txBody>
      </p:sp>
      <p:sp>
        <p:nvSpPr>
          <p:cNvPr id="20" name="TextBox 19">
            <a:extLst>
              <a:ext uri="{FF2B5EF4-FFF2-40B4-BE49-F238E27FC236}">
                <a16:creationId xmlns:a16="http://schemas.microsoft.com/office/drawing/2014/main" id="{892191C6-22FC-4DE4-A83C-EF8AE66AC648}"/>
              </a:ext>
            </a:extLst>
          </p:cNvPr>
          <p:cNvSpPr txBox="1"/>
          <p:nvPr/>
        </p:nvSpPr>
        <p:spPr>
          <a:xfrm>
            <a:off x="7287581" y="3032099"/>
            <a:ext cx="1764792" cy="369332"/>
          </a:xfrm>
          <a:prstGeom prst="rect">
            <a:avLst/>
          </a:prstGeom>
          <a:noFill/>
        </p:spPr>
        <p:txBody>
          <a:bodyPr wrap="square" rtlCol="0">
            <a:spAutoFit/>
          </a:bodyPr>
          <a:lstStyle/>
          <a:p>
            <a:r>
              <a:rPr lang="en-CA"/>
              <a:t>= headache</a:t>
            </a:r>
          </a:p>
        </p:txBody>
      </p:sp>
      <p:sp>
        <p:nvSpPr>
          <p:cNvPr id="21" name="TextBox 20">
            <a:extLst>
              <a:ext uri="{FF2B5EF4-FFF2-40B4-BE49-F238E27FC236}">
                <a16:creationId xmlns:a16="http://schemas.microsoft.com/office/drawing/2014/main" id="{74D48FB7-AD2F-4125-9EE1-8B177A5D4797}"/>
              </a:ext>
            </a:extLst>
          </p:cNvPr>
          <p:cNvSpPr txBox="1"/>
          <p:nvPr/>
        </p:nvSpPr>
        <p:spPr>
          <a:xfrm>
            <a:off x="7274239" y="3384537"/>
            <a:ext cx="2137037" cy="646331"/>
          </a:xfrm>
          <a:prstGeom prst="rect">
            <a:avLst/>
          </a:prstGeom>
          <a:noFill/>
        </p:spPr>
        <p:txBody>
          <a:bodyPr wrap="square" rtlCol="0">
            <a:spAutoFit/>
          </a:bodyPr>
          <a:lstStyle/>
          <a:p>
            <a:r>
              <a:rPr lang="en-CA"/>
              <a:t>= rheumatoid arthritis</a:t>
            </a:r>
          </a:p>
        </p:txBody>
      </p:sp>
      <p:sp>
        <p:nvSpPr>
          <p:cNvPr id="22" name="Star: 5 Points 21">
            <a:extLst>
              <a:ext uri="{FF2B5EF4-FFF2-40B4-BE49-F238E27FC236}">
                <a16:creationId xmlns:a16="http://schemas.microsoft.com/office/drawing/2014/main" id="{8EACFABC-84EB-484A-873E-C4A2B1277222}"/>
              </a:ext>
            </a:extLst>
          </p:cNvPr>
          <p:cNvSpPr/>
          <p:nvPr/>
        </p:nvSpPr>
        <p:spPr>
          <a:xfrm>
            <a:off x="2620618" y="2921837"/>
            <a:ext cx="274320" cy="284067"/>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3" name="Star: 5 Points 22">
            <a:extLst>
              <a:ext uri="{FF2B5EF4-FFF2-40B4-BE49-F238E27FC236}">
                <a16:creationId xmlns:a16="http://schemas.microsoft.com/office/drawing/2014/main" id="{6ECE0BC2-FE3C-4409-A516-28C5F921BB94}"/>
              </a:ext>
            </a:extLst>
          </p:cNvPr>
          <p:cNvSpPr/>
          <p:nvPr/>
        </p:nvSpPr>
        <p:spPr>
          <a:xfrm>
            <a:off x="401326" y="4646983"/>
            <a:ext cx="274320" cy="284067"/>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Star: 5 Points 23">
            <a:extLst>
              <a:ext uri="{FF2B5EF4-FFF2-40B4-BE49-F238E27FC236}">
                <a16:creationId xmlns:a16="http://schemas.microsoft.com/office/drawing/2014/main" id="{9EC476B4-8BD2-4152-A1A6-78F73C2A5F3B}"/>
              </a:ext>
            </a:extLst>
          </p:cNvPr>
          <p:cNvSpPr/>
          <p:nvPr/>
        </p:nvSpPr>
        <p:spPr>
          <a:xfrm>
            <a:off x="4862305" y="4659918"/>
            <a:ext cx="274320" cy="284067"/>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Star: 5 Points 24">
            <a:extLst>
              <a:ext uri="{FF2B5EF4-FFF2-40B4-BE49-F238E27FC236}">
                <a16:creationId xmlns:a16="http://schemas.microsoft.com/office/drawing/2014/main" id="{1B9E3E3E-30A4-478C-9F23-393687596363}"/>
              </a:ext>
            </a:extLst>
          </p:cNvPr>
          <p:cNvSpPr/>
          <p:nvPr/>
        </p:nvSpPr>
        <p:spPr>
          <a:xfrm>
            <a:off x="4836905" y="2921837"/>
            <a:ext cx="274320" cy="284067"/>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6" name="Star: 5 Points 25">
            <a:extLst>
              <a:ext uri="{FF2B5EF4-FFF2-40B4-BE49-F238E27FC236}">
                <a16:creationId xmlns:a16="http://schemas.microsoft.com/office/drawing/2014/main" id="{8136FE54-2752-4AAD-B868-D6DC9EBF3978}"/>
              </a:ext>
            </a:extLst>
          </p:cNvPr>
          <p:cNvSpPr/>
          <p:nvPr/>
        </p:nvSpPr>
        <p:spPr>
          <a:xfrm>
            <a:off x="2637435" y="4674695"/>
            <a:ext cx="274320" cy="284067"/>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Star: 5 Points 26">
            <a:extLst>
              <a:ext uri="{FF2B5EF4-FFF2-40B4-BE49-F238E27FC236}">
                <a16:creationId xmlns:a16="http://schemas.microsoft.com/office/drawing/2014/main" id="{E12F3BC9-FBED-4371-B599-EB10B7B721FA}"/>
              </a:ext>
            </a:extLst>
          </p:cNvPr>
          <p:cNvSpPr/>
          <p:nvPr/>
        </p:nvSpPr>
        <p:spPr>
          <a:xfrm>
            <a:off x="431800" y="2927499"/>
            <a:ext cx="218446" cy="20829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8" name="Star: 5 Points 27">
            <a:extLst>
              <a:ext uri="{FF2B5EF4-FFF2-40B4-BE49-F238E27FC236}">
                <a16:creationId xmlns:a16="http://schemas.microsoft.com/office/drawing/2014/main" id="{088AE8EA-6FB9-4770-B107-0FDE984746F8}"/>
              </a:ext>
            </a:extLst>
          </p:cNvPr>
          <p:cNvSpPr/>
          <p:nvPr/>
        </p:nvSpPr>
        <p:spPr>
          <a:xfrm>
            <a:off x="5193204" y="2916672"/>
            <a:ext cx="274320" cy="284067"/>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9" name="Star: 5 Points 28">
            <a:extLst>
              <a:ext uri="{FF2B5EF4-FFF2-40B4-BE49-F238E27FC236}">
                <a16:creationId xmlns:a16="http://schemas.microsoft.com/office/drawing/2014/main" id="{87FDEFD9-8991-409E-8A5B-6E64086CB643}"/>
              </a:ext>
            </a:extLst>
          </p:cNvPr>
          <p:cNvSpPr/>
          <p:nvPr/>
        </p:nvSpPr>
        <p:spPr>
          <a:xfrm>
            <a:off x="2966378" y="4674695"/>
            <a:ext cx="274320" cy="284067"/>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0" name="Star: 5 Points 29">
            <a:extLst>
              <a:ext uri="{FF2B5EF4-FFF2-40B4-BE49-F238E27FC236}">
                <a16:creationId xmlns:a16="http://schemas.microsoft.com/office/drawing/2014/main" id="{66CFD1DA-ACC2-4BF5-A0DA-961CFEF58E0A}"/>
              </a:ext>
            </a:extLst>
          </p:cNvPr>
          <p:cNvSpPr/>
          <p:nvPr/>
        </p:nvSpPr>
        <p:spPr>
          <a:xfrm>
            <a:off x="2943055" y="2919538"/>
            <a:ext cx="274320" cy="284067"/>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1" name="Star: 5 Points 30">
            <a:extLst>
              <a:ext uri="{FF2B5EF4-FFF2-40B4-BE49-F238E27FC236}">
                <a16:creationId xmlns:a16="http://schemas.microsoft.com/office/drawing/2014/main" id="{69E513AE-A072-4871-882A-AF253AF4F971}"/>
              </a:ext>
            </a:extLst>
          </p:cNvPr>
          <p:cNvSpPr/>
          <p:nvPr/>
        </p:nvSpPr>
        <p:spPr>
          <a:xfrm>
            <a:off x="741508" y="4646982"/>
            <a:ext cx="274320" cy="284067"/>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2" name="Star: 5 Points 31">
            <a:extLst>
              <a:ext uri="{FF2B5EF4-FFF2-40B4-BE49-F238E27FC236}">
                <a16:creationId xmlns:a16="http://schemas.microsoft.com/office/drawing/2014/main" id="{D242ABCD-887B-4B66-84BB-DAA50C983B6F}"/>
              </a:ext>
            </a:extLst>
          </p:cNvPr>
          <p:cNvSpPr/>
          <p:nvPr/>
        </p:nvSpPr>
        <p:spPr>
          <a:xfrm>
            <a:off x="5191248" y="4677723"/>
            <a:ext cx="274320" cy="284067"/>
          </a:xfrm>
          <a:prstGeom prst="star5">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3" name="Star: 5 Points 32">
            <a:extLst>
              <a:ext uri="{FF2B5EF4-FFF2-40B4-BE49-F238E27FC236}">
                <a16:creationId xmlns:a16="http://schemas.microsoft.com/office/drawing/2014/main" id="{DCF4F7F9-176E-4EE0-95C6-3CC4167341FA}"/>
              </a:ext>
            </a:extLst>
          </p:cNvPr>
          <p:cNvSpPr/>
          <p:nvPr/>
        </p:nvSpPr>
        <p:spPr>
          <a:xfrm>
            <a:off x="3283458" y="4674695"/>
            <a:ext cx="274320" cy="284067"/>
          </a:xfrm>
          <a:prstGeom prst="star5">
            <a:avLst/>
          </a:prstGeom>
          <a:solidFill>
            <a:srgbClr val="FF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4" name="Star: 5 Points 33">
            <a:extLst>
              <a:ext uri="{FF2B5EF4-FFF2-40B4-BE49-F238E27FC236}">
                <a16:creationId xmlns:a16="http://schemas.microsoft.com/office/drawing/2014/main" id="{6C12710A-F423-4693-AFD3-1C6B8FB1D192}"/>
              </a:ext>
            </a:extLst>
          </p:cNvPr>
          <p:cNvSpPr/>
          <p:nvPr/>
        </p:nvSpPr>
        <p:spPr>
          <a:xfrm>
            <a:off x="3585399" y="4694212"/>
            <a:ext cx="274320" cy="284067"/>
          </a:xfrm>
          <a:prstGeom prst="star5">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8" name="TextBox 137">
            <a:extLst>
              <a:ext uri="{FF2B5EF4-FFF2-40B4-BE49-F238E27FC236}">
                <a16:creationId xmlns:a16="http://schemas.microsoft.com/office/drawing/2014/main" id="{EB22AF71-4AA6-44B8-B4F0-67FF5FE345F7}"/>
              </a:ext>
            </a:extLst>
          </p:cNvPr>
          <p:cNvSpPr txBox="1"/>
          <p:nvPr/>
        </p:nvSpPr>
        <p:spPr>
          <a:xfrm>
            <a:off x="6919244" y="1549640"/>
            <a:ext cx="1764792" cy="369332"/>
          </a:xfrm>
          <a:prstGeom prst="rect">
            <a:avLst/>
          </a:prstGeom>
          <a:noFill/>
        </p:spPr>
        <p:txBody>
          <a:bodyPr wrap="square" lIns="91440" tIns="45720" rIns="91440" bIns="45720" rtlCol="0" anchor="t">
            <a:spAutoFit/>
          </a:bodyPr>
          <a:lstStyle/>
          <a:p>
            <a:r>
              <a:rPr lang="en-CA" b="1" u="sng">
                <a:latin typeface="Calibri"/>
                <a:ea typeface="MS PGothic"/>
                <a:cs typeface="Calibri"/>
              </a:rPr>
              <a:t>Helps with:</a:t>
            </a:r>
            <a:endParaRPr lang="en-CA" b="1" u="sng">
              <a:cs typeface="Calibri"/>
            </a:endParaRPr>
          </a:p>
        </p:txBody>
      </p:sp>
      <p:sp>
        <p:nvSpPr>
          <p:cNvPr id="152" name="TextBox 151">
            <a:extLst>
              <a:ext uri="{FF2B5EF4-FFF2-40B4-BE49-F238E27FC236}">
                <a16:creationId xmlns:a16="http://schemas.microsoft.com/office/drawing/2014/main" id="{89C1A991-656D-4105-BC7A-CE2BEE7AA463}"/>
              </a:ext>
            </a:extLst>
          </p:cNvPr>
          <p:cNvSpPr txBox="1"/>
          <p:nvPr/>
        </p:nvSpPr>
        <p:spPr>
          <a:xfrm>
            <a:off x="256672" y="5609948"/>
            <a:ext cx="1764792" cy="369332"/>
          </a:xfrm>
          <a:prstGeom prst="rect">
            <a:avLst/>
          </a:prstGeom>
          <a:noFill/>
        </p:spPr>
        <p:txBody>
          <a:bodyPr wrap="square" lIns="91440" tIns="45720" rIns="91440" bIns="45720" rtlCol="0" anchor="t">
            <a:spAutoFit/>
          </a:bodyPr>
          <a:lstStyle/>
          <a:p>
            <a:r>
              <a:rPr lang="en-CA" b="1" u="sng">
                <a:latin typeface="Calibri"/>
                <a:ea typeface="MS PGothic"/>
                <a:cs typeface="Calibri"/>
              </a:rPr>
              <a:t>Type of activity:</a:t>
            </a:r>
            <a:endParaRPr lang="en-CA" b="1" u="sng">
              <a:cs typeface="Calibri"/>
            </a:endParaRPr>
          </a:p>
        </p:txBody>
      </p:sp>
      <p:sp>
        <p:nvSpPr>
          <p:cNvPr id="3" name="TextBox 2">
            <a:extLst>
              <a:ext uri="{FF2B5EF4-FFF2-40B4-BE49-F238E27FC236}">
                <a16:creationId xmlns:a16="http://schemas.microsoft.com/office/drawing/2014/main" id="{AB127F0B-303C-B571-109D-8632A74E2DC9}"/>
              </a:ext>
            </a:extLst>
          </p:cNvPr>
          <p:cNvSpPr txBox="1"/>
          <p:nvPr/>
        </p:nvSpPr>
        <p:spPr>
          <a:xfrm>
            <a:off x="8303055" y="6611520"/>
            <a:ext cx="1818290" cy="246221"/>
          </a:xfrm>
          <a:prstGeom prst="rect">
            <a:avLst/>
          </a:prstGeom>
          <a:noFill/>
        </p:spPr>
        <p:txBody>
          <a:bodyPr wrap="square" lIns="91440" tIns="45720" rIns="91440" bIns="45720" rtlCol="0" anchor="t">
            <a:spAutoFit/>
          </a:bodyPr>
          <a:lstStyle/>
          <a:p>
            <a:r>
              <a:rPr lang="en-US" sz="1000" dirty="0">
                <a:latin typeface="Calibri"/>
                <a:ea typeface="MS PGothic"/>
                <a:cs typeface="Calibri"/>
              </a:rPr>
              <a:t>Images 6 - 11</a:t>
            </a:r>
          </a:p>
        </p:txBody>
      </p:sp>
    </p:spTree>
    <p:extLst>
      <p:ext uri="{BB962C8B-B14F-4D97-AF65-F5344CB8AC3E}">
        <p14:creationId xmlns:p14="http://schemas.microsoft.com/office/powerpoint/2010/main" val="3794730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DE35B-61E8-43CF-BD77-5C6DAB4DB41F}"/>
              </a:ext>
            </a:extLst>
          </p:cNvPr>
          <p:cNvSpPr>
            <a:spLocks noGrp="1"/>
          </p:cNvSpPr>
          <p:nvPr>
            <p:ph type="title"/>
          </p:nvPr>
        </p:nvSpPr>
        <p:spPr>
          <a:xfrm>
            <a:off x="457200" y="254000"/>
            <a:ext cx="8229600" cy="1143000"/>
          </a:xfrm>
        </p:spPr>
        <p:txBody>
          <a:bodyPr/>
          <a:lstStyle/>
          <a:p>
            <a:r>
              <a:rPr lang="en-CA">
                <a:ea typeface="MS PGothic"/>
              </a:rPr>
              <a:t>Physical Therapies</a:t>
            </a:r>
            <a:r>
              <a:rPr lang="en-CA" baseline="30000">
                <a:ea typeface="MS PGothic"/>
              </a:rPr>
              <a:t>7</a:t>
            </a:r>
            <a:r>
              <a:rPr lang="en-CA">
                <a:ea typeface="MS PGothic"/>
              </a:rPr>
              <a:t> </a:t>
            </a:r>
            <a:endParaRPr lang="en-CA"/>
          </a:p>
        </p:txBody>
      </p:sp>
      <p:graphicFrame>
        <p:nvGraphicFramePr>
          <p:cNvPr id="4" name="Diagram 3">
            <a:extLst>
              <a:ext uri="{FF2B5EF4-FFF2-40B4-BE49-F238E27FC236}">
                <a16:creationId xmlns:a16="http://schemas.microsoft.com/office/drawing/2014/main" id="{0B1484EA-13BD-4A67-8373-46687597B06B}"/>
              </a:ext>
            </a:extLst>
          </p:cNvPr>
          <p:cNvGraphicFramePr/>
          <p:nvPr>
            <p:extLst>
              <p:ext uri="{D42A27DB-BD31-4B8C-83A1-F6EECF244321}">
                <p14:modId xmlns:p14="http://schemas.microsoft.com/office/powerpoint/2010/main" val="3106811190"/>
              </p:ext>
            </p:extLst>
          </p:nvPr>
        </p:nvGraphicFramePr>
        <p:xfrm>
          <a:off x="1104181" y="1035170"/>
          <a:ext cx="7901796" cy="5036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1C38A52-F065-ABBB-8079-D3DEDD0106E1}"/>
              </a:ext>
            </a:extLst>
          </p:cNvPr>
          <p:cNvSpPr txBox="1"/>
          <p:nvPr/>
        </p:nvSpPr>
        <p:spPr>
          <a:xfrm>
            <a:off x="8228241" y="6617242"/>
            <a:ext cx="1818290" cy="246221"/>
          </a:xfrm>
          <a:prstGeom prst="rect">
            <a:avLst/>
          </a:prstGeom>
          <a:noFill/>
        </p:spPr>
        <p:txBody>
          <a:bodyPr wrap="square" lIns="91440" tIns="45720" rIns="91440" bIns="45720" rtlCol="0" anchor="t">
            <a:spAutoFit/>
          </a:bodyPr>
          <a:lstStyle/>
          <a:p>
            <a:r>
              <a:rPr lang="en-US" sz="1000" dirty="0">
                <a:latin typeface="Calibri"/>
                <a:ea typeface="MS PGothic"/>
                <a:cs typeface="Calibri"/>
              </a:rPr>
              <a:t>Images 12 - 14</a:t>
            </a:r>
          </a:p>
        </p:txBody>
      </p:sp>
    </p:spTree>
    <p:extLst>
      <p:ext uri="{BB962C8B-B14F-4D97-AF65-F5344CB8AC3E}">
        <p14:creationId xmlns:p14="http://schemas.microsoft.com/office/powerpoint/2010/main" val="2637186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23E8-9221-43EE-8BF2-A2E866D81C0C}"/>
              </a:ext>
            </a:extLst>
          </p:cNvPr>
          <p:cNvSpPr>
            <a:spLocks noGrp="1"/>
          </p:cNvSpPr>
          <p:nvPr>
            <p:ph type="title"/>
          </p:nvPr>
        </p:nvSpPr>
        <p:spPr>
          <a:xfrm>
            <a:off x="457200" y="274638"/>
            <a:ext cx="8229600" cy="1143000"/>
          </a:xfrm>
        </p:spPr>
        <p:txBody>
          <a:bodyPr wrap="square" anchor="ctr">
            <a:normAutofit/>
          </a:bodyPr>
          <a:lstStyle/>
          <a:p>
            <a:r>
              <a:rPr lang="en-US">
                <a:ea typeface="MS PGothic"/>
              </a:rPr>
              <a:t>Psychological Therapies </a:t>
            </a:r>
            <a:endParaRPr lang="en-US"/>
          </a:p>
        </p:txBody>
      </p:sp>
      <p:sp>
        <p:nvSpPr>
          <p:cNvPr id="3" name="Content Placeholder 2">
            <a:extLst>
              <a:ext uri="{FF2B5EF4-FFF2-40B4-BE49-F238E27FC236}">
                <a16:creationId xmlns:a16="http://schemas.microsoft.com/office/drawing/2014/main" id="{E1125115-8A9F-44FE-9D5D-9CE550942470}"/>
              </a:ext>
            </a:extLst>
          </p:cNvPr>
          <p:cNvSpPr>
            <a:spLocks noGrp="1"/>
          </p:cNvSpPr>
          <p:nvPr>
            <p:ph sz="half" idx="1"/>
          </p:nvPr>
        </p:nvSpPr>
        <p:spPr>
          <a:xfrm>
            <a:off x="457200" y="1539786"/>
            <a:ext cx="4316681" cy="4525963"/>
          </a:xfrm>
        </p:spPr>
        <p:txBody>
          <a:bodyPr wrap="square" anchor="t">
            <a:normAutofit/>
          </a:bodyPr>
          <a:lstStyle/>
          <a:p>
            <a:r>
              <a:rPr lang="en-US">
                <a:ea typeface="MS PGothic"/>
              </a:rPr>
              <a:t>Example: </a:t>
            </a:r>
            <a:r>
              <a:rPr lang="en-US" b="1">
                <a:ea typeface="MS PGothic"/>
              </a:rPr>
              <a:t>Cognitive-Behavioral Therapy (CBT)</a:t>
            </a:r>
            <a:r>
              <a:rPr lang="en-US" baseline="30000">
                <a:ea typeface="MS PGothic"/>
              </a:rPr>
              <a:t>7</a:t>
            </a:r>
            <a:endParaRPr lang="en-US">
              <a:ea typeface="MS PGothic"/>
            </a:endParaRPr>
          </a:p>
          <a:p>
            <a:pPr marL="0" indent="0">
              <a:buNone/>
            </a:pPr>
            <a:endParaRPr lang="en-US"/>
          </a:p>
          <a:p>
            <a:r>
              <a:rPr lang="en-US">
                <a:ea typeface="MS PGothic"/>
              </a:rPr>
              <a:t>Can reduce pain, disability, distress, catastrophic thinking</a:t>
            </a:r>
            <a:r>
              <a:rPr lang="en-US" baseline="30000">
                <a:ea typeface="MS PGothic"/>
              </a:rPr>
              <a:t>9</a:t>
            </a:r>
            <a:endParaRPr lang="en-US">
              <a:ea typeface="MS PGothic"/>
            </a:endParaRPr>
          </a:p>
          <a:p>
            <a:pPr marL="457200" lvl="1" indent="0">
              <a:buNone/>
            </a:pPr>
            <a:endParaRPr lang="en-US" baseline="30000">
              <a:ea typeface="MS PGothic"/>
            </a:endParaRPr>
          </a:p>
          <a:p>
            <a:r>
              <a:rPr lang="en-US">
                <a:ea typeface="MS PGothic"/>
              </a:rPr>
              <a:t>Back pain, neck pain, fibromyalgia, arthritis</a:t>
            </a:r>
          </a:p>
        </p:txBody>
      </p:sp>
      <p:sp>
        <p:nvSpPr>
          <p:cNvPr id="4" name="Rectangle 3">
            <a:extLst>
              <a:ext uri="{FF2B5EF4-FFF2-40B4-BE49-F238E27FC236}">
                <a16:creationId xmlns:a16="http://schemas.microsoft.com/office/drawing/2014/main" id="{0730D370-39E6-4E23-8311-350BAAEE9665}"/>
              </a:ext>
            </a:extLst>
          </p:cNvPr>
          <p:cNvSpPr/>
          <p:nvPr/>
        </p:nvSpPr>
        <p:spPr>
          <a:xfrm>
            <a:off x="5107415" y="2439050"/>
            <a:ext cx="3639787" cy="327845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CA" b="1">
                <a:latin typeface="Calibri Light"/>
                <a:cs typeface="Calibri Light"/>
              </a:rPr>
              <a:t>1) Catch</a:t>
            </a:r>
            <a:r>
              <a:rPr lang="en-CA">
                <a:latin typeface="Calibri Light"/>
                <a:cs typeface="Calibri Light"/>
              </a:rPr>
              <a:t> your thought </a:t>
            </a:r>
            <a:endParaRPr lang="en-US"/>
          </a:p>
          <a:p>
            <a:pPr marL="742950" lvl="1" indent="-285750">
              <a:buFont typeface="Arial" panose="020B0604020202020204" pitchFamily="34" charset="0"/>
              <a:buChar char="•"/>
            </a:pPr>
            <a:r>
              <a:rPr lang="en-CA" i="1">
                <a:latin typeface="Calibri Light"/>
                <a:cs typeface="Calibri Light"/>
              </a:rPr>
              <a:t>Identify the thought that is leading to your emotion </a:t>
            </a:r>
            <a:endParaRPr lang="en-CA" i="1">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endParaRPr lang="en-CA" i="1">
              <a:latin typeface="Calibri Light"/>
              <a:cs typeface="Calibri Light"/>
            </a:endParaRPr>
          </a:p>
          <a:p>
            <a:r>
              <a:rPr lang="en-CA" b="1">
                <a:latin typeface="Calibri Light"/>
                <a:cs typeface="Calibri Light"/>
              </a:rPr>
              <a:t>2) Check</a:t>
            </a:r>
            <a:r>
              <a:rPr lang="en-CA">
                <a:latin typeface="Calibri Light"/>
                <a:cs typeface="Calibri Light"/>
              </a:rPr>
              <a:t> your thought </a:t>
            </a:r>
            <a:endParaRPr lang="en-CA">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CA" i="1">
                <a:latin typeface="Calibri Light"/>
                <a:cs typeface="Calibri Light"/>
              </a:rPr>
              <a:t>Is this thought accurate or useful?</a:t>
            </a:r>
          </a:p>
          <a:p>
            <a:pPr marL="742950" lvl="1" indent="-285750">
              <a:buFont typeface="Arial" panose="020B0604020202020204" pitchFamily="34" charset="0"/>
              <a:buChar char="•"/>
            </a:pPr>
            <a:endParaRPr lang="en-CA" i="1">
              <a:latin typeface="Calibri Light"/>
              <a:cs typeface="Calibri Light"/>
            </a:endParaRPr>
          </a:p>
          <a:p>
            <a:r>
              <a:rPr lang="en-CA" b="1">
                <a:latin typeface="Calibri Light"/>
                <a:cs typeface="Calibri Light"/>
              </a:rPr>
              <a:t>3) Change</a:t>
            </a:r>
            <a:r>
              <a:rPr lang="en-CA">
                <a:latin typeface="Calibri Light"/>
                <a:cs typeface="Calibri Light"/>
              </a:rPr>
              <a:t> your thought </a:t>
            </a:r>
            <a:endParaRPr lang="en-CA">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CA" i="1">
                <a:latin typeface="Calibri Light"/>
                <a:cs typeface="Calibri Light"/>
              </a:rPr>
              <a:t>Create a more accurate and helpful thought </a:t>
            </a:r>
            <a:endParaRPr lang="en-CA" i="1">
              <a:latin typeface="Calibri Light" panose="020F0302020204030204" pitchFamily="34" charset="0"/>
              <a:cs typeface="Calibri Light" panose="020F0302020204030204" pitchFamily="34" charset="0"/>
            </a:endParaRPr>
          </a:p>
          <a:p>
            <a:pPr algn="ctr"/>
            <a:endParaRPr lang="en-CA"/>
          </a:p>
        </p:txBody>
      </p:sp>
      <p:sp>
        <p:nvSpPr>
          <p:cNvPr id="5" name="TextBox 4">
            <a:extLst>
              <a:ext uri="{FF2B5EF4-FFF2-40B4-BE49-F238E27FC236}">
                <a16:creationId xmlns:a16="http://schemas.microsoft.com/office/drawing/2014/main" id="{CCD061EE-ACC4-47D8-A3D2-2DB70B586717}"/>
              </a:ext>
            </a:extLst>
          </p:cNvPr>
          <p:cNvSpPr txBox="1"/>
          <p:nvPr/>
        </p:nvSpPr>
        <p:spPr>
          <a:xfrm>
            <a:off x="5011388" y="1910423"/>
            <a:ext cx="4464786" cy="461665"/>
          </a:xfrm>
          <a:prstGeom prst="rect">
            <a:avLst/>
          </a:prstGeom>
          <a:noFill/>
        </p:spPr>
        <p:txBody>
          <a:bodyPr wrap="square" lIns="91440" tIns="45720" rIns="91440" bIns="45720" rtlCol="0" anchor="t">
            <a:spAutoFit/>
          </a:bodyPr>
          <a:lstStyle/>
          <a:p>
            <a:r>
              <a:rPr lang="en-CA" sz="2400" b="1" u="sng">
                <a:latin typeface="Calibri Light"/>
                <a:ea typeface="MS PGothic"/>
                <a:cs typeface="Calibri Light"/>
              </a:rPr>
              <a:t>Sample strategy: 3 C's of CBT </a:t>
            </a:r>
            <a:r>
              <a:rPr lang="en-CA" b="1" u="sng" baseline="30000">
                <a:latin typeface="Calibri Light"/>
                <a:ea typeface="MS PGothic"/>
                <a:cs typeface="Calibri Light"/>
              </a:rPr>
              <a:t>10</a:t>
            </a:r>
            <a:endParaRPr lang="en-CA" b="1" u="sng">
              <a:latin typeface="Calibri Light"/>
              <a:ea typeface="MS PGothic"/>
              <a:cs typeface="Calibri Light"/>
            </a:endParaRPr>
          </a:p>
        </p:txBody>
      </p:sp>
    </p:spTree>
    <p:extLst>
      <p:ext uri="{BB962C8B-B14F-4D97-AF65-F5344CB8AC3E}">
        <p14:creationId xmlns:p14="http://schemas.microsoft.com/office/powerpoint/2010/main" val="3599394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59E62-482D-460C-A0A5-970D631C14EE}"/>
              </a:ext>
            </a:extLst>
          </p:cNvPr>
          <p:cNvSpPr>
            <a:spLocks noGrp="1"/>
          </p:cNvSpPr>
          <p:nvPr>
            <p:ph type="title"/>
          </p:nvPr>
        </p:nvSpPr>
        <p:spPr>
          <a:xfrm>
            <a:off x="457200" y="274638"/>
            <a:ext cx="8229600" cy="1143000"/>
          </a:xfrm>
        </p:spPr>
        <p:txBody>
          <a:bodyPr wrap="square" anchor="ctr">
            <a:normAutofit/>
          </a:bodyPr>
          <a:lstStyle/>
          <a:p>
            <a:r>
              <a:rPr lang="en-US">
                <a:ea typeface="MS PGothic"/>
              </a:rPr>
              <a:t>Self-Management Programs</a:t>
            </a:r>
          </a:p>
        </p:txBody>
      </p:sp>
      <p:sp>
        <p:nvSpPr>
          <p:cNvPr id="3" name="Content Placeholder 2">
            <a:extLst>
              <a:ext uri="{FF2B5EF4-FFF2-40B4-BE49-F238E27FC236}">
                <a16:creationId xmlns:a16="http://schemas.microsoft.com/office/drawing/2014/main" id="{917AB3B2-47E9-4741-8A4D-1DFC97B137B8}"/>
              </a:ext>
            </a:extLst>
          </p:cNvPr>
          <p:cNvSpPr>
            <a:spLocks noGrp="1"/>
          </p:cNvSpPr>
          <p:nvPr>
            <p:ph sz="half" idx="1"/>
          </p:nvPr>
        </p:nvSpPr>
        <p:spPr>
          <a:xfrm>
            <a:off x="457200" y="1600200"/>
            <a:ext cx="8310663" cy="4525963"/>
          </a:xfrm>
        </p:spPr>
        <p:txBody>
          <a:bodyPr wrap="square" anchor="t">
            <a:normAutofit/>
          </a:bodyPr>
          <a:lstStyle/>
          <a:p>
            <a:r>
              <a:rPr lang="en-US" sz="2600" b="1">
                <a:ea typeface="MS PGothic"/>
              </a:rPr>
              <a:t>Purpose: </a:t>
            </a:r>
            <a:r>
              <a:rPr lang="en-US" sz="2600">
                <a:ea typeface="MS PGothic"/>
              </a:rPr>
              <a:t>Learn strategies to help you take an active role in managing pain and improving quality of life</a:t>
            </a:r>
            <a:r>
              <a:rPr lang="en-US" sz="2600" baseline="30000">
                <a:ea typeface="MS PGothic"/>
              </a:rPr>
              <a:t>7</a:t>
            </a:r>
            <a:endParaRPr lang="en-US" sz="2600"/>
          </a:p>
          <a:p>
            <a:pPr marL="0" indent="0">
              <a:buNone/>
            </a:pPr>
            <a:endParaRPr lang="en-US" sz="2600"/>
          </a:p>
          <a:p>
            <a:r>
              <a:rPr lang="en-US" sz="2600">
                <a:ea typeface="MS PGothic"/>
              </a:rPr>
              <a:t>Variety of topics and delivery:</a:t>
            </a:r>
          </a:p>
          <a:p>
            <a:pPr lvl="1"/>
            <a:r>
              <a:rPr lang="en-US" sz="2600">
                <a:ea typeface="MS PGothic"/>
              </a:rPr>
              <a:t>E.g. Goal setting, managing stress, nutrition</a:t>
            </a:r>
          </a:p>
          <a:p>
            <a:pPr lvl="1"/>
            <a:r>
              <a:rPr lang="en-US" sz="2600">
                <a:ea typeface="MS PGothic"/>
              </a:rPr>
              <a:t>E.g. In-person workshops, online tools </a:t>
            </a:r>
            <a:endParaRPr lang="en-US" sz="2600"/>
          </a:p>
        </p:txBody>
      </p:sp>
      <p:pic>
        <p:nvPicPr>
          <p:cNvPr id="6" name="Picture 5">
            <a:extLst>
              <a:ext uri="{FF2B5EF4-FFF2-40B4-BE49-F238E27FC236}">
                <a16:creationId xmlns:a16="http://schemas.microsoft.com/office/drawing/2014/main" id="{7E710777-3416-48DD-B091-CF959B628B25}"/>
              </a:ext>
            </a:extLst>
          </p:cNvPr>
          <p:cNvPicPr>
            <a:picLocks noChangeAspect="1"/>
          </p:cNvPicPr>
          <p:nvPr/>
        </p:nvPicPr>
        <p:blipFill>
          <a:blip r:embed="rId3"/>
          <a:stretch>
            <a:fillRect/>
          </a:stretch>
        </p:blipFill>
        <p:spPr>
          <a:xfrm>
            <a:off x="254068" y="5020014"/>
            <a:ext cx="3829050" cy="647700"/>
          </a:xfrm>
          <a:prstGeom prst="rect">
            <a:avLst/>
          </a:prstGeom>
        </p:spPr>
      </p:pic>
      <p:pic>
        <p:nvPicPr>
          <p:cNvPr id="11" name="Picture 10">
            <a:extLst>
              <a:ext uri="{FF2B5EF4-FFF2-40B4-BE49-F238E27FC236}">
                <a16:creationId xmlns:a16="http://schemas.microsoft.com/office/drawing/2014/main" id="{9B0482AB-CB7E-47BF-A736-01E48D36DF83}"/>
              </a:ext>
            </a:extLst>
          </p:cNvPr>
          <p:cNvPicPr>
            <a:picLocks noChangeAspect="1"/>
          </p:cNvPicPr>
          <p:nvPr/>
        </p:nvPicPr>
        <p:blipFill>
          <a:blip r:embed="rId4"/>
          <a:stretch>
            <a:fillRect/>
          </a:stretch>
        </p:blipFill>
        <p:spPr>
          <a:xfrm>
            <a:off x="6979182" y="4647875"/>
            <a:ext cx="1885202" cy="1251397"/>
          </a:xfrm>
          <a:prstGeom prst="rect">
            <a:avLst/>
          </a:prstGeom>
        </p:spPr>
      </p:pic>
      <p:pic>
        <p:nvPicPr>
          <p:cNvPr id="4" name="Picture 4">
            <a:extLst>
              <a:ext uri="{FF2B5EF4-FFF2-40B4-BE49-F238E27FC236}">
                <a16:creationId xmlns:a16="http://schemas.microsoft.com/office/drawing/2014/main" id="{65B5EDD0-755B-D2FE-D397-2D3E3725F4DE}"/>
              </a:ext>
            </a:extLst>
          </p:cNvPr>
          <p:cNvPicPr>
            <a:picLocks noChangeAspect="1"/>
          </p:cNvPicPr>
          <p:nvPr/>
        </p:nvPicPr>
        <p:blipFill>
          <a:blip r:embed="rId5"/>
          <a:stretch>
            <a:fillRect/>
          </a:stretch>
        </p:blipFill>
        <p:spPr>
          <a:xfrm>
            <a:off x="4192260" y="4724638"/>
            <a:ext cx="2743200" cy="1243914"/>
          </a:xfrm>
          <a:prstGeom prst="rect">
            <a:avLst/>
          </a:prstGeom>
        </p:spPr>
      </p:pic>
    </p:spTree>
    <p:extLst>
      <p:ext uri="{BB962C8B-B14F-4D97-AF65-F5344CB8AC3E}">
        <p14:creationId xmlns:p14="http://schemas.microsoft.com/office/powerpoint/2010/main" val="1367205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EF8-7C5F-490D-A760-7DE8C4DA8B4D}"/>
              </a:ext>
            </a:extLst>
          </p:cNvPr>
          <p:cNvSpPr>
            <a:spLocks noGrp="1"/>
          </p:cNvSpPr>
          <p:nvPr>
            <p:ph type="title"/>
          </p:nvPr>
        </p:nvSpPr>
        <p:spPr>
          <a:xfrm>
            <a:off x="552201" y="35679"/>
            <a:ext cx="8229600" cy="1143000"/>
          </a:xfrm>
        </p:spPr>
        <p:txBody>
          <a:bodyPr/>
          <a:lstStyle/>
          <a:p>
            <a:r>
              <a:rPr lang="en-CA">
                <a:ea typeface="MS PGothic"/>
              </a:rPr>
              <a:t>Lifestyle Interventions</a:t>
            </a:r>
          </a:p>
        </p:txBody>
      </p:sp>
      <p:graphicFrame>
        <p:nvGraphicFramePr>
          <p:cNvPr id="6" name="Diagram 5">
            <a:extLst>
              <a:ext uri="{FF2B5EF4-FFF2-40B4-BE49-F238E27FC236}">
                <a16:creationId xmlns:a16="http://schemas.microsoft.com/office/drawing/2014/main" id="{FA12B4DC-BE0E-4A8B-AD70-254C31FB807A}"/>
              </a:ext>
            </a:extLst>
          </p:cNvPr>
          <p:cNvGraphicFramePr/>
          <p:nvPr>
            <p:extLst>
              <p:ext uri="{D42A27DB-BD31-4B8C-83A1-F6EECF244321}">
                <p14:modId xmlns:p14="http://schemas.microsoft.com/office/powerpoint/2010/main" val="3340033265"/>
              </p:ext>
            </p:extLst>
          </p:nvPr>
        </p:nvGraphicFramePr>
        <p:xfrm>
          <a:off x="552201" y="1178679"/>
          <a:ext cx="7997251" cy="5021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1C884A17-ECA8-EBBB-FE0E-43E12D3356E7}"/>
              </a:ext>
            </a:extLst>
          </p:cNvPr>
          <p:cNvSpPr txBox="1"/>
          <p:nvPr/>
        </p:nvSpPr>
        <p:spPr>
          <a:xfrm>
            <a:off x="8236761" y="6606806"/>
            <a:ext cx="1818290" cy="246221"/>
          </a:xfrm>
          <a:prstGeom prst="rect">
            <a:avLst/>
          </a:prstGeom>
          <a:noFill/>
        </p:spPr>
        <p:txBody>
          <a:bodyPr wrap="square" lIns="91440" tIns="45720" rIns="91440" bIns="45720" rtlCol="0" anchor="t">
            <a:spAutoFit/>
          </a:bodyPr>
          <a:lstStyle/>
          <a:p>
            <a:r>
              <a:rPr lang="en-US" sz="1000" dirty="0">
                <a:latin typeface="Calibri"/>
                <a:ea typeface="MS PGothic"/>
                <a:cs typeface="Calibri"/>
              </a:rPr>
              <a:t>Images 15 -17</a:t>
            </a:r>
            <a:endParaRPr lang="en-US" sz="1000" dirty="0"/>
          </a:p>
        </p:txBody>
      </p:sp>
    </p:spTree>
    <p:extLst>
      <p:ext uri="{BB962C8B-B14F-4D97-AF65-F5344CB8AC3E}">
        <p14:creationId xmlns:p14="http://schemas.microsoft.com/office/powerpoint/2010/main" val="4061264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19D0-2D4A-4D1C-AAF6-A93BFDD79980}"/>
              </a:ext>
            </a:extLst>
          </p:cNvPr>
          <p:cNvSpPr>
            <a:spLocks noGrp="1"/>
          </p:cNvSpPr>
          <p:nvPr>
            <p:ph type="title"/>
          </p:nvPr>
        </p:nvSpPr>
        <p:spPr/>
        <p:txBody>
          <a:bodyPr/>
          <a:lstStyle/>
          <a:p>
            <a:r>
              <a:rPr lang="en-CA">
                <a:ea typeface="MS PGothic"/>
              </a:rPr>
              <a:t>Lifestyle: Sleep</a:t>
            </a:r>
            <a:r>
              <a:rPr lang="en-CA" baseline="30000">
                <a:ea typeface="MS PGothic"/>
              </a:rPr>
              <a:t>13</a:t>
            </a:r>
            <a:endParaRPr lang="en-CA" baseline="30000"/>
          </a:p>
        </p:txBody>
      </p:sp>
      <p:grpSp>
        <p:nvGrpSpPr>
          <p:cNvPr id="28" name="Group 27">
            <a:extLst>
              <a:ext uri="{FF2B5EF4-FFF2-40B4-BE49-F238E27FC236}">
                <a16:creationId xmlns:a16="http://schemas.microsoft.com/office/drawing/2014/main" id="{9B6A0636-71E0-48F3-A5D1-5FAA00F77D25}"/>
              </a:ext>
            </a:extLst>
          </p:cNvPr>
          <p:cNvGrpSpPr/>
          <p:nvPr/>
        </p:nvGrpSpPr>
        <p:grpSpPr>
          <a:xfrm>
            <a:off x="911848" y="1771807"/>
            <a:ext cx="1472184" cy="1325721"/>
            <a:chOff x="1211199" y="2404430"/>
            <a:chExt cx="1472184" cy="1325721"/>
          </a:xfrm>
        </p:grpSpPr>
        <p:sp>
          <p:nvSpPr>
            <p:cNvPr id="4" name="Oval 3">
              <a:extLst>
                <a:ext uri="{FF2B5EF4-FFF2-40B4-BE49-F238E27FC236}">
                  <a16:creationId xmlns:a16="http://schemas.microsoft.com/office/drawing/2014/main" id="{8D502BC1-BE91-463E-A047-555EAF2769AE}"/>
                </a:ext>
              </a:extLst>
            </p:cNvPr>
            <p:cNvSpPr/>
            <p:nvPr/>
          </p:nvSpPr>
          <p:spPr>
            <a:xfrm>
              <a:off x="1211199" y="2404430"/>
              <a:ext cx="1472184" cy="1325721"/>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pic>
          <p:nvPicPr>
            <p:cNvPr id="6" name="Graphic 5" descr="Coffee Beans with solid fill">
              <a:extLst>
                <a:ext uri="{FF2B5EF4-FFF2-40B4-BE49-F238E27FC236}">
                  <a16:creationId xmlns:a16="http://schemas.microsoft.com/office/drawing/2014/main" id="{1BA60310-DDF3-4F2A-896A-2C93146D2F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3373" y="2532586"/>
              <a:ext cx="1033070" cy="1033070"/>
            </a:xfrm>
            <a:prstGeom prst="rect">
              <a:avLst/>
            </a:prstGeom>
          </p:spPr>
        </p:pic>
      </p:grpSp>
      <p:grpSp>
        <p:nvGrpSpPr>
          <p:cNvPr id="24" name="Group 23">
            <a:extLst>
              <a:ext uri="{FF2B5EF4-FFF2-40B4-BE49-F238E27FC236}">
                <a16:creationId xmlns:a16="http://schemas.microsoft.com/office/drawing/2014/main" id="{25C6ED8E-CB96-401C-99CA-E56DBD149ACE}"/>
              </a:ext>
            </a:extLst>
          </p:cNvPr>
          <p:cNvGrpSpPr/>
          <p:nvPr/>
        </p:nvGrpSpPr>
        <p:grpSpPr>
          <a:xfrm>
            <a:off x="3664332" y="1777050"/>
            <a:ext cx="1472184" cy="1325721"/>
            <a:chOff x="3857244" y="2404430"/>
            <a:chExt cx="1472184" cy="1325721"/>
          </a:xfrm>
        </p:grpSpPr>
        <p:sp>
          <p:nvSpPr>
            <p:cNvPr id="20" name="Oval 19">
              <a:extLst>
                <a:ext uri="{FF2B5EF4-FFF2-40B4-BE49-F238E27FC236}">
                  <a16:creationId xmlns:a16="http://schemas.microsoft.com/office/drawing/2014/main" id="{B458CC64-0AEC-4E9E-8B67-985176C4B023}"/>
                </a:ext>
              </a:extLst>
            </p:cNvPr>
            <p:cNvSpPr/>
            <p:nvPr/>
          </p:nvSpPr>
          <p:spPr>
            <a:xfrm>
              <a:off x="3857244" y="2404430"/>
              <a:ext cx="1472184" cy="1325721"/>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pic>
          <p:nvPicPr>
            <p:cNvPr id="8" name="Graphic 7" descr="Clock outline">
              <a:extLst>
                <a:ext uri="{FF2B5EF4-FFF2-40B4-BE49-F238E27FC236}">
                  <a16:creationId xmlns:a16="http://schemas.microsoft.com/office/drawing/2014/main" id="{6A2034F4-8DDA-406E-8550-E411FAC388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42390" y="2487561"/>
              <a:ext cx="1101891" cy="1101891"/>
            </a:xfrm>
            <a:prstGeom prst="rect">
              <a:avLst/>
            </a:prstGeom>
          </p:spPr>
        </p:pic>
      </p:grpSp>
      <p:grpSp>
        <p:nvGrpSpPr>
          <p:cNvPr id="25" name="Group 24">
            <a:extLst>
              <a:ext uri="{FF2B5EF4-FFF2-40B4-BE49-F238E27FC236}">
                <a16:creationId xmlns:a16="http://schemas.microsoft.com/office/drawing/2014/main" id="{3CF95F48-792C-4120-9567-1ECB7F78755A}"/>
              </a:ext>
            </a:extLst>
          </p:cNvPr>
          <p:cNvGrpSpPr/>
          <p:nvPr/>
        </p:nvGrpSpPr>
        <p:grpSpPr>
          <a:xfrm>
            <a:off x="6550198" y="1771807"/>
            <a:ext cx="1472184" cy="1325721"/>
            <a:chOff x="6768846" y="2404430"/>
            <a:chExt cx="1472184" cy="1325721"/>
          </a:xfrm>
        </p:grpSpPr>
        <p:sp>
          <p:nvSpPr>
            <p:cNvPr id="17" name="Oval 16">
              <a:extLst>
                <a:ext uri="{FF2B5EF4-FFF2-40B4-BE49-F238E27FC236}">
                  <a16:creationId xmlns:a16="http://schemas.microsoft.com/office/drawing/2014/main" id="{27C6723E-B1C5-4F85-AC96-4CCC8740DF70}"/>
                </a:ext>
              </a:extLst>
            </p:cNvPr>
            <p:cNvSpPr/>
            <p:nvPr/>
          </p:nvSpPr>
          <p:spPr>
            <a:xfrm>
              <a:off x="6768846" y="2404430"/>
              <a:ext cx="1472184" cy="1325721"/>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pic>
          <p:nvPicPr>
            <p:cNvPr id="14" name="Graphic 13" descr="Lights On with solid fill">
              <a:extLst>
                <a:ext uri="{FF2B5EF4-FFF2-40B4-BE49-F238E27FC236}">
                  <a16:creationId xmlns:a16="http://schemas.microsoft.com/office/drawing/2014/main" id="{290AA92F-0760-4465-A96E-2CDE0263F9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47738" y="2581306"/>
              <a:ext cx="914400" cy="914400"/>
            </a:xfrm>
            <a:prstGeom prst="rect">
              <a:avLst/>
            </a:prstGeom>
          </p:spPr>
        </p:pic>
      </p:grpSp>
      <p:grpSp>
        <p:nvGrpSpPr>
          <p:cNvPr id="29" name="Group 28">
            <a:extLst>
              <a:ext uri="{FF2B5EF4-FFF2-40B4-BE49-F238E27FC236}">
                <a16:creationId xmlns:a16="http://schemas.microsoft.com/office/drawing/2014/main" id="{D952E05A-B84D-4750-A618-353C8F298CD2}"/>
              </a:ext>
            </a:extLst>
          </p:cNvPr>
          <p:cNvGrpSpPr/>
          <p:nvPr/>
        </p:nvGrpSpPr>
        <p:grpSpPr>
          <a:xfrm>
            <a:off x="6558951" y="3937347"/>
            <a:ext cx="1472184" cy="1325721"/>
            <a:chOff x="6761508" y="4265296"/>
            <a:chExt cx="1472184" cy="1325721"/>
          </a:xfrm>
        </p:grpSpPr>
        <p:sp>
          <p:nvSpPr>
            <p:cNvPr id="18" name="Oval 17">
              <a:extLst>
                <a:ext uri="{FF2B5EF4-FFF2-40B4-BE49-F238E27FC236}">
                  <a16:creationId xmlns:a16="http://schemas.microsoft.com/office/drawing/2014/main" id="{741B6280-F91C-44F5-AECD-A29026D74F8D}"/>
                </a:ext>
              </a:extLst>
            </p:cNvPr>
            <p:cNvSpPr/>
            <p:nvPr/>
          </p:nvSpPr>
          <p:spPr>
            <a:xfrm>
              <a:off x="6761508" y="4265296"/>
              <a:ext cx="1472184" cy="1325721"/>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pic>
          <p:nvPicPr>
            <p:cNvPr id="16" name="Graphic 15" descr="Sound Soft with solid fill">
              <a:extLst>
                <a:ext uri="{FF2B5EF4-FFF2-40B4-BE49-F238E27FC236}">
                  <a16:creationId xmlns:a16="http://schemas.microsoft.com/office/drawing/2014/main" id="{4C825080-B8B1-49AB-88AF-71C549925C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85839" y="4427826"/>
              <a:ext cx="1006016" cy="1006016"/>
            </a:xfrm>
            <a:prstGeom prst="rect">
              <a:avLst/>
            </a:prstGeom>
          </p:spPr>
        </p:pic>
      </p:grpSp>
      <p:grpSp>
        <p:nvGrpSpPr>
          <p:cNvPr id="26" name="Group 25">
            <a:extLst>
              <a:ext uri="{FF2B5EF4-FFF2-40B4-BE49-F238E27FC236}">
                <a16:creationId xmlns:a16="http://schemas.microsoft.com/office/drawing/2014/main" id="{9A1DD015-AFBD-414D-A1A9-5E0D1D15DE54}"/>
              </a:ext>
            </a:extLst>
          </p:cNvPr>
          <p:cNvGrpSpPr/>
          <p:nvPr/>
        </p:nvGrpSpPr>
        <p:grpSpPr>
          <a:xfrm>
            <a:off x="3649092" y="3937347"/>
            <a:ext cx="1472184" cy="1325721"/>
            <a:chOff x="3842003" y="4265296"/>
            <a:chExt cx="1472184" cy="1325721"/>
          </a:xfrm>
        </p:grpSpPr>
        <p:sp>
          <p:nvSpPr>
            <p:cNvPr id="19" name="Oval 18">
              <a:extLst>
                <a:ext uri="{FF2B5EF4-FFF2-40B4-BE49-F238E27FC236}">
                  <a16:creationId xmlns:a16="http://schemas.microsoft.com/office/drawing/2014/main" id="{787E92D7-FF4B-4CEA-BB0B-C34579C40470}"/>
                </a:ext>
              </a:extLst>
            </p:cNvPr>
            <p:cNvSpPr/>
            <p:nvPr/>
          </p:nvSpPr>
          <p:spPr>
            <a:xfrm>
              <a:off x="3842003" y="4265296"/>
              <a:ext cx="1472184" cy="1325721"/>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pic>
          <p:nvPicPr>
            <p:cNvPr id="10" name="Graphic 9" descr="Smart Phone with solid fill">
              <a:extLst>
                <a:ext uri="{FF2B5EF4-FFF2-40B4-BE49-F238E27FC236}">
                  <a16:creationId xmlns:a16="http://schemas.microsoft.com/office/drawing/2014/main" id="{A74173E0-E937-4637-AB88-B8C87251D7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36135" y="4470956"/>
              <a:ext cx="914400" cy="914400"/>
            </a:xfrm>
            <a:prstGeom prst="rect">
              <a:avLst/>
            </a:prstGeom>
          </p:spPr>
        </p:pic>
      </p:grpSp>
      <p:sp>
        <p:nvSpPr>
          <p:cNvPr id="22" name="TextBox 21">
            <a:extLst>
              <a:ext uri="{FF2B5EF4-FFF2-40B4-BE49-F238E27FC236}">
                <a16:creationId xmlns:a16="http://schemas.microsoft.com/office/drawing/2014/main" id="{4467B390-CD90-416A-8E00-924167CDD240}"/>
              </a:ext>
            </a:extLst>
          </p:cNvPr>
          <p:cNvSpPr txBox="1"/>
          <p:nvPr/>
        </p:nvSpPr>
        <p:spPr>
          <a:xfrm>
            <a:off x="325382" y="3112417"/>
            <a:ext cx="2695995" cy="646331"/>
          </a:xfrm>
          <a:prstGeom prst="rect">
            <a:avLst/>
          </a:prstGeom>
          <a:noFill/>
        </p:spPr>
        <p:txBody>
          <a:bodyPr wrap="square" lIns="91440" tIns="45720" rIns="91440" bIns="45720" rtlCol="0" anchor="t">
            <a:spAutoFit/>
          </a:bodyPr>
          <a:lstStyle/>
          <a:p>
            <a:pPr algn="ctr"/>
            <a:r>
              <a:rPr lang="en-CA">
                <a:latin typeface="Calibri"/>
                <a:ea typeface="MS PGothic"/>
                <a:cs typeface="Calibri"/>
              </a:rPr>
              <a:t>Avoid caffeine in the afternoon or evening </a:t>
            </a:r>
            <a:endParaRPr lang="en-US"/>
          </a:p>
        </p:txBody>
      </p:sp>
      <p:grpSp>
        <p:nvGrpSpPr>
          <p:cNvPr id="27" name="Group 26">
            <a:extLst>
              <a:ext uri="{FF2B5EF4-FFF2-40B4-BE49-F238E27FC236}">
                <a16:creationId xmlns:a16="http://schemas.microsoft.com/office/drawing/2014/main" id="{A8B45DA8-0725-4F94-BE80-43CD9CC2B361}"/>
              </a:ext>
            </a:extLst>
          </p:cNvPr>
          <p:cNvGrpSpPr/>
          <p:nvPr/>
        </p:nvGrpSpPr>
        <p:grpSpPr>
          <a:xfrm>
            <a:off x="883756" y="4099877"/>
            <a:ext cx="1472184" cy="1325721"/>
            <a:chOff x="1152145" y="4309433"/>
            <a:chExt cx="1472184" cy="1325721"/>
          </a:xfrm>
        </p:grpSpPr>
        <p:sp>
          <p:nvSpPr>
            <p:cNvPr id="23" name="Oval 22">
              <a:extLst>
                <a:ext uri="{FF2B5EF4-FFF2-40B4-BE49-F238E27FC236}">
                  <a16:creationId xmlns:a16="http://schemas.microsoft.com/office/drawing/2014/main" id="{C3C49650-5749-4C9F-AB48-992AF8B37ECE}"/>
                </a:ext>
              </a:extLst>
            </p:cNvPr>
            <p:cNvSpPr/>
            <p:nvPr/>
          </p:nvSpPr>
          <p:spPr>
            <a:xfrm>
              <a:off x="1152145" y="4309433"/>
              <a:ext cx="1472184" cy="1325721"/>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pic>
          <p:nvPicPr>
            <p:cNvPr id="12" name="Graphic 11" descr="Wine with solid fill">
              <a:extLst>
                <a:ext uri="{FF2B5EF4-FFF2-40B4-BE49-F238E27FC236}">
                  <a16:creationId xmlns:a16="http://schemas.microsoft.com/office/drawing/2014/main" id="{F138B387-5098-4D94-9355-A02CAD39837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39878" y="4412263"/>
              <a:ext cx="1120060" cy="1120060"/>
            </a:xfrm>
            <a:prstGeom prst="rect">
              <a:avLst/>
            </a:prstGeom>
          </p:spPr>
        </p:pic>
      </p:grpSp>
      <p:sp>
        <p:nvSpPr>
          <p:cNvPr id="30" name="TextBox 29">
            <a:extLst>
              <a:ext uri="{FF2B5EF4-FFF2-40B4-BE49-F238E27FC236}">
                <a16:creationId xmlns:a16="http://schemas.microsoft.com/office/drawing/2014/main" id="{1142BA12-237B-4F0B-9B15-B199EC6152E9}"/>
              </a:ext>
            </a:extLst>
          </p:cNvPr>
          <p:cNvSpPr txBox="1"/>
          <p:nvPr/>
        </p:nvSpPr>
        <p:spPr>
          <a:xfrm>
            <a:off x="3142861" y="3111569"/>
            <a:ext cx="2746616" cy="646331"/>
          </a:xfrm>
          <a:prstGeom prst="rect">
            <a:avLst/>
          </a:prstGeom>
          <a:noFill/>
        </p:spPr>
        <p:txBody>
          <a:bodyPr wrap="square" lIns="91440" tIns="45720" rIns="91440" bIns="45720" rtlCol="0" anchor="t">
            <a:spAutoFit/>
          </a:bodyPr>
          <a:lstStyle/>
          <a:p>
            <a:pPr algn="ctr"/>
            <a:r>
              <a:rPr lang="en-CA">
                <a:latin typeface="Calibri"/>
                <a:ea typeface="MS PGothic"/>
                <a:cs typeface="Calibri"/>
              </a:rPr>
              <a:t>Avoid naps. Set fixed bedtime and wake-up time </a:t>
            </a:r>
            <a:endParaRPr lang="en-CA">
              <a:cs typeface="Calibri" panose="020F0502020204030204" pitchFamily="34" charset="0"/>
            </a:endParaRPr>
          </a:p>
        </p:txBody>
      </p:sp>
      <p:sp>
        <p:nvSpPr>
          <p:cNvPr id="31" name="TextBox 30">
            <a:extLst>
              <a:ext uri="{FF2B5EF4-FFF2-40B4-BE49-F238E27FC236}">
                <a16:creationId xmlns:a16="http://schemas.microsoft.com/office/drawing/2014/main" id="{84D990DD-3D70-4C5C-9F4F-A1C60F44CAED}"/>
              </a:ext>
            </a:extLst>
          </p:cNvPr>
          <p:cNvSpPr txBox="1"/>
          <p:nvPr/>
        </p:nvSpPr>
        <p:spPr>
          <a:xfrm>
            <a:off x="6156574" y="3108107"/>
            <a:ext cx="2535936" cy="646331"/>
          </a:xfrm>
          <a:prstGeom prst="rect">
            <a:avLst/>
          </a:prstGeom>
          <a:noFill/>
        </p:spPr>
        <p:txBody>
          <a:bodyPr wrap="square" lIns="91440" tIns="45720" rIns="91440" bIns="45720" rtlCol="0" anchor="t">
            <a:spAutoFit/>
          </a:bodyPr>
          <a:lstStyle/>
          <a:p>
            <a:pPr algn="ctr"/>
            <a:r>
              <a:rPr lang="en-CA"/>
              <a:t>Limit exposure to bright light in the evenings </a:t>
            </a:r>
          </a:p>
        </p:txBody>
      </p:sp>
      <p:sp>
        <p:nvSpPr>
          <p:cNvPr id="32" name="TextBox 31">
            <a:extLst>
              <a:ext uri="{FF2B5EF4-FFF2-40B4-BE49-F238E27FC236}">
                <a16:creationId xmlns:a16="http://schemas.microsoft.com/office/drawing/2014/main" id="{322C0B35-B95A-4B5C-91E5-D3687A97953F}"/>
              </a:ext>
            </a:extLst>
          </p:cNvPr>
          <p:cNvSpPr txBox="1"/>
          <p:nvPr/>
        </p:nvSpPr>
        <p:spPr>
          <a:xfrm>
            <a:off x="5681781" y="5312796"/>
            <a:ext cx="3230880" cy="646331"/>
          </a:xfrm>
          <a:prstGeom prst="rect">
            <a:avLst/>
          </a:prstGeom>
          <a:noFill/>
        </p:spPr>
        <p:txBody>
          <a:bodyPr wrap="square" lIns="91440" tIns="45720" rIns="91440" bIns="45720" rtlCol="0" anchor="t">
            <a:spAutoFit/>
          </a:bodyPr>
          <a:lstStyle/>
          <a:p>
            <a:pPr algn="ctr"/>
            <a:r>
              <a:rPr lang="en-CA">
                <a:latin typeface="Calibri"/>
                <a:ea typeface="MS PGothic"/>
                <a:cs typeface="Calibri"/>
              </a:rPr>
              <a:t>Drown out noise</a:t>
            </a:r>
            <a:endParaRPr lang="en-US">
              <a:cs typeface="Calibri" panose="020F0502020204030204" pitchFamily="34" charset="0"/>
            </a:endParaRPr>
          </a:p>
          <a:p>
            <a:pPr algn="ctr"/>
            <a:r>
              <a:rPr lang="en-CA">
                <a:latin typeface="Calibri"/>
                <a:ea typeface="MS PGothic"/>
                <a:cs typeface="Calibri"/>
              </a:rPr>
              <a:t>(Ear plugs, white noise) </a:t>
            </a:r>
            <a:endParaRPr lang="en-US">
              <a:cs typeface="Calibri"/>
            </a:endParaRPr>
          </a:p>
        </p:txBody>
      </p:sp>
      <p:sp>
        <p:nvSpPr>
          <p:cNvPr id="33" name="TextBox 32">
            <a:extLst>
              <a:ext uri="{FF2B5EF4-FFF2-40B4-BE49-F238E27FC236}">
                <a16:creationId xmlns:a16="http://schemas.microsoft.com/office/drawing/2014/main" id="{D5150DCD-7C5C-461D-8251-4B1B11022B98}"/>
              </a:ext>
            </a:extLst>
          </p:cNvPr>
          <p:cNvSpPr txBox="1"/>
          <p:nvPr/>
        </p:nvSpPr>
        <p:spPr>
          <a:xfrm>
            <a:off x="3086736" y="5292939"/>
            <a:ext cx="2865121" cy="646331"/>
          </a:xfrm>
          <a:prstGeom prst="rect">
            <a:avLst/>
          </a:prstGeom>
          <a:noFill/>
        </p:spPr>
        <p:txBody>
          <a:bodyPr wrap="square" lIns="91440" tIns="45720" rIns="91440" bIns="45720" rtlCol="0" anchor="t">
            <a:spAutoFit/>
          </a:bodyPr>
          <a:lstStyle/>
          <a:p>
            <a:pPr algn="ctr"/>
            <a:r>
              <a:rPr lang="en-CA">
                <a:latin typeface="Calibri"/>
                <a:ea typeface="MS PGothic"/>
                <a:cs typeface="Calibri"/>
              </a:rPr>
              <a:t>Turn off electronic devices 30 minutes before bedtime </a:t>
            </a:r>
            <a:endParaRPr lang="en-CA"/>
          </a:p>
        </p:txBody>
      </p:sp>
      <p:sp>
        <p:nvSpPr>
          <p:cNvPr id="34" name="TextBox 33">
            <a:extLst>
              <a:ext uri="{FF2B5EF4-FFF2-40B4-BE49-F238E27FC236}">
                <a16:creationId xmlns:a16="http://schemas.microsoft.com/office/drawing/2014/main" id="{B02D9D3B-7818-4017-9B4B-28B593CBEE61}"/>
              </a:ext>
            </a:extLst>
          </p:cNvPr>
          <p:cNvSpPr txBox="1"/>
          <p:nvPr/>
        </p:nvSpPr>
        <p:spPr>
          <a:xfrm>
            <a:off x="181952" y="5455469"/>
            <a:ext cx="2976371" cy="369332"/>
          </a:xfrm>
          <a:prstGeom prst="rect">
            <a:avLst/>
          </a:prstGeom>
          <a:noFill/>
        </p:spPr>
        <p:txBody>
          <a:bodyPr wrap="square" rtlCol="0">
            <a:spAutoFit/>
          </a:bodyPr>
          <a:lstStyle/>
          <a:p>
            <a:r>
              <a:rPr lang="en-CA"/>
              <a:t>Avoid alcohol before bedtime </a:t>
            </a:r>
          </a:p>
        </p:txBody>
      </p:sp>
    </p:spTree>
    <p:extLst>
      <p:ext uri="{BB962C8B-B14F-4D97-AF65-F5344CB8AC3E}">
        <p14:creationId xmlns:p14="http://schemas.microsoft.com/office/powerpoint/2010/main" val="326936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6B98F9CC-7579-4C44-8A23-1856F836E20E}"/>
              </a:ext>
            </a:extLst>
          </p:cNvPr>
          <p:cNvSpPr>
            <a:spLocks noGrp="1"/>
          </p:cNvSpPr>
          <p:nvPr>
            <p:ph type="title"/>
          </p:nvPr>
        </p:nvSpPr>
        <p:spPr/>
        <p:txBody>
          <a:bodyPr/>
          <a:lstStyle/>
          <a:p>
            <a:r>
              <a:rPr lang="en-US" altLang="en-US"/>
              <a:t>Welcome!</a:t>
            </a:r>
          </a:p>
        </p:txBody>
      </p:sp>
      <p:sp>
        <p:nvSpPr>
          <p:cNvPr id="14338" name="Content Placeholder 2">
            <a:extLst>
              <a:ext uri="{FF2B5EF4-FFF2-40B4-BE49-F238E27FC236}">
                <a16:creationId xmlns:a16="http://schemas.microsoft.com/office/drawing/2014/main" id="{AD5358BD-053D-4FD6-9A78-3ED985EF6AED}"/>
              </a:ext>
            </a:extLst>
          </p:cNvPr>
          <p:cNvSpPr>
            <a:spLocks noGrp="1"/>
          </p:cNvSpPr>
          <p:nvPr>
            <p:ph idx="1"/>
          </p:nvPr>
        </p:nvSpPr>
        <p:spPr/>
        <p:txBody>
          <a:bodyPr/>
          <a:lstStyle/>
          <a:p>
            <a:r>
              <a:rPr lang="en-US" altLang="en-US">
                <a:latin typeface="Calibri Light" panose="020F0302020204030204" pitchFamily="34" charset="0"/>
                <a:cs typeface="Calibri Light" panose="020F0302020204030204" pitchFamily="34" charset="0"/>
              </a:rPr>
              <a:t>What are Pharmacist-led Chronic Pain Appointments? </a:t>
            </a:r>
          </a:p>
          <a:p>
            <a:endParaRPr lang="en-US" altLang="en-US">
              <a:latin typeface="Calibri Light" panose="020F0302020204030204" pitchFamily="34" charset="0"/>
              <a:cs typeface="Calibri Light" panose="020F0302020204030204" pitchFamily="34" charset="0"/>
            </a:endParaRPr>
          </a:p>
          <a:p>
            <a:r>
              <a:rPr lang="en-US" altLang="en-US">
                <a:latin typeface="Calibri Light" panose="020F0302020204030204" pitchFamily="34" charset="0"/>
                <a:cs typeface="Calibri Light" panose="020F0302020204030204" pitchFamily="34" charset="0"/>
              </a:rPr>
              <a:t>What can you expect at each session? </a:t>
            </a:r>
          </a:p>
          <a:p>
            <a:endParaRPr lang="en-US" altLang="en-US">
              <a:latin typeface="Calibri Light" panose="020F0302020204030204" pitchFamily="34" charset="0"/>
              <a:cs typeface="Calibri Light" panose="020F03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3658-7B22-4B46-8E2B-A66BAE24CE58}"/>
              </a:ext>
            </a:extLst>
          </p:cNvPr>
          <p:cNvSpPr>
            <a:spLocks noGrp="1"/>
          </p:cNvSpPr>
          <p:nvPr>
            <p:ph type="title"/>
          </p:nvPr>
        </p:nvSpPr>
        <p:spPr>
          <a:xfrm>
            <a:off x="457200" y="274638"/>
            <a:ext cx="8229600" cy="1143000"/>
          </a:xfrm>
        </p:spPr>
        <p:txBody>
          <a:bodyPr wrap="square" anchor="ctr">
            <a:normAutofit/>
          </a:bodyPr>
          <a:lstStyle/>
          <a:p>
            <a:r>
              <a:rPr lang="en-CA">
                <a:ea typeface="MS PGothic"/>
              </a:rPr>
              <a:t>Lifestyle: Nutrition</a:t>
            </a:r>
            <a:endParaRPr lang="en-CA"/>
          </a:p>
        </p:txBody>
      </p:sp>
      <p:sp>
        <p:nvSpPr>
          <p:cNvPr id="4" name="Content Placeholder 3">
            <a:extLst>
              <a:ext uri="{FF2B5EF4-FFF2-40B4-BE49-F238E27FC236}">
                <a16:creationId xmlns:a16="http://schemas.microsoft.com/office/drawing/2014/main" id="{FDEC4D5B-22EC-47EA-B68F-572ED05736D0}"/>
              </a:ext>
            </a:extLst>
          </p:cNvPr>
          <p:cNvSpPr>
            <a:spLocks noGrp="1"/>
          </p:cNvSpPr>
          <p:nvPr>
            <p:ph idx="1"/>
          </p:nvPr>
        </p:nvSpPr>
        <p:spPr>
          <a:xfrm>
            <a:off x="404812" y="1417638"/>
            <a:ext cx="8334375" cy="4242812"/>
          </a:xfrm>
        </p:spPr>
        <p:txBody>
          <a:bodyPr/>
          <a:lstStyle/>
          <a:p>
            <a:pPr>
              <a:spcBef>
                <a:spcPts val="1200"/>
              </a:spcBef>
              <a:spcAft>
                <a:spcPts val="1200"/>
              </a:spcAft>
            </a:pPr>
            <a:r>
              <a:rPr lang="en-CA" sz="2400">
                <a:ea typeface="MS PGothic"/>
              </a:rPr>
              <a:t>A healthy diet can impact </a:t>
            </a:r>
            <a:r>
              <a:rPr lang="en-CA" sz="2400" b="1">
                <a:ea typeface="MS PGothic"/>
              </a:rPr>
              <a:t>overall health </a:t>
            </a:r>
            <a:r>
              <a:rPr lang="en-CA" sz="2400">
                <a:ea typeface="MS PGothic"/>
              </a:rPr>
              <a:t>and </a:t>
            </a:r>
            <a:r>
              <a:rPr lang="en-CA" sz="2400" b="1">
                <a:ea typeface="MS PGothic"/>
              </a:rPr>
              <a:t>pain</a:t>
            </a:r>
            <a:r>
              <a:rPr lang="en-CA" sz="2400">
                <a:ea typeface="MS PGothic"/>
              </a:rPr>
              <a:t> </a:t>
            </a:r>
            <a:r>
              <a:rPr lang="en-CA" sz="2400" b="1">
                <a:ea typeface="MS PGothic"/>
              </a:rPr>
              <a:t>experiences</a:t>
            </a:r>
            <a:r>
              <a:rPr lang="en-CA" sz="2400" baseline="30000">
                <a:ea typeface="MS PGothic"/>
              </a:rPr>
              <a:t>14</a:t>
            </a:r>
            <a:r>
              <a:rPr lang="en-CA" sz="2400">
                <a:ea typeface="MS PGothic"/>
              </a:rPr>
              <a:t> </a:t>
            </a:r>
            <a:endParaRPr lang="en-CA" sz="2400"/>
          </a:p>
          <a:p>
            <a:r>
              <a:rPr lang="en-CA" sz="2400">
                <a:ea typeface="MS PGothic"/>
              </a:rPr>
              <a:t>Incorporate foods high in antioxidants and vitamins </a:t>
            </a:r>
            <a:r>
              <a:rPr lang="en-CA" sz="2400" baseline="30000">
                <a:ea typeface="MS PGothic"/>
              </a:rPr>
              <a:t>14</a:t>
            </a:r>
            <a:endParaRPr lang="en-CA" sz="2400">
              <a:ea typeface="MS PGothic"/>
            </a:endParaRPr>
          </a:p>
          <a:p>
            <a:pPr lvl="1"/>
            <a:r>
              <a:rPr lang="en-CA" sz="2400">
                <a:ea typeface="MS PGothic"/>
              </a:rPr>
              <a:t>Fruits and vegetables </a:t>
            </a:r>
          </a:p>
          <a:p>
            <a:pPr lvl="1">
              <a:spcAft>
                <a:spcPts val="1200"/>
              </a:spcAft>
            </a:pPr>
            <a:r>
              <a:rPr lang="en-CA" sz="2400">
                <a:ea typeface="MS PGothic"/>
              </a:rPr>
              <a:t>Meat, fish, dairy</a:t>
            </a:r>
          </a:p>
          <a:p>
            <a:r>
              <a:rPr lang="en-CA" sz="2800">
                <a:ea typeface="MS PGothic"/>
              </a:rPr>
              <a:t>Reduce sugar, salt, fat, cholesterol, and alcohol</a:t>
            </a:r>
            <a:r>
              <a:rPr lang="en-CA" sz="2800" baseline="30000">
                <a:ea typeface="MS PGothic"/>
              </a:rPr>
              <a:t>14</a:t>
            </a:r>
          </a:p>
          <a:p>
            <a:r>
              <a:rPr lang="en-CA" sz="2400">
                <a:ea typeface="MS PGothic"/>
              </a:rPr>
              <a:t>Incorporate good quality fats </a:t>
            </a:r>
            <a:r>
              <a:rPr lang="en-CA" sz="2400" baseline="30000">
                <a:ea typeface="MS PGothic"/>
              </a:rPr>
              <a:t>14</a:t>
            </a:r>
            <a:endParaRPr lang="en-CA" sz="2400">
              <a:ea typeface="MS PGothic"/>
            </a:endParaRPr>
          </a:p>
          <a:p>
            <a:pPr lvl="1">
              <a:spcAft>
                <a:spcPts val="1200"/>
              </a:spcAft>
            </a:pPr>
            <a:r>
              <a:rPr lang="en-CA" sz="2000">
                <a:ea typeface="MS PGothic"/>
              </a:rPr>
              <a:t>Omega-3 fats, extra virgin olive oil </a:t>
            </a:r>
            <a:endParaRPr lang="en-CA" sz="2400">
              <a:ea typeface="MS PGothic"/>
            </a:endParaRPr>
          </a:p>
        </p:txBody>
      </p:sp>
      <p:pic>
        <p:nvPicPr>
          <p:cNvPr id="1028" name="Picture 4" descr="Healthy foods">
            <a:extLst>
              <a:ext uri="{FF2B5EF4-FFF2-40B4-BE49-F238E27FC236}">
                <a16:creationId xmlns:a16="http://schemas.microsoft.com/office/drawing/2014/main" id="{396E8CE5-E140-F69B-3C7B-2617C20E2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61" y="4179574"/>
            <a:ext cx="2701939" cy="25215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74D252-1DC1-9E72-A7D5-15206999DDDD}"/>
              </a:ext>
            </a:extLst>
          </p:cNvPr>
          <p:cNvSpPr txBox="1"/>
          <p:nvPr/>
        </p:nvSpPr>
        <p:spPr>
          <a:xfrm>
            <a:off x="8486585" y="6583362"/>
            <a:ext cx="1818290" cy="246221"/>
          </a:xfrm>
          <a:prstGeom prst="rect">
            <a:avLst/>
          </a:prstGeom>
          <a:noFill/>
        </p:spPr>
        <p:txBody>
          <a:bodyPr wrap="square" lIns="91440" tIns="45720" rIns="91440" bIns="45720" rtlCol="0" anchor="t">
            <a:spAutoFit/>
          </a:bodyPr>
          <a:lstStyle/>
          <a:p>
            <a:r>
              <a:rPr lang="en-US" sz="1000" dirty="0">
                <a:latin typeface="Calibri"/>
                <a:ea typeface="MS PGothic"/>
                <a:cs typeface="Calibri"/>
              </a:rPr>
              <a:t>Image 18</a:t>
            </a:r>
            <a:endParaRPr lang="en-US" sz="1000" dirty="0"/>
          </a:p>
        </p:txBody>
      </p:sp>
    </p:spTree>
    <p:extLst>
      <p:ext uri="{BB962C8B-B14F-4D97-AF65-F5344CB8AC3E}">
        <p14:creationId xmlns:p14="http://schemas.microsoft.com/office/powerpoint/2010/main" val="3405053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7BE3-5D11-4B53-A842-5A840FA1695F}"/>
              </a:ext>
            </a:extLst>
          </p:cNvPr>
          <p:cNvSpPr>
            <a:spLocks noGrp="1"/>
          </p:cNvSpPr>
          <p:nvPr>
            <p:ph type="title"/>
          </p:nvPr>
        </p:nvSpPr>
        <p:spPr>
          <a:xfrm>
            <a:off x="293914" y="308769"/>
            <a:ext cx="8229600" cy="1143000"/>
          </a:xfrm>
        </p:spPr>
        <p:txBody>
          <a:bodyPr/>
          <a:lstStyle/>
          <a:p>
            <a:r>
              <a:rPr lang="en-CA"/>
              <a:t>Group Discussion</a:t>
            </a:r>
          </a:p>
        </p:txBody>
      </p:sp>
      <p:sp>
        <p:nvSpPr>
          <p:cNvPr id="3" name="Content Placeholder 2">
            <a:extLst>
              <a:ext uri="{FF2B5EF4-FFF2-40B4-BE49-F238E27FC236}">
                <a16:creationId xmlns:a16="http://schemas.microsoft.com/office/drawing/2014/main" id="{AE4243D4-AF0C-4D4E-B348-A128A5090644}"/>
              </a:ext>
            </a:extLst>
          </p:cNvPr>
          <p:cNvSpPr>
            <a:spLocks noGrp="1"/>
          </p:cNvSpPr>
          <p:nvPr>
            <p:ph idx="1"/>
          </p:nvPr>
        </p:nvSpPr>
        <p:spPr>
          <a:xfrm>
            <a:off x="457199" y="1451769"/>
            <a:ext cx="8229600" cy="4525963"/>
          </a:xfrm>
        </p:spPr>
        <p:txBody>
          <a:bodyPr/>
          <a:lstStyle/>
          <a:p>
            <a:pPr marL="0" indent="0">
              <a:buNone/>
            </a:pPr>
            <a:endParaRPr lang="en-CA" b="1">
              <a:solidFill>
                <a:schemeClr val="accent1"/>
              </a:solidFill>
            </a:endParaRPr>
          </a:p>
          <a:p>
            <a:pPr marL="0" indent="0">
              <a:buNone/>
            </a:pPr>
            <a:r>
              <a:rPr lang="en-CA" b="1">
                <a:solidFill>
                  <a:schemeClr val="accent1"/>
                </a:solidFill>
                <a:ea typeface="MS PGothic"/>
              </a:rPr>
              <a:t>Q1: </a:t>
            </a:r>
            <a:r>
              <a:rPr lang="en-CA">
                <a:ea typeface="MS PGothic"/>
              </a:rPr>
              <a:t>What kind of non-drug measures do  you find most helpful?</a:t>
            </a:r>
          </a:p>
          <a:p>
            <a:pPr marL="0" indent="0">
              <a:buNone/>
            </a:pPr>
            <a:endParaRPr lang="en-CA"/>
          </a:p>
          <a:p>
            <a:pPr marL="0" indent="0">
              <a:buNone/>
            </a:pPr>
            <a:r>
              <a:rPr lang="en-CA" b="1">
                <a:solidFill>
                  <a:schemeClr val="accent1"/>
                </a:solidFill>
                <a:ea typeface="MS PGothic"/>
              </a:rPr>
              <a:t>Q2: </a:t>
            </a:r>
            <a:r>
              <a:rPr lang="en-CA">
                <a:ea typeface="MS PGothic"/>
              </a:rPr>
              <a:t>Are there any non-drug measures you have not tried but are now interested in?</a:t>
            </a:r>
          </a:p>
        </p:txBody>
      </p:sp>
      <p:pic>
        <p:nvPicPr>
          <p:cNvPr id="1028" name="Picture 4">
            <a:extLst>
              <a:ext uri="{FF2B5EF4-FFF2-40B4-BE49-F238E27FC236}">
                <a16:creationId xmlns:a16="http://schemas.microsoft.com/office/drawing/2014/main" id="{E2297C7E-3BE2-4E2E-8DCD-ACD467B0D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588" y="286363"/>
            <a:ext cx="1072607" cy="109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604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FBEA9-6394-434F-8398-D819A43A0260}"/>
              </a:ext>
            </a:extLst>
          </p:cNvPr>
          <p:cNvSpPr>
            <a:spLocks noGrp="1"/>
          </p:cNvSpPr>
          <p:nvPr>
            <p:ph type="title"/>
          </p:nvPr>
        </p:nvSpPr>
        <p:spPr>
          <a:xfrm>
            <a:off x="457200" y="2858488"/>
            <a:ext cx="8229600" cy="1143000"/>
          </a:xfrm>
        </p:spPr>
        <p:txBody>
          <a:bodyPr/>
          <a:lstStyle/>
          <a:p>
            <a:r>
              <a:rPr lang="en-US">
                <a:ea typeface="MS PGothic"/>
              </a:rPr>
              <a:t>Natural Health Products</a:t>
            </a:r>
            <a:endParaRPr lang="en-US"/>
          </a:p>
        </p:txBody>
      </p:sp>
    </p:spTree>
    <p:extLst>
      <p:ext uri="{BB962C8B-B14F-4D97-AF65-F5344CB8AC3E}">
        <p14:creationId xmlns:p14="http://schemas.microsoft.com/office/powerpoint/2010/main" val="4016130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0AE6-EBC2-4F52-AA78-CAF45F375883}"/>
              </a:ext>
            </a:extLst>
          </p:cNvPr>
          <p:cNvSpPr>
            <a:spLocks noGrp="1"/>
          </p:cNvSpPr>
          <p:nvPr>
            <p:ph type="title"/>
          </p:nvPr>
        </p:nvSpPr>
        <p:spPr/>
        <p:txBody>
          <a:bodyPr/>
          <a:lstStyle/>
          <a:p>
            <a:r>
              <a:rPr lang="en-CA">
                <a:ea typeface="MS PGothic"/>
              </a:rPr>
              <a:t>Quiz Question: True or False?</a:t>
            </a:r>
          </a:p>
        </p:txBody>
      </p:sp>
      <p:sp>
        <p:nvSpPr>
          <p:cNvPr id="4" name="TextBox 3">
            <a:extLst>
              <a:ext uri="{FF2B5EF4-FFF2-40B4-BE49-F238E27FC236}">
                <a16:creationId xmlns:a16="http://schemas.microsoft.com/office/drawing/2014/main" id="{470AD646-4434-414A-A36A-3436368E280E}"/>
              </a:ext>
            </a:extLst>
          </p:cNvPr>
          <p:cNvSpPr txBox="1"/>
          <p:nvPr/>
        </p:nvSpPr>
        <p:spPr>
          <a:xfrm>
            <a:off x="1041899" y="2280961"/>
            <a:ext cx="7060202" cy="2062103"/>
          </a:xfrm>
          <a:prstGeom prst="rect">
            <a:avLst/>
          </a:prstGeom>
          <a:noFill/>
        </p:spPr>
        <p:txBody>
          <a:bodyPr wrap="square" lIns="91440" tIns="45720" rIns="91440" bIns="45720" rtlCol="0" anchor="t">
            <a:spAutoFit/>
          </a:bodyPr>
          <a:lstStyle/>
          <a:p>
            <a:pPr algn="ctr"/>
            <a:r>
              <a:rPr lang="en-CA" sz="3200">
                <a:latin typeface="Calibri"/>
                <a:ea typeface="MS PGothic"/>
                <a:cs typeface="Calibri"/>
              </a:rPr>
              <a:t>Prescription medications don’t interact with natural health products </a:t>
            </a:r>
            <a:endParaRPr lang="en-CA" sz="3200"/>
          </a:p>
          <a:p>
            <a:pPr marL="457200" indent="-457200">
              <a:buFont typeface="Arial" panose="020B0604020202020204" pitchFamily="34" charset="0"/>
              <a:buChar char="•"/>
            </a:pPr>
            <a:endParaRPr lang="en-CA" sz="3200"/>
          </a:p>
          <a:p>
            <a:pPr marL="457200" indent="-457200">
              <a:buFont typeface="Arial" panose="020B0604020202020204" pitchFamily="34" charset="0"/>
              <a:buChar char="•"/>
            </a:pPr>
            <a:endParaRPr lang="en-CA" sz="3200"/>
          </a:p>
        </p:txBody>
      </p:sp>
      <p:sp>
        <p:nvSpPr>
          <p:cNvPr id="5" name="TextBox 4">
            <a:extLst>
              <a:ext uri="{FF2B5EF4-FFF2-40B4-BE49-F238E27FC236}">
                <a16:creationId xmlns:a16="http://schemas.microsoft.com/office/drawing/2014/main" id="{4F75F7C3-12C8-4797-8813-FAAE0C07C33B}"/>
              </a:ext>
            </a:extLst>
          </p:cNvPr>
          <p:cNvSpPr txBox="1"/>
          <p:nvPr/>
        </p:nvSpPr>
        <p:spPr>
          <a:xfrm>
            <a:off x="3675017" y="3512067"/>
            <a:ext cx="1793966" cy="830997"/>
          </a:xfrm>
          <a:prstGeom prst="rect">
            <a:avLst/>
          </a:prstGeom>
          <a:noFill/>
        </p:spPr>
        <p:txBody>
          <a:bodyPr wrap="square" rtlCol="0">
            <a:spAutoFit/>
          </a:bodyPr>
          <a:lstStyle/>
          <a:p>
            <a:r>
              <a:rPr lang="en-CA" sz="4800" b="1">
                <a:solidFill>
                  <a:srgbClr val="FF0000"/>
                </a:solidFill>
              </a:rPr>
              <a:t>FALSE</a:t>
            </a:r>
          </a:p>
        </p:txBody>
      </p:sp>
    </p:spTree>
    <p:extLst>
      <p:ext uri="{BB962C8B-B14F-4D97-AF65-F5344CB8AC3E}">
        <p14:creationId xmlns:p14="http://schemas.microsoft.com/office/powerpoint/2010/main" val="126686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225C-6CB3-4AAF-9E10-F67BE7DE6413}"/>
              </a:ext>
            </a:extLst>
          </p:cNvPr>
          <p:cNvSpPr>
            <a:spLocks noGrp="1"/>
          </p:cNvSpPr>
          <p:nvPr>
            <p:ph type="title"/>
          </p:nvPr>
        </p:nvSpPr>
        <p:spPr/>
        <p:txBody>
          <a:bodyPr/>
          <a:lstStyle/>
          <a:p>
            <a:r>
              <a:rPr lang="en-CA"/>
              <a:t>Natural Health Products (NHP)</a:t>
            </a:r>
          </a:p>
        </p:txBody>
      </p:sp>
      <p:sp>
        <p:nvSpPr>
          <p:cNvPr id="3" name="Content Placeholder 2">
            <a:extLst>
              <a:ext uri="{FF2B5EF4-FFF2-40B4-BE49-F238E27FC236}">
                <a16:creationId xmlns:a16="http://schemas.microsoft.com/office/drawing/2014/main" id="{7E988DF2-904A-4E16-9129-CE301CF4766F}"/>
              </a:ext>
            </a:extLst>
          </p:cNvPr>
          <p:cNvSpPr>
            <a:spLocks noGrp="1"/>
          </p:cNvSpPr>
          <p:nvPr>
            <p:ph idx="1"/>
          </p:nvPr>
        </p:nvSpPr>
        <p:spPr/>
        <p:txBody>
          <a:bodyPr/>
          <a:lstStyle/>
          <a:p>
            <a:r>
              <a:rPr lang="en-CA" sz="2400" dirty="0"/>
              <a:t>Include vitamins, minerals, and herbal compounds</a:t>
            </a:r>
            <a:r>
              <a:rPr lang="en-CA" sz="2400" baseline="30000" dirty="0"/>
              <a:t>15</a:t>
            </a:r>
            <a:endParaRPr lang="en-CA" sz="2400" dirty="0"/>
          </a:p>
          <a:p>
            <a:r>
              <a:rPr lang="en-CA" sz="2400" dirty="0"/>
              <a:t>Some can provide benefit but </a:t>
            </a:r>
            <a:r>
              <a:rPr lang="en-CA" sz="2400" u="sng" dirty="0"/>
              <a:t>not risk-free</a:t>
            </a:r>
            <a:r>
              <a:rPr lang="en-CA" sz="2400" baseline="30000" dirty="0"/>
              <a:t>15</a:t>
            </a:r>
            <a:endParaRPr lang="en-CA" sz="2400" dirty="0"/>
          </a:p>
          <a:p>
            <a:pPr lvl="1"/>
            <a:r>
              <a:rPr lang="en-CA" sz="2400" dirty="0"/>
              <a:t>May lack evidence for use</a:t>
            </a:r>
          </a:p>
          <a:p>
            <a:pPr lvl="1"/>
            <a:r>
              <a:rPr lang="en-CA" sz="2400" dirty="0"/>
              <a:t>Can have side effects</a:t>
            </a:r>
          </a:p>
          <a:p>
            <a:pPr lvl="1"/>
            <a:r>
              <a:rPr lang="en-CA" sz="2400" dirty="0"/>
              <a:t>Can interact with medications, OTC products, or other NHPs</a:t>
            </a:r>
          </a:p>
          <a:p>
            <a:pPr lvl="1"/>
            <a:r>
              <a:rPr lang="en-CA" sz="2400" dirty="0"/>
              <a:t>Can be costly and contribute to pill burden </a:t>
            </a:r>
          </a:p>
          <a:p>
            <a:pPr marL="514350" indent="-457200"/>
            <a:r>
              <a:rPr lang="en-CA" sz="2400" dirty="0"/>
              <a:t>If tried, reassess benefit after a couple months </a:t>
            </a:r>
          </a:p>
          <a:p>
            <a:pPr marL="514350" indent="-457200"/>
            <a:r>
              <a:rPr lang="en-CA" sz="2400" dirty="0"/>
              <a:t>Talk to a pharmacist before starting! </a:t>
            </a:r>
          </a:p>
        </p:txBody>
      </p:sp>
      <p:pic>
        <p:nvPicPr>
          <p:cNvPr id="10" name="Content Placeholder 4" descr="A picture containing vegetable, food, ingredient, kitchen utensil&#10;&#10;Description automatically generated">
            <a:extLst>
              <a:ext uri="{FF2B5EF4-FFF2-40B4-BE49-F238E27FC236}">
                <a16:creationId xmlns:a16="http://schemas.microsoft.com/office/drawing/2014/main" id="{AC8FC658-69D7-8DA7-0553-B3A266C3CC5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bwMode="auto">
          <a:xfrm>
            <a:off x="5968888" y="4699350"/>
            <a:ext cx="2780829" cy="188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D5FB8E3-411D-C089-5568-6B72D813391F}"/>
              </a:ext>
            </a:extLst>
          </p:cNvPr>
          <p:cNvSpPr txBox="1"/>
          <p:nvPr/>
        </p:nvSpPr>
        <p:spPr>
          <a:xfrm>
            <a:off x="8533736" y="6625172"/>
            <a:ext cx="2174086" cy="230832"/>
          </a:xfrm>
          <a:prstGeom prst="rect">
            <a:avLst/>
          </a:prstGeom>
          <a:noFill/>
        </p:spPr>
        <p:txBody>
          <a:bodyPr wrap="square" lIns="91440" tIns="45720" rIns="91440" bIns="45720" rtlCol="0" anchor="t">
            <a:spAutoFit/>
          </a:bodyPr>
          <a:lstStyle/>
          <a:p>
            <a:r>
              <a:rPr lang="en-US" sz="900" dirty="0">
                <a:latin typeface="Calibri"/>
                <a:ea typeface="MS PGothic"/>
                <a:cs typeface="Calibri"/>
              </a:rPr>
              <a:t>Image 19</a:t>
            </a:r>
            <a:endParaRPr lang="en-US" sz="900" dirty="0"/>
          </a:p>
        </p:txBody>
      </p:sp>
    </p:spTree>
    <p:extLst>
      <p:ext uri="{BB962C8B-B14F-4D97-AF65-F5344CB8AC3E}">
        <p14:creationId xmlns:p14="http://schemas.microsoft.com/office/powerpoint/2010/main" val="3067008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CDC3-8D1E-48CA-B323-D67D5DF4C9C4}"/>
              </a:ext>
            </a:extLst>
          </p:cNvPr>
          <p:cNvSpPr>
            <a:spLocks noGrp="1"/>
          </p:cNvSpPr>
          <p:nvPr>
            <p:ph type="title"/>
          </p:nvPr>
        </p:nvSpPr>
        <p:spPr>
          <a:xfrm>
            <a:off x="457200" y="14572"/>
            <a:ext cx="8229600" cy="1143000"/>
          </a:xfrm>
        </p:spPr>
        <p:txBody>
          <a:bodyPr/>
          <a:lstStyle/>
          <a:p>
            <a:r>
              <a:rPr lang="en-US">
                <a:ea typeface="MS PGothic"/>
              </a:rPr>
              <a:t>NHPs for Chronic Pain </a:t>
            </a:r>
            <a:endParaRPr lang="en-US"/>
          </a:p>
        </p:txBody>
      </p:sp>
      <p:graphicFrame>
        <p:nvGraphicFramePr>
          <p:cNvPr id="5" name="Content Placeholder 4">
            <a:extLst>
              <a:ext uri="{FF2B5EF4-FFF2-40B4-BE49-F238E27FC236}">
                <a16:creationId xmlns:a16="http://schemas.microsoft.com/office/drawing/2014/main" id="{414DCF8A-FECF-4BCE-B75E-2707D25A7510}"/>
              </a:ext>
            </a:extLst>
          </p:cNvPr>
          <p:cNvGraphicFramePr>
            <a:graphicFrameLocks noGrp="1"/>
          </p:cNvGraphicFramePr>
          <p:nvPr>
            <p:ph idx="1"/>
            <p:extLst>
              <p:ext uri="{D42A27DB-BD31-4B8C-83A1-F6EECF244321}">
                <p14:modId xmlns:p14="http://schemas.microsoft.com/office/powerpoint/2010/main" val="2649295183"/>
              </p:ext>
            </p:extLst>
          </p:nvPr>
        </p:nvGraphicFramePr>
        <p:xfrm>
          <a:off x="85344" y="846310"/>
          <a:ext cx="8936736" cy="5449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321367C-D5DA-B742-F739-6F04CB690A27}"/>
              </a:ext>
            </a:extLst>
          </p:cNvPr>
          <p:cNvSpPr txBox="1"/>
          <p:nvPr/>
        </p:nvSpPr>
        <p:spPr>
          <a:xfrm>
            <a:off x="8303137" y="6615749"/>
            <a:ext cx="2174086" cy="230832"/>
          </a:xfrm>
          <a:prstGeom prst="rect">
            <a:avLst/>
          </a:prstGeom>
          <a:noFill/>
        </p:spPr>
        <p:txBody>
          <a:bodyPr wrap="square" lIns="91440" tIns="45720" rIns="91440" bIns="45720" rtlCol="0" anchor="t">
            <a:spAutoFit/>
          </a:bodyPr>
          <a:lstStyle/>
          <a:p>
            <a:r>
              <a:rPr lang="en-US" sz="900" dirty="0">
                <a:latin typeface="Calibri"/>
                <a:ea typeface="MS PGothic"/>
                <a:cs typeface="Calibri"/>
              </a:rPr>
              <a:t>Images 20 - 21</a:t>
            </a:r>
          </a:p>
        </p:txBody>
      </p:sp>
    </p:spTree>
    <p:extLst>
      <p:ext uri="{BB962C8B-B14F-4D97-AF65-F5344CB8AC3E}">
        <p14:creationId xmlns:p14="http://schemas.microsoft.com/office/powerpoint/2010/main" val="1377521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042F-8F2B-408E-A9C2-481FD8F305D0}"/>
              </a:ext>
            </a:extLst>
          </p:cNvPr>
          <p:cNvSpPr>
            <a:spLocks noGrp="1"/>
          </p:cNvSpPr>
          <p:nvPr>
            <p:ph type="title"/>
          </p:nvPr>
        </p:nvSpPr>
        <p:spPr/>
        <p:txBody>
          <a:bodyPr/>
          <a:lstStyle/>
          <a:p>
            <a:r>
              <a:rPr lang="en-CA"/>
              <a:t>Group Discussion </a:t>
            </a:r>
          </a:p>
        </p:txBody>
      </p:sp>
      <p:sp>
        <p:nvSpPr>
          <p:cNvPr id="3" name="Content Placeholder 2">
            <a:extLst>
              <a:ext uri="{FF2B5EF4-FFF2-40B4-BE49-F238E27FC236}">
                <a16:creationId xmlns:a16="http://schemas.microsoft.com/office/drawing/2014/main" id="{5B694EAF-84DF-4D8F-BD1C-AD35C4ABFCB5}"/>
              </a:ext>
            </a:extLst>
          </p:cNvPr>
          <p:cNvSpPr>
            <a:spLocks noGrp="1"/>
          </p:cNvSpPr>
          <p:nvPr>
            <p:ph idx="1"/>
          </p:nvPr>
        </p:nvSpPr>
        <p:spPr>
          <a:xfrm>
            <a:off x="457200" y="2768254"/>
            <a:ext cx="8229600" cy="1202498"/>
          </a:xfrm>
        </p:spPr>
        <p:txBody>
          <a:bodyPr/>
          <a:lstStyle/>
          <a:p>
            <a:pPr marL="0" indent="0" algn="ctr">
              <a:buNone/>
            </a:pPr>
            <a:r>
              <a:rPr lang="en-CA">
                <a:ea typeface="MS PGothic"/>
              </a:rPr>
              <a:t>Have you used any NHPs for pain?</a:t>
            </a:r>
            <a:endParaRPr lang="en-US">
              <a:ea typeface="MS PGothic"/>
            </a:endParaRPr>
          </a:p>
          <a:p>
            <a:pPr marL="0" indent="0" algn="ctr">
              <a:buNone/>
            </a:pPr>
            <a:r>
              <a:rPr lang="en-CA">
                <a:ea typeface="MS PGothic"/>
              </a:rPr>
              <a:t>What was your experience with them?</a:t>
            </a:r>
            <a:endParaRPr lang="en-US">
              <a:ea typeface="MS PGothic"/>
            </a:endParaRPr>
          </a:p>
        </p:txBody>
      </p:sp>
      <p:pic>
        <p:nvPicPr>
          <p:cNvPr id="1026" name="Picture 2">
            <a:extLst>
              <a:ext uri="{FF2B5EF4-FFF2-40B4-BE49-F238E27FC236}">
                <a16:creationId xmlns:a16="http://schemas.microsoft.com/office/drawing/2014/main" id="{47770714-DC18-4060-8D0C-02EF07244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071" y="274638"/>
            <a:ext cx="1008540" cy="100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998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F45D-CF5C-4003-887E-1D92DAA53887}"/>
              </a:ext>
            </a:extLst>
          </p:cNvPr>
          <p:cNvSpPr>
            <a:spLocks noGrp="1"/>
          </p:cNvSpPr>
          <p:nvPr>
            <p:ph type="title"/>
          </p:nvPr>
        </p:nvSpPr>
        <p:spPr>
          <a:xfrm>
            <a:off x="457200" y="116487"/>
            <a:ext cx="8229600" cy="1143000"/>
          </a:xfrm>
        </p:spPr>
        <p:txBody>
          <a:bodyPr/>
          <a:lstStyle/>
          <a:p>
            <a:r>
              <a:rPr lang="en-CA"/>
              <a:t>Medical Cannabis </a:t>
            </a:r>
          </a:p>
        </p:txBody>
      </p:sp>
      <p:pic>
        <p:nvPicPr>
          <p:cNvPr id="2050" name="Picture 2">
            <a:extLst>
              <a:ext uri="{FF2B5EF4-FFF2-40B4-BE49-F238E27FC236}">
                <a16:creationId xmlns:a16="http://schemas.microsoft.com/office/drawing/2014/main" id="{9F49364B-5C11-4FE0-A38F-BE89B7D2E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262" y="258970"/>
            <a:ext cx="858034" cy="8580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494DA2C8-9A42-4905-BEE0-547A0A369983}"/>
              </a:ext>
            </a:extLst>
          </p:cNvPr>
          <p:cNvGraphicFramePr/>
          <p:nvPr>
            <p:extLst>
              <p:ext uri="{D42A27DB-BD31-4B8C-83A1-F6EECF244321}">
                <p14:modId xmlns:p14="http://schemas.microsoft.com/office/powerpoint/2010/main" val="3102684800"/>
              </p:ext>
            </p:extLst>
          </p:nvPr>
        </p:nvGraphicFramePr>
        <p:xfrm>
          <a:off x="373743" y="2368918"/>
          <a:ext cx="4796971" cy="42480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a:extLst>
              <a:ext uri="{FF2B5EF4-FFF2-40B4-BE49-F238E27FC236}">
                <a16:creationId xmlns:a16="http://schemas.microsoft.com/office/drawing/2014/main" id="{3B00A48B-0A38-4A4D-878F-F41F342900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2412" y="2922758"/>
            <a:ext cx="3312690" cy="3000993"/>
          </a:xfrm>
          <a:prstGeom prst="rect">
            <a:avLst/>
          </a:prstGeom>
          <a:noFill/>
          <a:extLst>
            <a:ext uri="{909E8E84-426E-40DD-AFC4-6F175D3DCCD1}">
              <a14:hiddenFill xmlns:a14="http://schemas.microsoft.com/office/drawing/2010/main">
                <a:solidFill>
                  <a:srgbClr val="FFFFFF"/>
                </a:solidFill>
              </a14:hiddenFill>
            </a:ext>
          </a:extLst>
        </p:spPr>
      </p:pic>
      <p:sp>
        <p:nvSpPr>
          <p:cNvPr id="40" name="Content Placeholder 2">
            <a:extLst>
              <a:ext uri="{FF2B5EF4-FFF2-40B4-BE49-F238E27FC236}">
                <a16:creationId xmlns:a16="http://schemas.microsoft.com/office/drawing/2014/main" id="{0CD8BCE4-5FC6-4EE5-A435-CBD24FCC25B2}"/>
              </a:ext>
            </a:extLst>
          </p:cNvPr>
          <p:cNvSpPr>
            <a:spLocks noGrp="1"/>
          </p:cNvSpPr>
          <p:nvPr>
            <p:ph idx="1"/>
          </p:nvPr>
        </p:nvSpPr>
        <p:spPr>
          <a:xfrm>
            <a:off x="356558" y="1283898"/>
            <a:ext cx="8229600" cy="4525963"/>
          </a:xfrm>
        </p:spPr>
        <p:txBody>
          <a:bodyPr/>
          <a:lstStyle/>
          <a:p>
            <a:pPr>
              <a:spcAft>
                <a:spcPts val="1200"/>
              </a:spcAft>
            </a:pPr>
            <a:r>
              <a:rPr lang="en-CA" sz="2400">
                <a:ea typeface="MS PGothic"/>
              </a:rPr>
              <a:t>Some evidence exists for using medical cannabis in neuropathic pain and spasms related to spinal cord injuries</a:t>
            </a:r>
            <a:endParaRPr lang="en-US"/>
          </a:p>
          <a:p>
            <a:r>
              <a:rPr lang="en-CA" sz="2400">
                <a:ea typeface="MS PGothic"/>
              </a:rPr>
              <a:t>Typically tried if many prescription medications have failed</a:t>
            </a:r>
          </a:p>
        </p:txBody>
      </p:sp>
      <p:sp>
        <p:nvSpPr>
          <p:cNvPr id="3" name="TextBox 2">
            <a:extLst>
              <a:ext uri="{FF2B5EF4-FFF2-40B4-BE49-F238E27FC236}">
                <a16:creationId xmlns:a16="http://schemas.microsoft.com/office/drawing/2014/main" id="{E6C09F11-50EF-0B9B-ACE3-58AE1302FA31}"/>
              </a:ext>
            </a:extLst>
          </p:cNvPr>
          <p:cNvSpPr txBox="1"/>
          <p:nvPr/>
        </p:nvSpPr>
        <p:spPr>
          <a:xfrm>
            <a:off x="8502655" y="6613864"/>
            <a:ext cx="2174086" cy="230832"/>
          </a:xfrm>
          <a:prstGeom prst="rect">
            <a:avLst/>
          </a:prstGeom>
          <a:noFill/>
        </p:spPr>
        <p:txBody>
          <a:bodyPr wrap="square" lIns="91440" tIns="45720" rIns="91440" bIns="45720" rtlCol="0" anchor="t">
            <a:spAutoFit/>
          </a:bodyPr>
          <a:lstStyle/>
          <a:p>
            <a:r>
              <a:rPr lang="en-US" sz="900" dirty="0">
                <a:latin typeface="Calibri"/>
                <a:ea typeface="MS PGothic"/>
                <a:cs typeface="Calibri"/>
              </a:rPr>
              <a:t>Image 22</a:t>
            </a:r>
            <a:endParaRPr lang="en-US" sz="900" dirty="0"/>
          </a:p>
        </p:txBody>
      </p:sp>
    </p:spTree>
    <p:extLst>
      <p:ext uri="{BB962C8B-B14F-4D97-AF65-F5344CB8AC3E}">
        <p14:creationId xmlns:p14="http://schemas.microsoft.com/office/powerpoint/2010/main" val="207303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D536-B92E-4B97-9833-7102E60D3A33}"/>
              </a:ext>
            </a:extLst>
          </p:cNvPr>
          <p:cNvSpPr>
            <a:spLocks noGrp="1"/>
          </p:cNvSpPr>
          <p:nvPr>
            <p:ph type="title"/>
          </p:nvPr>
        </p:nvSpPr>
        <p:spPr>
          <a:xfrm>
            <a:off x="457200" y="119655"/>
            <a:ext cx="8229600" cy="1143000"/>
          </a:xfrm>
        </p:spPr>
        <p:txBody>
          <a:bodyPr/>
          <a:lstStyle/>
          <a:p>
            <a:r>
              <a:rPr lang="en-CA"/>
              <a:t>Key Take-Aways </a:t>
            </a:r>
          </a:p>
        </p:txBody>
      </p:sp>
      <p:sp>
        <p:nvSpPr>
          <p:cNvPr id="3" name="Content Placeholder 2">
            <a:extLst>
              <a:ext uri="{FF2B5EF4-FFF2-40B4-BE49-F238E27FC236}">
                <a16:creationId xmlns:a16="http://schemas.microsoft.com/office/drawing/2014/main" id="{B241022D-E125-42A5-9CA2-941A46BE754F}"/>
              </a:ext>
            </a:extLst>
          </p:cNvPr>
          <p:cNvSpPr>
            <a:spLocks noGrp="1"/>
          </p:cNvSpPr>
          <p:nvPr>
            <p:ph idx="1"/>
          </p:nvPr>
        </p:nvSpPr>
        <p:spPr>
          <a:xfrm>
            <a:off x="457200" y="1225658"/>
            <a:ext cx="8229600" cy="5132979"/>
          </a:xfrm>
        </p:spPr>
        <p:txBody>
          <a:bodyPr/>
          <a:lstStyle/>
          <a:p>
            <a:r>
              <a:rPr lang="en-CA">
                <a:ea typeface="MS PGothic"/>
              </a:rPr>
              <a:t>Chronic non cancer pain can be classified as nociceptive and/or neuropathic</a:t>
            </a:r>
          </a:p>
          <a:p>
            <a:r>
              <a:rPr lang="en-CA">
                <a:ea typeface="MS PGothic"/>
              </a:rPr>
              <a:t>Biological, psychological and social factors can impact pain </a:t>
            </a:r>
          </a:p>
          <a:p>
            <a:r>
              <a:rPr lang="en-CA">
                <a:ea typeface="MS PGothic"/>
              </a:rPr>
              <a:t>Set realistic goals and expectations about pain management</a:t>
            </a:r>
          </a:p>
          <a:p>
            <a:r>
              <a:rPr lang="en-CA">
                <a:ea typeface="MS PGothic"/>
              </a:rPr>
              <a:t>Non-drug measures are available </a:t>
            </a:r>
            <a:endParaRPr lang="en-CA"/>
          </a:p>
          <a:p>
            <a:r>
              <a:rPr lang="en-CA">
                <a:ea typeface="MS PGothic"/>
              </a:rPr>
              <a:t>Natural health products can be considered but consult a pharmacist before starting</a:t>
            </a:r>
            <a:endParaRPr lang="en-CA"/>
          </a:p>
          <a:p>
            <a:endParaRPr lang="en-CA"/>
          </a:p>
        </p:txBody>
      </p:sp>
    </p:spTree>
    <p:extLst>
      <p:ext uri="{BB962C8B-B14F-4D97-AF65-F5344CB8AC3E}">
        <p14:creationId xmlns:p14="http://schemas.microsoft.com/office/powerpoint/2010/main" val="301202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8FD59748-6854-415D-9E02-8F65B822D6D1}"/>
              </a:ext>
            </a:extLst>
          </p:cNvPr>
          <p:cNvSpPr>
            <a:spLocks noGrp="1"/>
          </p:cNvSpPr>
          <p:nvPr>
            <p:ph type="title"/>
          </p:nvPr>
        </p:nvSpPr>
        <p:spPr/>
        <p:txBody>
          <a:bodyPr/>
          <a:lstStyle/>
          <a:p>
            <a:r>
              <a:rPr lang="en-US" altLang="en-US"/>
              <a:t>Debrief of Today’s Session</a:t>
            </a:r>
          </a:p>
        </p:txBody>
      </p:sp>
      <p:sp>
        <p:nvSpPr>
          <p:cNvPr id="79874" name="Content Placeholder 2">
            <a:extLst>
              <a:ext uri="{FF2B5EF4-FFF2-40B4-BE49-F238E27FC236}">
                <a16:creationId xmlns:a16="http://schemas.microsoft.com/office/drawing/2014/main" id="{82C3337B-91F5-493A-9EE7-73AA7CC09161}"/>
              </a:ext>
            </a:extLst>
          </p:cNvPr>
          <p:cNvSpPr>
            <a:spLocks noGrp="1"/>
          </p:cNvSpPr>
          <p:nvPr>
            <p:ph idx="1"/>
          </p:nvPr>
        </p:nvSpPr>
        <p:spPr/>
        <p:txBody>
          <a:bodyPr/>
          <a:lstStyle/>
          <a:p>
            <a:r>
              <a:rPr lang="en-US" altLang="en-US" dirty="0">
                <a:ea typeface="MS PGothic"/>
              </a:rPr>
              <a:t>Feedback</a:t>
            </a:r>
          </a:p>
          <a:p>
            <a:pPr lvl="1"/>
            <a:r>
              <a:rPr lang="en-US" altLang="en-US" dirty="0">
                <a:ea typeface="MS PGothic"/>
              </a:rPr>
              <a:t>Any requests for future sessions?</a:t>
            </a:r>
          </a:p>
          <a:p>
            <a:endParaRPr lang="en-US" altLang="en-US" dirty="0">
              <a:latin typeface="Calibri Light" panose="020F0302020204030204" pitchFamily="34" charset="0"/>
              <a:cs typeface="Calibri Light" panose="020F0302020204030204" pitchFamily="34" charset="0"/>
            </a:endParaRPr>
          </a:p>
          <a:p>
            <a:r>
              <a:rPr lang="en-US" altLang="en-US" dirty="0">
                <a:ea typeface="MS PGothic"/>
              </a:rPr>
              <a:t>"Homework" assignment</a:t>
            </a:r>
            <a:endParaRPr lang="en-US" altLang="en-US" dirty="0">
              <a:latin typeface="Calibri Light" panose="020F0302020204030204" pitchFamily="34" charset="0"/>
              <a:cs typeface="Calibri Light" panose="020F0302020204030204" pitchFamily="34" charset="0"/>
            </a:endParaRPr>
          </a:p>
          <a:p>
            <a:pPr lvl="1"/>
            <a:r>
              <a:rPr lang="en-US" altLang="en-US" dirty="0">
                <a:ea typeface="MS PGothic"/>
              </a:rPr>
              <a:t>Goal setting</a:t>
            </a:r>
          </a:p>
          <a:p>
            <a:pPr marL="0" indent="0">
              <a:buNone/>
            </a:pPr>
            <a:endParaRPr lang="en-US" alt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7968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5DA3CA56-C4EE-42C8-8908-76D01414D5E7}"/>
              </a:ext>
            </a:extLst>
          </p:cNvPr>
          <p:cNvSpPr>
            <a:spLocks noGrp="1"/>
          </p:cNvSpPr>
          <p:nvPr>
            <p:ph type="title"/>
          </p:nvPr>
        </p:nvSpPr>
        <p:spPr/>
        <p:txBody>
          <a:bodyPr/>
          <a:lstStyle/>
          <a:p>
            <a:r>
              <a:rPr lang="en-US" altLang="en-US"/>
              <a:t>Introduction</a:t>
            </a:r>
          </a:p>
        </p:txBody>
      </p:sp>
      <p:grpSp>
        <p:nvGrpSpPr>
          <p:cNvPr id="16386" name="Group 1">
            <a:extLst>
              <a:ext uri="{FF2B5EF4-FFF2-40B4-BE49-F238E27FC236}">
                <a16:creationId xmlns:a16="http://schemas.microsoft.com/office/drawing/2014/main" id="{48298B1C-7FB0-470A-ACA5-F7F12D2FD294}"/>
              </a:ext>
            </a:extLst>
          </p:cNvPr>
          <p:cNvGrpSpPr>
            <a:grpSpLocks/>
          </p:cNvGrpSpPr>
          <p:nvPr/>
        </p:nvGrpSpPr>
        <p:grpSpPr bwMode="auto">
          <a:xfrm>
            <a:off x="836493" y="2709988"/>
            <a:ext cx="7711762" cy="2951616"/>
            <a:chOff x="674997" y="2705084"/>
            <a:chExt cx="7711762" cy="2951544"/>
          </a:xfrm>
        </p:grpSpPr>
        <p:sp>
          <p:nvSpPr>
            <p:cNvPr id="4" name="Right Arrow 3">
              <a:extLst>
                <a:ext uri="{FF2B5EF4-FFF2-40B4-BE49-F238E27FC236}">
                  <a16:creationId xmlns:a16="http://schemas.microsoft.com/office/drawing/2014/main" id="{8A063BA0-621F-4FD1-8717-A798953671AD}"/>
                </a:ext>
              </a:extLst>
            </p:cNvPr>
            <p:cNvSpPr/>
            <p:nvPr/>
          </p:nvSpPr>
          <p:spPr>
            <a:xfrm>
              <a:off x="717550" y="2705084"/>
              <a:ext cx="7633950" cy="723883"/>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8" name="TextBox 6">
              <a:extLst>
                <a:ext uri="{FF2B5EF4-FFF2-40B4-BE49-F238E27FC236}">
                  <a16:creationId xmlns:a16="http://schemas.microsoft.com/office/drawing/2014/main" id="{EC0961CF-67D9-455E-94CA-1D58A2DD1743}"/>
                </a:ext>
              </a:extLst>
            </p:cNvPr>
            <p:cNvSpPr txBox="1">
              <a:spLocks noChangeArrowheads="1"/>
            </p:cNvSpPr>
            <p:nvPr/>
          </p:nvSpPr>
          <p:spPr bwMode="auto">
            <a:xfrm>
              <a:off x="674997" y="3812818"/>
              <a:ext cx="2264299" cy="181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1600" b="1">
                  <a:latin typeface="Calibri"/>
                  <a:ea typeface="MS PGothic"/>
                  <a:cs typeface="Calibri"/>
                </a:rPr>
                <a:t>Session 1 </a:t>
              </a:r>
              <a:endParaRPr lang="en-US" altLang="en-US" sz="1600" b="1"/>
            </a:p>
            <a:p>
              <a:pPr>
                <a:spcBef>
                  <a:spcPct val="0"/>
                </a:spcBef>
                <a:buNone/>
              </a:pPr>
              <a:r>
                <a:rPr lang="en-US" altLang="en-US" sz="1600">
                  <a:solidFill>
                    <a:srgbClr val="FF0000"/>
                  </a:solidFill>
                  <a:latin typeface="Calibri"/>
                  <a:ea typeface="MS PGothic"/>
                  <a:cs typeface="Calibri"/>
                </a:rPr>
                <a:t>Today </a:t>
              </a:r>
              <a:endParaRPr lang="en-US" altLang="en-US" sz="1600">
                <a:solidFill>
                  <a:srgbClr val="FF0000"/>
                </a:solidFill>
                <a:cs typeface="Calibri"/>
              </a:endParaRPr>
            </a:p>
            <a:p>
              <a:pPr>
                <a:spcBef>
                  <a:spcPct val="0"/>
                </a:spcBef>
                <a:buFontTx/>
                <a:buNone/>
              </a:pPr>
              <a:endParaRPr lang="en-US" altLang="en-US" sz="1600"/>
            </a:p>
            <a:p>
              <a:pPr>
                <a:spcBef>
                  <a:spcPct val="0"/>
                </a:spcBef>
                <a:buNone/>
              </a:pPr>
              <a:r>
                <a:rPr lang="en-US" altLang="en-US" sz="1600">
                  <a:solidFill>
                    <a:schemeClr val="tx2"/>
                  </a:solidFill>
                  <a:latin typeface="Calibri"/>
                  <a:ea typeface="MS PGothic"/>
                  <a:cs typeface="Calibri"/>
                </a:rPr>
                <a:t>Introduction,</a:t>
              </a:r>
              <a:endParaRPr lang="en-US" altLang="en-US" sz="1600">
                <a:solidFill>
                  <a:schemeClr val="tx2"/>
                </a:solidFill>
                <a:cs typeface="Calibri"/>
              </a:endParaRPr>
            </a:p>
            <a:p>
              <a:pPr>
                <a:spcBef>
                  <a:spcPct val="0"/>
                </a:spcBef>
                <a:buNone/>
              </a:pPr>
              <a:r>
                <a:rPr lang="en-US" altLang="en-US" sz="1600">
                  <a:solidFill>
                    <a:schemeClr val="tx2"/>
                  </a:solidFill>
                  <a:latin typeface="Calibri"/>
                  <a:ea typeface="MS PGothic"/>
                  <a:cs typeface="Calibri"/>
                </a:rPr>
                <a:t>Lifestyle Management</a:t>
              </a:r>
              <a:endParaRPr lang="en-US" altLang="en-US" sz="1600">
                <a:solidFill>
                  <a:schemeClr val="tx2"/>
                </a:solidFill>
                <a:cs typeface="Calibri"/>
              </a:endParaRPr>
            </a:p>
            <a:p>
              <a:pPr>
                <a:spcBef>
                  <a:spcPct val="0"/>
                </a:spcBef>
                <a:buFontTx/>
                <a:buNone/>
              </a:pPr>
              <a:endParaRPr lang="en-US" altLang="en-US" sz="1600">
                <a:solidFill>
                  <a:schemeClr val="tx2"/>
                </a:solidFill>
              </a:endParaRPr>
            </a:p>
            <a:p>
              <a:pPr>
                <a:spcBef>
                  <a:spcPct val="0"/>
                </a:spcBef>
                <a:buFontTx/>
                <a:buNone/>
              </a:pPr>
              <a:r>
                <a:rPr lang="en-US" altLang="en-US" sz="1600">
                  <a:latin typeface="Calibri"/>
                  <a:ea typeface="MS PGothic"/>
                  <a:cs typeface="Calibri"/>
                </a:rPr>
                <a:t>[60 mins]</a:t>
              </a:r>
            </a:p>
          </p:txBody>
        </p:sp>
        <p:cxnSp>
          <p:nvCxnSpPr>
            <p:cNvPr id="9" name="Straight Arrow Connector 8">
              <a:extLst>
                <a:ext uri="{FF2B5EF4-FFF2-40B4-BE49-F238E27FC236}">
                  <a16:creationId xmlns:a16="http://schemas.microsoft.com/office/drawing/2014/main" id="{DA7723A7-B4DC-46D6-8F81-6C597CD90B8D}"/>
                </a:ext>
              </a:extLst>
            </p:cNvPr>
            <p:cNvCxnSpPr>
              <a:cxnSpLocks/>
            </p:cNvCxnSpPr>
            <p:nvPr/>
          </p:nvCxnSpPr>
          <p:spPr>
            <a:xfrm>
              <a:off x="1223963" y="3247996"/>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B16EA063-E7AF-4A35-BE99-9ABEEBD11EA2}"/>
                </a:ext>
              </a:extLst>
            </p:cNvPr>
            <p:cNvCxnSpPr>
              <a:cxnSpLocks/>
            </p:cNvCxnSpPr>
            <p:nvPr/>
          </p:nvCxnSpPr>
          <p:spPr>
            <a:xfrm>
              <a:off x="4302631" y="3247995"/>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1" name="TextBox 13">
              <a:extLst>
                <a:ext uri="{FF2B5EF4-FFF2-40B4-BE49-F238E27FC236}">
                  <a16:creationId xmlns:a16="http://schemas.microsoft.com/office/drawing/2014/main" id="{2D691E74-03D7-4C94-BF52-28C2B244DFF2}"/>
                </a:ext>
              </a:extLst>
            </p:cNvPr>
            <p:cNvSpPr txBox="1">
              <a:spLocks noChangeArrowheads="1"/>
            </p:cNvSpPr>
            <p:nvPr/>
          </p:nvSpPr>
          <p:spPr bwMode="auto">
            <a:xfrm>
              <a:off x="3808220" y="3840790"/>
              <a:ext cx="1204568" cy="181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a:latin typeface="Calibri"/>
                  <a:ea typeface="MS PGothic"/>
                  <a:cs typeface="Calibri"/>
                </a:rPr>
                <a:t>Session 2</a:t>
              </a:r>
            </a:p>
            <a:p>
              <a:pPr>
                <a:spcBef>
                  <a:spcPct val="0"/>
                </a:spcBef>
                <a:buFontTx/>
                <a:buNone/>
              </a:pPr>
              <a:endParaRPr lang="en-US" altLang="en-US" sz="1600" b="1"/>
            </a:p>
            <a:p>
              <a:pPr>
                <a:spcBef>
                  <a:spcPct val="0"/>
                </a:spcBef>
                <a:buNone/>
              </a:pPr>
              <a:endParaRPr lang="en-US" altLang="en-US" sz="1600" b="1">
                <a:solidFill>
                  <a:srgbClr val="000000"/>
                </a:solidFill>
                <a:latin typeface="Calibri"/>
                <a:ea typeface="MS PGothic"/>
                <a:cs typeface="Calibri"/>
              </a:endParaRPr>
            </a:p>
            <a:p>
              <a:pPr>
                <a:spcBef>
                  <a:spcPct val="0"/>
                </a:spcBef>
                <a:buFontTx/>
                <a:buNone/>
              </a:pPr>
              <a:r>
                <a:rPr lang="en-US" altLang="en-US" sz="1600">
                  <a:solidFill>
                    <a:schemeClr val="tx2"/>
                  </a:solidFill>
                  <a:latin typeface="Calibri"/>
                  <a:ea typeface="MS PGothic"/>
                  <a:cs typeface="Calibri"/>
                </a:rPr>
                <a:t>Non-Opioid Medications</a:t>
              </a:r>
            </a:p>
            <a:p>
              <a:pPr>
                <a:spcBef>
                  <a:spcPct val="0"/>
                </a:spcBef>
                <a:buFontTx/>
                <a:buNone/>
              </a:pPr>
              <a:endParaRPr lang="en-US" altLang="en-US" sz="1600">
                <a:solidFill>
                  <a:schemeClr val="tx2"/>
                </a:solidFill>
              </a:endParaRPr>
            </a:p>
            <a:p>
              <a:pPr>
                <a:spcBef>
                  <a:spcPct val="0"/>
                </a:spcBef>
                <a:buFontTx/>
                <a:buNone/>
              </a:pPr>
              <a:r>
                <a:rPr lang="en-US" altLang="en-US" sz="1600">
                  <a:latin typeface="Calibri"/>
                  <a:ea typeface="MS PGothic"/>
                  <a:cs typeface="Calibri"/>
                </a:rPr>
                <a:t>[60 mins]</a:t>
              </a:r>
            </a:p>
          </p:txBody>
        </p:sp>
        <p:cxnSp>
          <p:nvCxnSpPr>
            <p:cNvPr id="15" name="Straight Arrow Connector 14">
              <a:extLst>
                <a:ext uri="{FF2B5EF4-FFF2-40B4-BE49-F238E27FC236}">
                  <a16:creationId xmlns:a16="http://schemas.microsoft.com/office/drawing/2014/main" id="{DCDEB073-B278-40AA-9D82-423832B070AE}"/>
                </a:ext>
              </a:extLst>
            </p:cNvPr>
            <p:cNvCxnSpPr>
              <a:cxnSpLocks/>
            </p:cNvCxnSpPr>
            <p:nvPr/>
          </p:nvCxnSpPr>
          <p:spPr>
            <a:xfrm>
              <a:off x="7452240" y="3248038"/>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3" name="TextBox 15">
              <a:extLst>
                <a:ext uri="{FF2B5EF4-FFF2-40B4-BE49-F238E27FC236}">
                  <a16:creationId xmlns:a16="http://schemas.microsoft.com/office/drawing/2014/main" id="{446E5631-4C98-40EB-998E-2F345ECCF520}"/>
                </a:ext>
              </a:extLst>
            </p:cNvPr>
            <p:cNvSpPr txBox="1">
              <a:spLocks noChangeArrowheads="1"/>
            </p:cNvSpPr>
            <p:nvPr/>
          </p:nvSpPr>
          <p:spPr bwMode="auto">
            <a:xfrm>
              <a:off x="7036757" y="3806782"/>
              <a:ext cx="1350002" cy="181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a:latin typeface="Calibri"/>
                  <a:ea typeface="MS PGothic"/>
                  <a:cs typeface="Calibri"/>
                </a:rPr>
                <a:t>Session 3</a:t>
              </a:r>
            </a:p>
            <a:p>
              <a:pPr>
                <a:spcBef>
                  <a:spcPct val="0"/>
                </a:spcBef>
                <a:buFontTx/>
                <a:buNone/>
              </a:pPr>
              <a:endParaRPr lang="en-US" altLang="en-US" sz="1600" b="1"/>
            </a:p>
            <a:p>
              <a:pPr>
                <a:spcBef>
                  <a:spcPct val="0"/>
                </a:spcBef>
                <a:buFontTx/>
                <a:buNone/>
              </a:pPr>
              <a:endParaRPr lang="en-US" altLang="en-US" sz="1600" b="1">
                <a:solidFill>
                  <a:srgbClr val="000000"/>
                </a:solidFill>
                <a:latin typeface="Calibri"/>
                <a:ea typeface="MS PGothic"/>
                <a:cs typeface="Calibri"/>
              </a:endParaRPr>
            </a:p>
            <a:p>
              <a:pPr>
                <a:spcBef>
                  <a:spcPct val="0"/>
                </a:spcBef>
                <a:buNone/>
              </a:pPr>
              <a:r>
                <a:rPr lang="en-US" altLang="en-US" sz="1600">
                  <a:solidFill>
                    <a:schemeClr val="tx2"/>
                  </a:solidFill>
                  <a:latin typeface="Calibri"/>
                  <a:ea typeface="MS PGothic"/>
                  <a:cs typeface="Calibri"/>
                </a:rPr>
                <a:t>Opioids Medications</a:t>
              </a:r>
              <a:endParaRPr lang="en-US" altLang="en-US" sz="1600">
                <a:solidFill>
                  <a:schemeClr val="tx2"/>
                </a:solidFill>
                <a:cs typeface="Calibri"/>
              </a:endParaRPr>
            </a:p>
            <a:p>
              <a:pPr>
                <a:spcBef>
                  <a:spcPct val="0"/>
                </a:spcBef>
                <a:buFontTx/>
                <a:buNone/>
              </a:pPr>
              <a:endParaRPr lang="en-US" altLang="en-US" sz="1600">
                <a:solidFill>
                  <a:schemeClr val="tx2"/>
                </a:solidFill>
              </a:endParaRPr>
            </a:p>
            <a:p>
              <a:pPr>
                <a:spcBef>
                  <a:spcPct val="0"/>
                </a:spcBef>
                <a:buFontTx/>
                <a:buNone/>
              </a:pPr>
              <a:r>
                <a:rPr lang="en-US" altLang="en-US" sz="1600">
                  <a:latin typeface="Calibri"/>
                  <a:ea typeface="MS PGothic"/>
                  <a:cs typeface="Calibri"/>
                </a:rPr>
                <a:t>[60 mins]</a:t>
              </a:r>
            </a:p>
          </p:txBody>
        </p:sp>
      </p:grpSp>
      <p:pic>
        <p:nvPicPr>
          <p:cNvPr id="3" name="Picture 5">
            <a:extLst>
              <a:ext uri="{FF2B5EF4-FFF2-40B4-BE49-F238E27FC236}">
                <a16:creationId xmlns:a16="http://schemas.microsoft.com/office/drawing/2014/main" id="{04901261-6E50-ED54-727F-640BB4D6391D}"/>
              </a:ext>
            </a:extLst>
          </p:cNvPr>
          <p:cNvPicPr>
            <a:picLocks noChangeAspect="1"/>
          </p:cNvPicPr>
          <p:nvPr/>
        </p:nvPicPr>
        <p:blipFill>
          <a:blip r:embed="rId3"/>
          <a:stretch>
            <a:fillRect/>
          </a:stretch>
        </p:blipFill>
        <p:spPr>
          <a:xfrm>
            <a:off x="456345" y="2009039"/>
            <a:ext cx="2640720" cy="41148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9133-368F-432D-B954-5F5B442A2F31}"/>
              </a:ext>
            </a:extLst>
          </p:cNvPr>
          <p:cNvSpPr>
            <a:spLocks noGrp="1"/>
          </p:cNvSpPr>
          <p:nvPr>
            <p:ph type="title"/>
          </p:nvPr>
        </p:nvSpPr>
        <p:spPr/>
        <p:txBody>
          <a:bodyPr/>
          <a:lstStyle/>
          <a:p>
            <a:r>
              <a:rPr lang="en-CA" dirty="0"/>
              <a:t>“Homework”</a:t>
            </a:r>
          </a:p>
        </p:txBody>
      </p:sp>
      <p:sp>
        <p:nvSpPr>
          <p:cNvPr id="3" name="Content Placeholder 2">
            <a:extLst>
              <a:ext uri="{FF2B5EF4-FFF2-40B4-BE49-F238E27FC236}">
                <a16:creationId xmlns:a16="http://schemas.microsoft.com/office/drawing/2014/main" id="{F7EA7AFF-D8C8-4EC9-A6DB-3B87C5A93796}"/>
              </a:ext>
            </a:extLst>
          </p:cNvPr>
          <p:cNvSpPr>
            <a:spLocks noGrp="1"/>
          </p:cNvSpPr>
          <p:nvPr>
            <p:ph idx="1"/>
          </p:nvPr>
        </p:nvSpPr>
        <p:spPr/>
        <p:txBody>
          <a:bodyPr/>
          <a:lstStyle/>
          <a:p>
            <a:r>
              <a:rPr lang="en-CA"/>
              <a:t>Goal setting: What are some of your expectations/goals you hope to achieve?</a:t>
            </a:r>
          </a:p>
          <a:p>
            <a:endParaRPr lang="en-CA"/>
          </a:p>
          <a:p>
            <a:r>
              <a:rPr lang="en-CA" i="1"/>
              <a:t>Write three down and keep them in mind for our next sessions</a:t>
            </a:r>
          </a:p>
        </p:txBody>
      </p:sp>
      <p:pic>
        <p:nvPicPr>
          <p:cNvPr id="5" name="Graphic 4" descr="Checklist with solid fill">
            <a:extLst>
              <a:ext uri="{FF2B5EF4-FFF2-40B4-BE49-F238E27FC236}">
                <a16:creationId xmlns:a16="http://schemas.microsoft.com/office/drawing/2014/main" id="{EBA994F3-6E2E-4349-8C9F-CAD721007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1350" y="4773612"/>
            <a:ext cx="1695450" cy="1695450"/>
          </a:xfrm>
          <a:prstGeom prst="rect">
            <a:avLst/>
          </a:prstGeom>
        </p:spPr>
      </p:pic>
    </p:spTree>
    <p:extLst>
      <p:ext uri="{BB962C8B-B14F-4D97-AF65-F5344CB8AC3E}">
        <p14:creationId xmlns:p14="http://schemas.microsoft.com/office/powerpoint/2010/main" val="785417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CDFBCF8A-736A-4488-9700-83046F0561BF}"/>
              </a:ext>
            </a:extLst>
          </p:cNvPr>
          <p:cNvSpPr>
            <a:spLocks noGrp="1"/>
          </p:cNvSpPr>
          <p:nvPr>
            <p:ph type="title"/>
          </p:nvPr>
        </p:nvSpPr>
        <p:spPr>
          <a:xfrm>
            <a:off x="457200" y="-86591"/>
            <a:ext cx="8229600" cy="1143000"/>
          </a:xfrm>
        </p:spPr>
        <p:txBody>
          <a:bodyPr/>
          <a:lstStyle/>
          <a:p>
            <a:r>
              <a:rPr lang="en-US" altLang="en-US">
                <a:ea typeface="MS PGothic"/>
              </a:rPr>
              <a:t>Resources </a:t>
            </a:r>
            <a:endParaRPr lang="en-US" altLang="en-US"/>
          </a:p>
        </p:txBody>
      </p:sp>
      <p:sp>
        <p:nvSpPr>
          <p:cNvPr id="77826" name="Content Placeholder 2">
            <a:extLst>
              <a:ext uri="{FF2B5EF4-FFF2-40B4-BE49-F238E27FC236}">
                <a16:creationId xmlns:a16="http://schemas.microsoft.com/office/drawing/2014/main" id="{AA4608FC-BCB2-4FEB-BAB4-CCC4BA03C937}"/>
              </a:ext>
            </a:extLst>
          </p:cNvPr>
          <p:cNvSpPr>
            <a:spLocks noGrp="1"/>
          </p:cNvSpPr>
          <p:nvPr>
            <p:ph idx="1"/>
          </p:nvPr>
        </p:nvSpPr>
        <p:spPr>
          <a:xfrm>
            <a:off x="169653" y="809369"/>
            <a:ext cx="8833448" cy="5822457"/>
          </a:xfrm>
        </p:spPr>
        <p:txBody>
          <a:bodyPr/>
          <a:lstStyle/>
          <a:p>
            <a:endParaRPr lang="en-CA" altLang="en-US" sz="1500" b="1">
              <a:latin typeface="Calibri Light" panose="020F0302020204030204" pitchFamily="34" charset="0"/>
              <a:cs typeface="Calibri Light" panose="020F0302020204030204" pitchFamily="34" charset="0"/>
            </a:endParaRPr>
          </a:p>
          <a:p>
            <a:r>
              <a:rPr lang="en-CA" altLang="en-US" sz="1800" b="1" dirty="0">
                <a:ea typeface="MS PGothic"/>
              </a:rPr>
              <a:t>Physical Activity</a:t>
            </a:r>
            <a:r>
              <a:rPr lang="en-CA" altLang="en-US" sz="1600" b="1" dirty="0">
                <a:ea typeface="MS PGothic"/>
              </a:rPr>
              <a:t> </a:t>
            </a:r>
            <a:endParaRPr lang="en-CA" altLang="en-US" sz="1600" b="1" dirty="0">
              <a:latin typeface="Calibri Light" panose="020F0302020204030204" pitchFamily="34" charset="0"/>
              <a:cs typeface="Calibri Light" panose="020F0302020204030204" pitchFamily="34" charset="0"/>
            </a:endParaRPr>
          </a:p>
          <a:p>
            <a:pPr lvl="1"/>
            <a:r>
              <a:rPr lang="en-CA" sz="1600" b="1" dirty="0">
                <a:ea typeface="MS PGothic"/>
              </a:rPr>
              <a:t>More Life Seniors </a:t>
            </a:r>
            <a:r>
              <a:rPr lang="en-CA" sz="1600" dirty="0">
                <a:ea typeface="MS PGothic"/>
              </a:rPr>
              <a:t>(seated): </a:t>
            </a:r>
            <a:r>
              <a:rPr lang="en-CA" sz="1600" dirty="0">
                <a:ea typeface="MS PGothic"/>
                <a:hlinkClick r:id="rId3"/>
              </a:rPr>
              <a:t>https://www.youtube.com/channel/UCC4TRhL4BiA7--jpxVVXcpQ</a:t>
            </a:r>
            <a:endParaRPr lang="en-CA" sz="1600" dirty="0">
              <a:ea typeface="MS PGothic"/>
            </a:endParaRPr>
          </a:p>
          <a:p>
            <a:pPr lvl="1"/>
            <a:r>
              <a:rPr lang="en-CA" sz="1600" b="1" dirty="0">
                <a:ea typeface="MS PGothic"/>
              </a:rPr>
              <a:t>Arthritis Society</a:t>
            </a:r>
          </a:p>
          <a:p>
            <a:pPr lvl="2"/>
            <a:r>
              <a:rPr lang="en-CA" sz="1400" b="1" dirty="0">
                <a:ea typeface="MS PGothic"/>
              </a:rPr>
              <a:t>Top 10 Exercises:</a:t>
            </a:r>
            <a:r>
              <a:rPr lang="en-CA" sz="1400" dirty="0">
                <a:ea typeface="MS PGothic"/>
              </a:rPr>
              <a:t> </a:t>
            </a:r>
            <a:r>
              <a:rPr lang="en-CA" sz="1400" dirty="0">
                <a:ea typeface="MS PGothic"/>
                <a:hlinkClick r:id="rId4"/>
              </a:rPr>
              <a:t>https://arthritis.ca/AS/media/pdf/Support%20and%20Education/EN-top-10-exercises.pdf </a:t>
            </a:r>
            <a:endParaRPr lang="en-CA" sz="1400" dirty="0"/>
          </a:p>
          <a:p>
            <a:pPr lvl="2"/>
            <a:r>
              <a:rPr lang="en-CA" sz="1400" b="1" dirty="0">
                <a:ea typeface="MS PGothic"/>
              </a:rPr>
              <a:t>Hip &amp; Knee Exercises</a:t>
            </a:r>
            <a:r>
              <a:rPr lang="en-CA" sz="1400" dirty="0">
                <a:ea typeface="MS PGothic"/>
              </a:rPr>
              <a:t>: </a:t>
            </a:r>
            <a:r>
              <a:rPr lang="en-CA" sz="1400" dirty="0">
                <a:ea typeface="MS PGothic"/>
                <a:hlinkClick r:id="rId5"/>
              </a:rPr>
              <a:t>https://arthritis.ca/living-well/2021/exercises-for-osteoarthritis-of-the-hip-knee</a:t>
            </a:r>
            <a:r>
              <a:rPr lang="en-CA" sz="1400" dirty="0">
                <a:ea typeface="MS PGothic"/>
              </a:rPr>
              <a:t> </a:t>
            </a:r>
          </a:p>
          <a:p>
            <a:pPr lvl="1"/>
            <a:r>
              <a:rPr lang="en-CA" sz="1600" b="1" dirty="0" err="1">
                <a:ea typeface="MS PGothic"/>
              </a:rPr>
              <a:t>PainBC</a:t>
            </a:r>
            <a:r>
              <a:rPr lang="en-CA" sz="1600" b="1" dirty="0">
                <a:ea typeface="MS PGothic"/>
              </a:rPr>
              <a:t>:</a:t>
            </a:r>
            <a:r>
              <a:rPr lang="en-CA" sz="1600" dirty="0">
                <a:ea typeface="MS PGothic"/>
              </a:rPr>
              <a:t> </a:t>
            </a:r>
            <a:r>
              <a:rPr lang="en-CA" sz="1600" dirty="0">
                <a:ea typeface="MS PGothic"/>
                <a:hlinkClick r:id="rId6"/>
              </a:rPr>
              <a:t>https://www.painbc.ca/gentle-movement-at-home</a:t>
            </a:r>
            <a:endParaRPr lang="en-CA" sz="1600" dirty="0"/>
          </a:p>
          <a:p>
            <a:pPr lvl="1"/>
            <a:r>
              <a:rPr lang="en-CA" sz="1600" b="1" dirty="0">
                <a:ea typeface="MS PGothic"/>
              </a:rPr>
              <a:t>YMCA Gentle Fit Playlist: </a:t>
            </a:r>
            <a:r>
              <a:rPr lang="en-CA" sz="1600" dirty="0">
                <a:ea typeface="MS PGothic"/>
                <a:hlinkClick r:id="rId7"/>
              </a:rPr>
              <a:t>https://www.youtube.com/watch?v=Cz7oYNqYCcc&amp;list=PLA2C6WTfk7jXt74ZTc6DktqypvmiyCMR4&amp;index=4</a:t>
            </a:r>
            <a:r>
              <a:rPr lang="en-CA" sz="1600" dirty="0">
                <a:ea typeface="MS PGothic"/>
              </a:rPr>
              <a:t> </a:t>
            </a:r>
          </a:p>
          <a:p>
            <a:pPr lvl="1"/>
            <a:endParaRPr lang="en-CA" sz="1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CDFBCF8A-736A-4488-9700-83046F0561BF}"/>
              </a:ext>
            </a:extLst>
          </p:cNvPr>
          <p:cNvSpPr>
            <a:spLocks noGrp="1"/>
          </p:cNvSpPr>
          <p:nvPr>
            <p:ph type="title"/>
          </p:nvPr>
        </p:nvSpPr>
        <p:spPr>
          <a:xfrm>
            <a:off x="457200" y="-86591"/>
            <a:ext cx="8229600" cy="1143000"/>
          </a:xfrm>
        </p:spPr>
        <p:txBody>
          <a:bodyPr/>
          <a:lstStyle/>
          <a:p>
            <a:r>
              <a:rPr lang="en-US" altLang="en-US">
                <a:ea typeface="MS PGothic"/>
              </a:rPr>
              <a:t>Resources </a:t>
            </a:r>
            <a:endParaRPr lang="en-US" altLang="en-US"/>
          </a:p>
        </p:txBody>
      </p:sp>
      <p:sp>
        <p:nvSpPr>
          <p:cNvPr id="77826" name="Content Placeholder 2">
            <a:extLst>
              <a:ext uri="{FF2B5EF4-FFF2-40B4-BE49-F238E27FC236}">
                <a16:creationId xmlns:a16="http://schemas.microsoft.com/office/drawing/2014/main" id="{AA4608FC-BCB2-4FEB-BAB4-CCC4BA03C937}"/>
              </a:ext>
            </a:extLst>
          </p:cNvPr>
          <p:cNvSpPr>
            <a:spLocks noGrp="1"/>
          </p:cNvSpPr>
          <p:nvPr>
            <p:ph idx="1"/>
          </p:nvPr>
        </p:nvSpPr>
        <p:spPr>
          <a:xfrm>
            <a:off x="299049" y="881256"/>
            <a:ext cx="8617788" cy="5721815"/>
          </a:xfrm>
        </p:spPr>
        <p:txBody>
          <a:bodyPr/>
          <a:lstStyle/>
          <a:p>
            <a:r>
              <a:rPr lang="en-CA" altLang="en-US" sz="1600" b="1" dirty="0">
                <a:ea typeface="MS PGothic"/>
              </a:rPr>
              <a:t>Psychological Therapies</a:t>
            </a:r>
          </a:p>
          <a:p>
            <a:pPr lvl="1"/>
            <a:r>
              <a:rPr lang="en-CA" altLang="en-US" sz="1400" b="1" dirty="0">
                <a:ea typeface="MS PGothic"/>
              </a:rPr>
              <a:t>Self-Guided CBT: </a:t>
            </a:r>
            <a:r>
              <a:rPr lang="en-CA" sz="1400" dirty="0">
                <a:ea typeface="MS PGothic"/>
                <a:hlinkClick r:id="rId3"/>
              </a:rPr>
              <a:t>https://wa.kaiserpermanente.org/kbase/topic.jhtml?docId=abo3945#abo3946</a:t>
            </a:r>
            <a:r>
              <a:rPr lang="en-CA" sz="1400" dirty="0">
                <a:ea typeface="MS PGothic"/>
              </a:rPr>
              <a:t> </a:t>
            </a:r>
          </a:p>
          <a:p>
            <a:pPr lvl="1">
              <a:spcAft>
                <a:spcPts val="1200"/>
              </a:spcAft>
            </a:pPr>
            <a:r>
              <a:rPr lang="en-CA" altLang="en-US" sz="1400" b="1" dirty="0">
                <a:ea typeface="MS PGothic"/>
              </a:rPr>
              <a:t>Reduced Cost Counselling: </a:t>
            </a:r>
            <a:r>
              <a:rPr lang="en-CA" sz="1400" dirty="0">
                <a:ea typeface="MS PGothic"/>
                <a:hlinkClick r:id="rId4"/>
              </a:rPr>
              <a:t>https://willowtreecounselling.ca/wp-content/uploads/2011/04/Reduced-Cost-Counselling-Options-Sep2014.pdf</a:t>
            </a:r>
            <a:r>
              <a:rPr lang="en-CA" sz="1400" dirty="0">
                <a:ea typeface="MS PGothic"/>
              </a:rPr>
              <a:t> </a:t>
            </a:r>
            <a:endParaRPr lang="en-CA" sz="1400" dirty="0"/>
          </a:p>
          <a:p>
            <a:r>
              <a:rPr lang="en-CA" altLang="en-US" sz="1600" b="1" dirty="0">
                <a:ea typeface="MS PGothic"/>
              </a:rPr>
              <a:t>Chronic Pain Support Groups + Self-Management</a:t>
            </a:r>
            <a:endParaRPr lang="en-CA" altLang="en-US" sz="1600" b="1" dirty="0">
              <a:latin typeface="Calibri Light" panose="020F0302020204030204" pitchFamily="34" charset="0"/>
              <a:cs typeface="Calibri Light" panose="020F0302020204030204" pitchFamily="34" charset="0"/>
            </a:endParaRPr>
          </a:p>
          <a:p>
            <a:pPr lvl="1"/>
            <a:r>
              <a:rPr lang="en-CA" altLang="en-US" sz="1400" b="1" dirty="0" err="1">
                <a:ea typeface="MS PGothic"/>
              </a:rPr>
              <a:t>PainBC</a:t>
            </a:r>
            <a:r>
              <a:rPr lang="en-CA" altLang="en-US" sz="1400" b="1" dirty="0">
                <a:ea typeface="MS PGothic"/>
              </a:rPr>
              <a:t> Support Groups</a:t>
            </a:r>
            <a:r>
              <a:rPr lang="en-CA" altLang="en-US" sz="1400" dirty="0">
                <a:ea typeface="MS PGothic"/>
              </a:rPr>
              <a:t>: </a:t>
            </a:r>
            <a:r>
              <a:rPr lang="en-CA" altLang="en-US" sz="1400" dirty="0">
                <a:ea typeface="MS PGothic"/>
                <a:hlinkClick r:id="rId5"/>
              </a:rPr>
              <a:t>https://painbc.ca/about/programs/pain-support-wellness-groups</a:t>
            </a:r>
            <a:r>
              <a:rPr lang="en-CA" altLang="en-US" sz="1400" dirty="0">
                <a:ea typeface="MS PGothic"/>
              </a:rPr>
              <a:t> </a:t>
            </a:r>
            <a:endParaRPr lang="en-CA" altLang="en-US" sz="1400" dirty="0">
              <a:latin typeface="Calibri Light" panose="020F0302020204030204" pitchFamily="34" charset="0"/>
              <a:cs typeface="Calibri Light" panose="020F0302020204030204" pitchFamily="34" charset="0"/>
            </a:endParaRPr>
          </a:p>
          <a:p>
            <a:pPr lvl="1"/>
            <a:r>
              <a:rPr lang="en-CA" altLang="en-US" sz="1400" b="1" dirty="0">
                <a:ea typeface="MS PGothic"/>
              </a:rPr>
              <a:t>Self-Management BC</a:t>
            </a:r>
            <a:r>
              <a:rPr lang="en-CA" altLang="en-US" sz="1400" dirty="0">
                <a:ea typeface="MS PGothic"/>
              </a:rPr>
              <a:t>: </a:t>
            </a:r>
            <a:r>
              <a:rPr lang="en-CA" sz="1400" dirty="0">
                <a:ea typeface="MS PGothic"/>
                <a:hlinkClick r:id="rId6"/>
              </a:rPr>
              <a:t>https://www.selfmanagementbc.ca/chronicpainprogram</a:t>
            </a:r>
            <a:r>
              <a:rPr lang="en-CA" sz="1400" dirty="0">
                <a:ea typeface="MS PGothic"/>
              </a:rPr>
              <a:t> </a:t>
            </a:r>
          </a:p>
          <a:p>
            <a:pPr lvl="1"/>
            <a:r>
              <a:rPr lang="en-CA" sz="1400" b="1" dirty="0" err="1">
                <a:ea typeface="MS PGothic"/>
              </a:rPr>
              <a:t>PainBC</a:t>
            </a:r>
            <a:r>
              <a:rPr lang="en-CA" sz="1400" b="1" dirty="0">
                <a:ea typeface="MS PGothic"/>
              </a:rPr>
              <a:t> Self-Management</a:t>
            </a:r>
            <a:r>
              <a:rPr lang="en-CA" sz="1400" dirty="0">
                <a:ea typeface="MS PGothic"/>
              </a:rPr>
              <a:t>: </a:t>
            </a:r>
            <a:r>
              <a:rPr lang="en-US" sz="1400" dirty="0">
                <a:ea typeface="MS PGothic"/>
                <a:hlinkClick r:id="rId7"/>
              </a:rPr>
              <a:t>https://painbc.ca/find-help/self-management</a:t>
            </a:r>
            <a:r>
              <a:rPr lang="en-US" sz="1400" dirty="0">
                <a:ea typeface="MS PGothic"/>
              </a:rPr>
              <a:t> </a:t>
            </a:r>
            <a:endParaRPr lang="en-CA" sz="1400" dirty="0">
              <a:ea typeface="MS PGothic"/>
            </a:endParaRPr>
          </a:p>
          <a:p>
            <a:pPr lvl="1">
              <a:spcAft>
                <a:spcPts val="1200"/>
              </a:spcAft>
            </a:pPr>
            <a:r>
              <a:rPr lang="en-US" sz="1400" b="1" dirty="0" err="1">
                <a:ea typeface="MS PGothic"/>
              </a:rPr>
              <a:t>TAPMi</a:t>
            </a:r>
            <a:r>
              <a:rPr lang="en-US" sz="1400" b="1" dirty="0">
                <a:ea typeface="MS PGothic"/>
              </a:rPr>
              <a:t> </a:t>
            </a:r>
            <a:r>
              <a:rPr lang="en-US" sz="1400" b="1" dirty="0" err="1">
                <a:ea typeface="MS PGothic"/>
              </a:rPr>
              <a:t>PainU</a:t>
            </a:r>
            <a:r>
              <a:rPr lang="en-US" sz="1400" dirty="0">
                <a:ea typeface="MS PGothic"/>
              </a:rPr>
              <a:t>: </a:t>
            </a:r>
            <a:r>
              <a:rPr lang="en-US" sz="1400" dirty="0">
                <a:ea typeface="MS PGothic"/>
                <a:hlinkClick r:id="rId8"/>
              </a:rPr>
              <a:t>https://tapmipain.ca/patient/managing-my-pain/</a:t>
            </a:r>
            <a:r>
              <a:rPr lang="en-US" sz="1400" dirty="0">
                <a:ea typeface="MS PGothic"/>
              </a:rPr>
              <a:t> </a:t>
            </a:r>
          </a:p>
          <a:p>
            <a:r>
              <a:rPr lang="en-CA" altLang="en-US" sz="1600" b="1" dirty="0">
                <a:ea typeface="MS PGothic"/>
              </a:rPr>
              <a:t>Lifestyle Resources</a:t>
            </a:r>
          </a:p>
          <a:p>
            <a:pPr lvl="1"/>
            <a:r>
              <a:rPr lang="en-CA" altLang="en-US" sz="1400" b="1" dirty="0">
                <a:ea typeface="MS PGothic"/>
              </a:rPr>
              <a:t>Pacing</a:t>
            </a:r>
            <a:r>
              <a:rPr lang="en-CA" altLang="en-US" sz="1400" dirty="0">
                <a:ea typeface="MS PGothic"/>
              </a:rPr>
              <a:t>: </a:t>
            </a:r>
            <a:r>
              <a:rPr lang="en-US" sz="1400" dirty="0">
                <a:ea typeface="MS PGothic"/>
                <a:hlinkClick r:id="rId9"/>
              </a:rPr>
              <a:t>https://www.fraserhealth.ca/health-topics-a-to-z/chronic-pain/manage-chronic-pain/energy-conservation-living-with-chronic-pain</a:t>
            </a:r>
            <a:endParaRPr lang="en-CA" altLang="en-US" sz="1400" dirty="0">
              <a:latin typeface="Calibri Light" panose="020F0302020204030204" pitchFamily="34" charset="0"/>
              <a:cs typeface="Calibri Light" panose="020F0302020204030204" pitchFamily="34" charset="0"/>
            </a:endParaRPr>
          </a:p>
          <a:p>
            <a:pPr lvl="1"/>
            <a:r>
              <a:rPr lang="en-CA" altLang="en-US" sz="1400" b="1" dirty="0">
                <a:ea typeface="MS PGothic"/>
              </a:rPr>
              <a:t>Diet:</a:t>
            </a:r>
            <a:r>
              <a:rPr lang="en-CA" altLang="en-US" sz="1400" dirty="0">
                <a:ea typeface="MS PGothic"/>
              </a:rPr>
              <a:t> </a:t>
            </a:r>
            <a:r>
              <a:rPr lang="en-CA" altLang="en-US" sz="1400" dirty="0">
                <a:ea typeface="MS PGothic"/>
                <a:hlinkClick r:id="rId10"/>
              </a:rPr>
              <a:t>https://www.healthyfamiliesbc.ca/eating</a:t>
            </a:r>
            <a:r>
              <a:rPr lang="en-CA" altLang="en-US" sz="1400" dirty="0">
                <a:ea typeface="MS PGothic"/>
              </a:rPr>
              <a:t> </a:t>
            </a:r>
            <a:endParaRPr lang="en-CA" altLang="en-US" sz="1400" dirty="0">
              <a:latin typeface="Calibri Light" panose="020F0302020204030204" pitchFamily="34" charset="0"/>
              <a:cs typeface="Calibri Light" panose="020F0302020204030204" pitchFamily="34" charset="0"/>
            </a:endParaRPr>
          </a:p>
          <a:p>
            <a:pPr lvl="1"/>
            <a:r>
              <a:rPr lang="en-CA" altLang="en-US" sz="1400" b="1" dirty="0">
                <a:ea typeface="MS PGothic"/>
              </a:rPr>
              <a:t>Sleep:</a:t>
            </a:r>
            <a:r>
              <a:rPr lang="en-CA" altLang="en-US" sz="1400" dirty="0">
                <a:ea typeface="MS PGothic"/>
              </a:rPr>
              <a:t> </a:t>
            </a:r>
            <a:r>
              <a:rPr lang="en-US" sz="1400" dirty="0">
                <a:ea typeface="MS PGothic"/>
                <a:hlinkClick r:id="rId11"/>
              </a:rPr>
              <a:t>https://mysleepwell.ca/cbti/</a:t>
            </a:r>
            <a:r>
              <a:rPr lang="en-US" sz="1400" dirty="0">
                <a:ea typeface="MS PGothic"/>
              </a:rPr>
              <a:t> , </a:t>
            </a:r>
            <a:r>
              <a:rPr lang="en-US" sz="1400" dirty="0">
                <a:ea typeface="MS PGothic"/>
                <a:hlinkClick r:id="rId12"/>
              </a:rPr>
              <a:t>https://www.anxietycanada.com/sites/default/files/SleepDiary.pdf</a:t>
            </a:r>
            <a:r>
              <a:rPr lang="en-US" sz="1400" dirty="0">
                <a:ea typeface="MS PGothic"/>
              </a:rPr>
              <a:t>  </a:t>
            </a:r>
            <a:endParaRPr lang="en-CA" altLang="en-US" sz="1400" dirty="0">
              <a:latin typeface="Calibri Light" panose="020F0302020204030204" pitchFamily="34" charset="0"/>
              <a:cs typeface="Calibri Light" panose="020F0302020204030204" pitchFamily="34" charset="0"/>
            </a:endParaRPr>
          </a:p>
          <a:p>
            <a:pPr lvl="1"/>
            <a:r>
              <a:rPr lang="en-CA" altLang="en-US" sz="1400" b="1" dirty="0">
                <a:ea typeface="MS PGothic"/>
              </a:rPr>
              <a:t>Sleep Guided Meditations</a:t>
            </a:r>
            <a:r>
              <a:rPr lang="en-CA" altLang="en-US" sz="1200" dirty="0">
                <a:ea typeface="MS PGothic"/>
              </a:rPr>
              <a:t>: </a:t>
            </a:r>
            <a:r>
              <a:rPr lang="en-CA" altLang="en-US" sz="1400" dirty="0">
                <a:ea typeface="MS PGothic"/>
                <a:hlinkClick r:id="rId13">
                  <a:extLst>
                    <a:ext uri="{A12FA001-AC4F-418D-AE19-62706E023703}">
                      <ahyp:hlinkClr xmlns:ahyp="http://schemas.microsoft.com/office/drawing/2018/hyperlinkcolor" val="tx"/>
                    </a:ext>
                  </a:extLst>
                </a:hlinkClick>
              </a:rPr>
              <a:t>https://www.uclahealth.org/marc/body.cfm?id=22&amp;iirf_redirect=1</a:t>
            </a:r>
          </a:p>
          <a:p>
            <a:pPr lvl="1"/>
            <a:endParaRPr lang="en-CA" dirty="0"/>
          </a:p>
        </p:txBody>
      </p:sp>
    </p:spTree>
    <p:extLst>
      <p:ext uri="{BB962C8B-B14F-4D97-AF65-F5344CB8AC3E}">
        <p14:creationId xmlns:p14="http://schemas.microsoft.com/office/powerpoint/2010/main" val="3124407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23D3254-797F-C9A0-AE5D-D8B9CEDEF545}"/>
              </a:ext>
            </a:extLst>
          </p:cNvPr>
          <p:cNvSpPr>
            <a:spLocks noGrp="1"/>
          </p:cNvSpPr>
          <p:nvPr>
            <p:ph type="subTitle" idx="1"/>
          </p:nvPr>
        </p:nvSpPr>
        <p:spPr/>
        <p:txBody>
          <a:bodyPr/>
          <a:lstStyle/>
          <a:p>
            <a:pPr algn="ctr"/>
            <a:r>
              <a:rPr lang="en-US" sz="4800" b="1" dirty="0">
                <a:ea typeface="MS PGothic"/>
              </a:rPr>
              <a:t>Thank You! </a:t>
            </a:r>
            <a:endParaRPr lang="en-US" sz="4800"/>
          </a:p>
        </p:txBody>
      </p:sp>
    </p:spTree>
    <p:extLst>
      <p:ext uri="{BB962C8B-B14F-4D97-AF65-F5344CB8AC3E}">
        <p14:creationId xmlns:p14="http://schemas.microsoft.com/office/powerpoint/2010/main" val="1616827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A529-F509-48E7-A11E-93D758D10F4C}"/>
              </a:ext>
            </a:extLst>
          </p:cNvPr>
          <p:cNvSpPr>
            <a:spLocks noGrp="1"/>
          </p:cNvSpPr>
          <p:nvPr>
            <p:ph type="title"/>
          </p:nvPr>
        </p:nvSpPr>
        <p:spPr>
          <a:xfrm>
            <a:off x="457200" y="323545"/>
            <a:ext cx="8229600" cy="400594"/>
          </a:xfrm>
        </p:spPr>
        <p:txBody>
          <a:bodyPr/>
          <a:lstStyle/>
          <a:p>
            <a:r>
              <a:rPr lang="en-CA" sz="3600"/>
              <a:t>References </a:t>
            </a:r>
          </a:p>
        </p:txBody>
      </p:sp>
      <p:sp>
        <p:nvSpPr>
          <p:cNvPr id="3" name="Content Placeholder 2">
            <a:extLst>
              <a:ext uri="{FF2B5EF4-FFF2-40B4-BE49-F238E27FC236}">
                <a16:creationId xmlns:a16="http://schemas.microsoft.com/office/drawing/2014/main" id="{41B2F249-CD78-4644-8CD2-9C38DEFDC590}"/>
              </a:ext>
            </a:extLst>
          </p:cNvPr>
          <p:cNvSpPr>
            <a:spLocks noGrp="1"/>
          </p:cNvSpPr>
          <p:nvPr>
            <p:ph idx="1"/>
          </p:nvPr>
        </p:nvSpPr>
        <p:spPr>
          <a:xfrm>
            <a:off x="150941" y="888509"/>
            <a:ext cx="8915400" cy="5571714"/>
          </a:xfrm>
        </p:spPr>
        <p:txBody>
          <a:bodyPr/>
          <a:lstStyle/>
          <a:p>
            <a:pPr marL="514350" indent="-514350">
              <a:buAutoNum type="arabicPeriod"/>
            </a:pPr>
            <a:r>
              <a:rPr lang="en-CA" sz="800">
                <a:ea typeface="MS PGothic"/>
              </a:rPr>
              <a:t>Scholz. Mechanisms of chronic pain. Mol Pain. 2014;10(Suppl 1):O15. </a:t>
            </a:r>
            <a:endParaRPr lang="en-CA" sz="800">
              <a:latin typeface="Calibri Light" panose="020F0302020204030204" pitchFamily="34" charset="0"/>
              <a:cs typeface="Calibri Light" panose="020F0302020204030204" pitchFamily="34" charset="0"/>
            </a:endParaRPr>
          </a:p>
          <a:p>
            <a:pPr marL="514350" indent="-514350">
              <a:buAutoNum type="arabicPeriod"/>
            </a:pPr>
            <a:r>
              <a:rPr lang="en-CA" sz="800">
                <a:ea typeface="MS PGothic"/>
              </a:rPr>
              <a:t>Koop LK, Tadi P. Neuroanatomy, Sensory Nerves. </a:t>
            </a:r>
            <a:r>
              <a:rPr lang="en-CA" sz="800" err="1">
                <a:ea typeface="MS PGothic"/>
              </a:rPr>
              <a:t>StatPearls</a:t>
            </a:r>
            <a:r>
              <a:rPr lang="en-CA" sz="800">
                <a:ea typeface="MS PGothic"/>
              </a:rPr>
              <a:t> Publishing; 2021.</a:t>
            </a:r>
          </a:p>
          <a:p>
            <a:pPr marL="514350" indent="-514350">
              <a:buAutoNum type="arabicPeriod"/>
            </a:pPr>
            <a:r>
              <a:rPr lang="en-CA" sz="800" err="1">
                <a:ea typeface="MS PGothic"/>
              </a:rPr>
              <a:t>Colloca</a:t>
            </a:r>
            <a:r>
              <a:rPr lang="en-CA" sz="800">
                <a:ea typeface="MS PGothic"/>
              </a:rPr>
              <a:t> L, Ludman T, </a:t>
            </a:r>
            <a:r>
              <a:rPr lang="en-CA" sz="800" err="1">
                <a:ea typeface="MS PGothic"/>
              </a:rPr>
              <a:t>Bouhassira</a:t>
            </a:r>
            <a:r>
              <a:rPr lang="en-CA" sz="800">
                <a:ea typeface="MS PGothic"/>
              </a:rPr>
              <a:t> D, Baron R, Dickenson AH, </a:t>
            </a:r>
            <a:r>
              <a:rPr lang="en-CA" sz="800" err="1">
                <a:ea typeface="MS PGothic"/>
              </a:rPr>
              <a:t>Yarnitsky</a:t>
            </a:r>
            <a:r>
              <a:rPr lang="en-CA" sz="800">
                <a:ea typeface="MS PGothic"/>
              </a:rPr>
              <a:t> D, et al. Neuropathic pain. Nat Rev Dis Primers. 2017;3:17002.</a:t>
            </a:r>
          </a:p>
          <a:p>
            <a:pPr marL="514350" indent="-514350">
              <a:buAutoNum type="arabicPeriod"/>
            </a:pPr>
            <a:r>
              <a:rPr lang="en-US" sz="800" b="0" i="0" err="1">
                <a:effectLst/>
                <a:ea typeface="MS PGothic"/>
              </a:rPr>
              <a:t>Grichnik</a:t>
            </a:r>
            <a:r>
              <a:rPr lang="en-US" sz="800" b="0" i="0">
                <a:effectLst/>
                <a:ea typeface="MS PGothic"/>
              </a:rPr>
              <a:t> KP, Ferrante FM. The difference between acute and chronic pain. Mt Sinai J Med. 1991 May;58(3):217-20.</a:t>
            </a:r>
          </a:p>
          <a:p>
            <a:pPr marL="514350" indent="-514350">
              <a:buAutoNum type="arabicPeriod"/>
            </a:pPr>
            <a:r>
              <a:rPr lang="en-CA" sz="800" b="0" i="0">
                <a:solidFill>
                  <a:srgbClr val="212121"/>
                </a:solidFill>
                <a:effectLst/>
                <a:ea typeface="MS PGothic"/>
              </a:rPr>
              <a:t>Meints SM, Edwards RR. Evaluating psychosocial contributions to chronic pain outcomes. Prog </a:t>
            </a:r>
            <a:r>
              <a:rPr lang="en-CA" sz="800" b="0" i="0" err="1">
                <a:solidFill>
                  <a:srgbClr val="212121"/>
                </a:solidFill>
                <a:effectLst/>
                <a:ea typeface="MS PGothic"/>
              </a:rPr>
              <a:t>Neuropsychopharmacol</a:t>
            </a:r>
            <a:r>
              <a:rPr lang="en-CA" sz="800" b="0" i="0">
                <a:solidFill>
                  <a:srgbClr val="212121"/>
                </a:solidFill>
                <a:effectLst/>
                <a:ea typeface="MS PGothic"/>
              </a:rPr>
              <a:t> Biol Psychiatry. 2018 Dec 20;87(Pt B):168-182.</a:t>
            </a:r>
          </a:p>
          <a:p>
            <a:pPr marL="514350" indent="-514350">
              <a:buAutoNum type="arabicPeriod"/>
            </a:pPr>
            <a:r>
              <a:rPr lang="en-CA" sz="800" err="1">
                <a:ea typeface="MS PGothic"/>
              </a:rPr>
              <a:t>CrozerHealth</a:t>
            </a:r>
            <a:r>
              <a:rPr lang="en-CA" sz="800">
                <a:ea typeface="MS PGothic"/>
              </a:rPr>
              <a:t>. PQRST Pain Assessment Method [Internet]. [cited 2021 Sept 18]. Available from: </a:t>
            </a:r>
            <a:r>
              <a:rPr lang="en-CA" sz="800">
                <a:ea typeface="MS PGothic"/>
                <a:hlinkClick r:id="rId2"/>
              </a:rPr>
              <a:t>https://www.crozerhealth.org/nurses/pqrst/</a:t>
            </a:r>
            <a:endParaRPr lang="en-CA" sz="800">
              <a:solidFill>
                <a:srgbClr val="212121"/>
              </a:solidFill>
              <a:ea typeface="MS PGothic"/>
            </a:endParaRPr>
          </a:p>
          <a:p>
            <a:pPr marL="514350" indent="-514350">
              <a:buAutoNum type="arabicPeriod"/>
            </a:pPr>
            <a:r>
              <a:rPr lang="en-CA" sz="800">
                <a:solidFill>
                  <a:srgbClr val="212121"/>
                </a:solidFill>
                <a:ea typeface="MS PGothic"/>
              </a:rPr>
              <a:t>Centre for Effective Practice. Management of Chronic Non-Cancer Pain (CNCP). Toronto (ON): Centre for Effective Practice; 2018. </a:t>
            </a:r>
          </a:p>
          <a:p>
            <a:pPr marL="514350" indent="-514350">
              <a:buAutoNum type="arabicPeriod"/>
            </a:pPr>
            <a:r>
              <a:rPr lang="en-CA" sz="800">
                <a:solidFill>
                  <a:srgbClr val="212121"/>
                </a:solidFill>
                <a:ea typeface="MS PGothic"/>
              </a:rPr>
              <a:t>Centre for Effective Practice. SMART Goals for pain management. Toronto (ON): Centre for Effective Practice.</a:t>
            </a:r>
            <a:endParaRPr lang="en-CA" sz="800">
              <a:solidFill>
                <a:srgbClr val="212121"/>
              </a:solidFill>
              <a:latin typeface="Calibri Light" panose="020F0302020204030204" pitchFamily="34" charset="0"/>
              <a:cs typeface="Calibri Light" panose="020F0302020204030204" pitchFamily="34" charset="0"/>
            </a:endParaRPr>
          </a:p>
          <a:p>
            <a:pPr marL="514350" indent="-514350">
              <a:buAutoNum type="arabicPeriod"/>
            </a:pPr>
            <a:r>
              <a:rPr lang="en-US" sz="800" b="0" i="0">
                <a:solidFill>
                  <a:srgbClr val="212121"/>
                </a:solidFill>
                <a:effectLst/>
                <a:ea typeface="MS PGothic"/>
              </a:rPr>
              <a:t>Williams AC, Eccleston C, Morley S. Psychological therapies for the management of chronic pain (excluding headache) in adults. Cochrane Database Syst Rev. 2012 Nov 14;11(11):CD007407. </a:t>
            </a:r>
          </a:p>
          <a:p>
            <a:pPr marL="514350" indent="-514350">
              <a:buAutoNum type="arabicPeriod"/>
            </a:pPr>
            <a:r>
              <a:rPr lang="en-US" sz="800">
                <a:solidFill>
                  <a:srgbClr val="212121"/>
                </a:solidFill>
                <a:ea typeface="MS PGothic"/>
              </a:rPr>
              <a:t>Nicholl T. Anxiety Disorders: Pharmacology, Diagnosis and therapeutics. [PowerPoint Slides]. [cited 2021 Sept 19]</a:t>
            </a:r>
          </a:p>
          <a:p>
            <a:pPr marL="514350" indent="-514350">
              <a:buAutoNum type="arabicPeriod"/>
            </a:pPr>
            <a:r>
              <a:rPr lang="en-CA" sz="800">
                <a:ea typeface="MS PGothic"/>
              </a:rPr>
              <a:t>Healthwise Inc. Osteoarthritis: Heat and Cold Therapy [Internet]. [Updated 2019 Dec, cited 2021 Sept 19]. Available from:  </a:t>
            </a:r>
            <a:r>
              <a:rPr lang="en-CA" sz="800">
                <a:ea typeface="MS PGothic"/>
                <a:hlinkClick r:id="rId3"/>
              </a:rPr>
              <a:t>https://www.healthlinkbc.ca/health-topics/hw125087</a:t>
            </a:r>
            <a:endParaRPr lang="en-CA" sz="800">
              <a:ea typeface="MS PGothic"/>
            </a:endParaRPr>
          </a:p>
          <a:p>
            <a:pPr marL="514350" indent="-514350">
              <a:buAutoNum type="arabicPeriod"/>
            </a:pPr>
            <a:r>
              <a:rPr lang="en-CA" sz="800">
                <a:ea typeface="MS PGothic"/>
              </a:rPr>
              <a:t>Fraser Health. Energy Conservation – Living with Chronic Pain [Internet]. [cited 2021 Sept 19]. Available from: </a:t>
            </a:r>
            <a:r>
              <a:rPr lang="en-CA" sz="800">
                <a:ea typeface="MS PGothic"/>
                <a:hlinkClick r:id="rId4"/>
              </a:rPr>
              <a:t>https://www.fraserhealth.ca/health-topics-a-to-z/chronic-pain/manage-chronic-pain/energy-conservation-living-with-chronic-pain#.YUgwb7hKiUl</a:t>
            </a:r>
            <a:endParaRPr lang="en-CA" sz="800">
              <a:ea typeface="MS PGothic"/>
            </a:endParaRPr>
          </a:p>
          <a:p>
            <a:pPr marL="514350" indent="-514350">
              <a:buAutoNum type="arabicPeriod"/>
            </a:pPr>
            <a:r>
              <a:rPr lang="en-US" sz="800">
                <a:solidFill>
                  <a:srgbClr val="212121"/>
                </a:solidFill>
                <a:ea typeface="MS PGothic"/>
              </a:rPr>
              <a:t>American Academy of Sleep Medicine. Healthy Sleep Habits [Internet]. [updated 2020 Aug, cited 2021 Sept 19]. Available from: </a:t>
            </a:r>
            <a:r>
              <a:rPr lang="en-US" sz="800">
                <a:solidFill>
                  <a:srgbClr val="212121"/>
                </a:solidFill>
                <a:ea typeface="MS PGothic"/>
                <a:hlinkClick r:id="rId5"/>
              </a:rPr>
              <a:t>https://sleepeducation.org/healthy-sleep/healthy-sleep-habits/</a:t>
            </a:r>
            <a:endParaRPr lang="en-CA" sz="800">
              <a:solidFill>
                <a:srgbClr val="000000"/>
              </a:solidFill>
              <a:ea typeface="MS PGothic"/>
            </a:endParaRPr>
          </a:p>
          <a:p>
            <a:pPr marL="514350" indent="-514350">
              <a:buAutoNum type="arabicPeriod"/>
            </a:pPr>
            <a:r>
              <a:rPr lang="en-US" sz="800">
                <a:solidFill>
                  <a:srgbClr val="212121"/>
                </a:solidFill>
                <a:ea typeface="MS PGothic"/>
              </a:rPr>
              <a:t>International Association for the Study of Pain. Nutrition and Chronic Pain [Internet]. [cited 2021 Sept 19]. Available from: </a:t>
            </a:r>
            <a:r>
              <a:rPr lang="en-US" sz="800">
                <a:solidFill>
                  <a:srgbClr val="212121"/>
                </a:solidFill>
                <a:ea typeface="MS PGothic"/>
                <a:hlinkClick r:id="rId6"/>
              </a:rPr>
              <a:t>https://www.fraserhealth.ca/-/media/Project/FraserHealth/FraserHealth/Health-Topics/Chronic-Pain/Fact_Sheet_6_Nutrition_and_Chronic_Pain.pdf?la=en&amp;rev=96a2b3ab366e45198df15c0d68569cb6&amp;hash=956A276A23A0C04A4AA57B8DBA7B79B70ACF4BB8</a:t>
            </a:r>
            <a:endParaRPr lang="en-US" sz="800">
              <a:solidFill>
                <a:srgbClr val="212121"/>
              </a:solidFill>
              <a:ea typeface="MS PGothic"/>
            </a:endParaRPr>
          </a:p>
          <a:p>
            <a:pPr marL="514350" indent="-514350">
              <a:buAutoNum type="arabicPeriod"/>
            </a:pPr>
            <a:r>
              <a:rPr lang="en-CA" sz="800" b="0" i="0" u="none" strike="noStrike">
                <a:solidFill>
                  <a:srgbClr val="0D0D0D"/>
                </a:solidFill>
                <a:effectLst/>
                <a:ea typeface="MS PGothic"/>
              </a:rPr>
              <a:t>Government of Canada. Natural and Non-prescription Health Products Directorate [Internet]. [cited 2021 Jul 29]. Available from: https://www.canada.ca/en/health-canada/corporate/about-health-canada/branches-agencies/health-products-food-branch/natural-non-prescription-health-products-directorate.html </a:t>
            </a:r>
          </a:p>
          <a:p>
            <a:pPr marL="514350" indent="-514350">
              <a:buFont typeface="Arial" panose="020B0604020202020204" pitchFamily="34" charset="0"/>
              <a:buAutoNum type="arabicPeriod"/>
            </a:pPr>
            <a:r>
              <a:rPr lang="en-CA" sz="800" b="0" i="0" u="none" strike="noStrike">
                <a:solidFill>
                  <a:srgbClr val="0D0D0D"/>
                </a:solidFill>
                <a:effectLst/>
                <a:ea typeface="MS PGothic"/>
              </a:rPr>
              <a:t>Capsicum. In: </a:t>
            </a:r>
            <a:r>
              <a:rPr lang="en-CA" sz="800">
                <a:solidFill>
                  <a:srgbClr val="0D0D0D"/>
                </a:solidFill>
                <a:ea typeface="MS PGothic"/>
              </a:rPr>
              <a:t>Natural Medicines [database on the Internet]. Somerville (MA): therapeutic Research Center; 2021 [cited 2021  Sept 19]. Available from: </a:t>
            </a:r>
            <a:r>
              <a:rPr lang="en-US" sz="800" b="0" i="0" u="none" strike="noStrike">
                <a:solidFill>
                  <a:srgbClr val="0D0D0D"/>
                </a:solidFill>
                <a:effectLst/>
                <a:ea typeface="MS PGothic"/>
              </a:rPr>
              <a:t>https://naturalmedicines.therapeuticresearch.com </a:t>
            </a:r>
          </a:p>
          <a:p>
            <a:pPr marL="514350" indent="-514350">
              <a:buFont typeface="Arial" panose="020B0604020202020204" pitchFamily="34" charset="0"/>
              <a:buAutoNum type="arabicPeriod"/>
            </a:pPr>
            <a:r>
              <a:rPr lang="en-CA" sz="800" b="0" i="0" u="none" strike="noStrike">
                <a:solidFill>
                  <a:srgbClr val="0D0D0D"/>
                </a:solidFill>
                <a:effectLst/>
                <a:ea typeface="MS PGothic"/>
              </a:rPr>
              <a:t>Vitamin B12. In: </a:t>
            </a:r>
            <a:r>
              <a:rPr lang="en-CA" sz="800">
                <a:solidFill>
                  <a:srgbClr val="0D0D0D"/>
                </a:solidFill>
                <a:ea typeface="MS PGothic"/>
              </a:rPr>
              <a:t>Natural Medicines [database on the Internet]. Somerville (MA): therapeutic Research Center; 2020 [cited 2021  Sept 19]. Available from: </a:t>
            </a:r>
            <a:r>
              <a:rPr lang="en-US" sz="800" b="0" i="0" u="none" strike="noStrike">
                <a:solidFill>
                  <a:srgbClr val="0D0D0D"/>
                </a:solidFill>
                <a:effectLst/>
                <a:ea typeface="MS PGothic"/>
              </a:rPr>
              <a:t>https://naturalmedicines.therapeuticresearch.com </a:t>
            </a:r>
          </a:p>
          <a:p>
            <a:pPr marL="514350" indent="-514350">
              <a:buFont typeface="Arial" panose="020B0604020202020204" pitchFamily="34" charset="0"/>
              <a:buAutoNum type="arabicPeriod"/>
            </a:pPr>
            <a:r>
              <a:rPr lang="en-CA" sz="800" b="0" i="0" u="none" strike="noStrike">
                <a:solidFill>
                  <a:srgbClr val="0D0D0D"/>
                </a:solidFill>
                <a:effectLst/>
                <a:ea typeface="MS PGothic"/>
              </a:rPr>
              <a:t>Government of Canada. Information for Health Care Professionals: Cannabis (marihuana, marijuana) and the cannabinoids [Internet]. [cited 2021 July 29]. Available from: https://www.canada.ca/en/health-canada/services/drugs-medication/cannabis/information-medical-practitioners/information-health-care-professionals-cannabis-cannabinoids.html#a4.9.1.3 </a:t>
            </a:r>
            <a:endParaRPr lang="en-US" sz="800" b="0" i="0" u="none" strike="noStrike">
              <a:solidFill>
                <a:srgbClr val="0D0D0D"/>
              </a:solidFill>
              <a:effectLst/>
              <a:ea typeface="MS PGothic"/>
            </a:endParaRPr>
          </a:p>
          <a:p>
            <a:pPr marL="514350" indent="-514350">
              <a:buFont typeface="Arial" panose="020B0604020202020204" pitchFamily="34" charset="0"/>
              <a:buAutoNum type="arabicPeriod"/>
            </a:pPr>
            <a:r>
              <a:rPr lang="en-CA" sz="800" b="0" i="0" u="none" strike="noStrike">
                <a:solidFill>
                  <a:srgbClr val="0D0D0D"/>
                </a:solidFill>
                <a:effectLst/>
                <a:ea typeface="MS PGothic"/>
              </a:rPr>
              <a:t>Cannabis. In: </a:t>
            </a:r>
            <a:r>
              <a:rPr lang="en-CA" sz="800">
                <a:solidFill>
                  <a:srgbClr val="0D0D0D"/>
                </a:solidFill>
                <a:ea typeface="MS PGothic"/>
              </a:rPr>
              <a:t>Natural Medicines [database on the Internet]. Somerville (MA): therapeutic Research Center; 2020 [cited 2021  Sept 19]. Available from: </a:t>
            </a:r>
            <a:r>
              <a:rPr lang="en-US" sz="800" b="0" i="0" u="none" strike="noStrike">
                <a:solidFill>
                  <a:srgbClr val="0D0D0D"/>
                </a:solidFill>
                <a:effectLst/>
                <a:ea typeface="MS PGothic"/>
              </a:rPr>
              <a:t>https://naturalmedicines.therapeuticresearch.com </a:t>
            </a:r>
          </a:p>
          <a:p>
            <a:pPr marL="514350" indent="-514350">
              <a:buFont typeface="Arial" panose="020B0604020202020204" pitchFamily="34" charset="0"/>
              <a:buAutoNum type="arabicPeriod"/>
            </a:pPr>
            <a:r>
              <a:rPr lang="en-CA" sz="800" b="0" i="0" u="none" strike="noStrike">
                <a:solidFill>
                  <a:srgbClr val="0D0D0D"/>
                </a:solidFill>
                <a:effectLst/>
                <a:ea typeface="MS PGothic"/>
              </a:rPr>
              <a:t>Ginger. In: </a:t>
            </a:r>
            <a:r>
              <a:rPr lang="en-CA" sz="800">
                <a:solidFill>
                  <a:srgbClr val="0D0D0D"/>
                </a:solidFill>
                <a:ea typeface="MS PGothic"/>
              </a:rPr>
              <a:t>Natural Medicines [database on the Internet]. Somerville (MA): therapeutic Research Center; 2020 [cited 2021  Sept 19]. Available from: </a:t>
            </a:r>
            <a:r>
              <a:rPr lang="en-US" sz="800" b="0" i="0" u="none" strike="noStrike">
                <a:solidFill>
                  <a:srgbClr val="0D0D0D"/>
                </a:solidFill>
                <a:effectLst/>
                <a:ea typeface="MS PGothic"/>
              </a:rPr>
              <a:t>https://naturalmedicines.therapeuticresearch.com </a:t>
            </a:r>
          </a:p>
          <a:p>
            <a:pPr marL="514350" indent="-514350">
              <a:buFont typeface="Arial" panose="020B0604020202020204" pitchFamily="34" charset="0"/>
              <a:buAutoNum type="arabicPeriod"/>
            </a:pPr>
            <a:r>
              <a:rPr lang="en-CA" sz="800">
                <a:solidFill>
                  <a:srgbClr val="0D0D0D"/>
                </a:solidFill>
                <a:ea typeface="MS PGothic"/>
              </a:rPr>
              <a:t>Turmeric</a:t>
            </a:r>
            <a:r>
              <a:rPr lang="en-CA" sz="800" b="0" i="0" u="none" strike="noStrike">
                <a:solidFill>
                  <a:srgbClr val="0D0D0D"/>
                </a:solidFill>
                <a:effectLst/>
                <a:ea typeface="MS PGothic"/>
              </a:rPr>
              <a:t>. In: </a:t>
            </a:r>
            <a:r>
              <a:rPr lang="en-CA" sz="800">
                <a:solidFill>
                  <a:srgbClr val="0D0D0D"/>
                </a:solidFill>
                <a:ea typeface="MS PGothic"/>
              </a:rPr>
              <a:t>Natural Medicines [database on the Internet]. Somerville (MA): therapeutic Research Center; 2020 [cited 2021  Sept 19]. Available from: </a:t>
            </a:r>
            <a:r>
              <a:rPr lang="en-US" sz="800" b="0" i="0" u="none" strike="noStrike">
                <a:solidFill>
                  <a:srgbClr val="0D0D0D"/>
                </a:solidFill>
                <a:effectLst/>
                <a:ea typeface="MS PGothic"/>
              </a:rPr>
              <a:t>https://naturalmedicines.therapeuticresearch.com </a:t>
            </a:r>
          </a:p>
          <a:p>
            <a:pPr marL="514350" indent="-514350">
              <a:buFont typeface="Arial" panose="020B0604020202020204" pitchFamily="34" charset="0"/>
              <a:buAutoNum type="arabicPeriod"/>
            </a:pPr>
            <a:r>
              <a:rPr lang="en-CA" sz="800">
                <a:solidFill>
                  <a:srgbClr val="0D0D0D"/>
                </a:solidFill>
                <a:ea typeface="MS PGothic"/>
              </a:rPr>
              <a:t>Thunder God Vine</a:t>
            </a:r>
            <a:r>
              <a:rPr lang="en-CA" sz="800" b="0" i="0" u="none" strike="noStrike">
                <a:solidFill>
                  <a:srgbClr val="0D0D0D"/>
                </a:solidFill>
                <a:effectLst/>
                <a:ea typeface="MS PGothic"/>
              </a:rPr>
              <a:t>. In: </a:t>
            </a:r>
            <a:r>
              <a:rPr lang="en-CA" sz="800">
                <a:solidFill>
                  <a:srgbClr val="0D0D0D"/>
                </a:solidFill>
                <a:ea typeface="MS PGothic"/>
              </a:rPr>
              <a:t>Natural Medicines [database on the Internet]. Somerville (MA): therapeutic Research Center; 2020 [cited 2021  Sept 19]. Available from: </a:t>
            </a:r>
            <a:r>
              <a:rPr lang="en-US" sz="800" b="0" i="0" u="none" strike="noStrike">
                <a:solidFill>
                  <a:srgbClr val="0D0D0D"/>
                </a:solidFill>
                <a:effectLst/>
                <a:ea typeface="MS PGothic"/>
              </a:rPr>
              <a:t>https://naturalmedicines.therapeuticresearch.com </a:t>
            </a:r>
          </a:p>
          <a:p>
            <a:pPr marL="514350" indent="-514350">
              <a:buFont typeface="Arial" panose="020B0604020202020204" pitchFamily="34" charset="0"/>
              <a:buAutoNum type="arabicPeriod"/>
            </a:pPr>
            <a:r>
              <a:rPr lang="en-CA" sz="800">
                <a:solidFill>
                  <a:srgbClr val="0D0D0D"/>
                </a:solidFill>
                <a:ea typeface="MS PGothic"/>
              </a:rPr>
              <a:t>Feverfew</a:t>
            </a:r>
            <a:r>
              <a:rPr lang="en-CA" sz="800" b="0" i="0" u="none" strike="noStrike">
                <a:solidFill>
                  <a:srgbClr val="0D0D0D"/>
                </a:solidFill>
                <a:effectLst/>
                <a:ea typeface="MS PGothic"/>
              </a:rPr>
              <a:t>. In: </a:t>
            </a:r>
            <a:r>
              <a:rPr lang="en-CA" sz="800">
                <a:solidFill>
                  <a:srgbClr val="0D0D0D"/>
                </a:solidFill>
                <a:ea typeface="MS PGothic"/>
              </a:rPr>
              <a:t>Natural Medicines [database on the Internet]. Somerville (MA): therapeutic Research Center; 2020 [cited 2021  Sept 19]. Available from: </a:t>
            </a:r>
            <a:r>
              <a:rPr lang="en-US" sz="800" b="0" i="0" u="none" strike="noStrike">
                <a:solidFill>
                  <a:srgbClr val="0D0D0D"/>
                </a:solidFill>
                <a:effectLst/>
                <a:ea typeface="MS PGothic"/>
              </a:rPr>
              <a:t>https://naturalmedicines.therapeuticresearch.com </a:t>
            </a:r>
          </a:p>
          <a:p>
            <a:pPr marL="514350" indent="-514350">
              <a:buFont typeface="Arial" panose="020B0604020202020204" pitchFamily="34" charset="0"/>
              <a:buAutoNum type="arabicPeriod"/>
            </a:pPr>
            <a:r>
              <a:rPr lang="en-CA" sz="800" b="0" i="0" u="none" strike="noStrike">
                <a:solidFill>
                  <a:srgbClr val="0D0D0D"/>
                </a:solidFill>
                <a:effectLst/>
                <a:ea typeface="MS PGothic"/>
              </a:rPr>
              <a:t>Willow Bark. In: </a:t>
            </a:r>
            <a:r>
              <a:rPr lang="en-CA" sz="800">
                <a:solidFill>
                  <a:srgbClr val="0D0D0D"/>
                </a:solidFill>
                <a:ea typeface="MS PGothic"/>
              </a:rPr>
              <a:t>Natural Medicines [database on the Internet]. Somerville (MA): therapeutic Research Center; 2020 [cited 2021  Sept 19]. Available from: </a:t>
            </a:r>
            <a:r>
              <a:rPr lang="en-US" sz="800" b="0" i="0" u="none" strike="noStrike">
                <a:solidFill>
                  <a:srgbClr val="0D0D0D"/>
                </a:solidFill>
                <a:effectLst/>
                <a:ea typeface="MS PGothic"/>
              </a:rPr>
              <a:t>https://naturalmedicines.therapeuticresearch.com </a:t>
            </a:r>
          </a:p>
          <a:p>
            <a:pPr marL="514350" indent="-514350">
              <a:buAutoNum type="arabicPeriod"/>
            </a:pPr>
            <a:r>
              <a:rPr lang="en-CA" sz="800">
                <a:solidFill>
                  <a:srgbClr val="0D0D0D"/>
                </a:solidFill>
                <a:ea typeface="MS PGothic"/>
              </a:rPr>
              <a:t>Glucosamine. In: Natural Medicines [database on the Internet]. Somerville (MA): therapeutic Research Center; 2020 [cited 2022  Jan 14]. Available from: </a:t>
            </a:r>
            <a:r>
              <a:rPr lang="en-US" sz="800">
                <a:solidFill>
                  <a:srgbClr val="0D0D0D"/>
                </a:solidFill>
                <a:ea typeface="MS PGothic"/>
              </a:rPr>
              <a:t>https://naturalmedicines.therapeuticresearch.com </a:t>
            </a:r>
            <a:endParaRPr lang="en-US" sz="800" b="0" i="0" u="none" strike="noStrike">
              <a:solidFill>
                <a:srgbClr val="0D0D0D"/>
              </a:solidFill>
              <a:effectLst/>
              <a:ea typeface="MS PGothic"/>
            </a:endParaRPr>
          </a:p>
          <a:p>
            <a:pPr marL="514350" indent="-514350">
              <a:buAutoNum type="arabicPeriod"/>
            </a:pPr>
            <a:r>
              <a:rPr lang="en-US" sz="800">
                <a:solidFill>
                  <a:srgbClr val="0D0D0D"/>
                </a:solidFill>
                <a:ea typeface="MS PGothic"/>
              </a:rPr>
              <a:t>Chondroitin.</a:t>
            </a:r>
            <a:r>
              <a:rPr lang="en-CA" sz="800">
                <a:solidFill>
                  <a:srgbClr val="0D0D0D"/>
                </a:solidFill>
                <a:ea typeface="MS PGothic"/>
              </a:rPr>
              <a:t> In: Natural Medicines [database on the Internet]. Somerville (MA): therapeutic Research Center; 2020 [cited 2022  Jan 14]. Available from: </a:t>
            </a:r>
            <a:r>
              <a:rPr lang="en-US" sz="800">
                <a:solidFill>
                  <a:srgbClr val="0D0D0D"/>
                </a:solidFill>
                <a:ea typeface="MS PGothic"/>
              </a:rPr>
              <a:t>https://naturalmedicines.therapeuticresearch.com </a:t>
            </a:r>
            <a:endParaRPr lang="en-US" sz="800" b="0" i="0" u="none" strike="noStrike">
              <a:solidFill>
                <a:srgbClr val="0D0D0D"/>
              </a:solidFill>
              <a:effectLst/>
              <a:latin typeface="Calibri Light" panose="020F0302020204030204" pitchFamily="34" charset="0"/>
              <a:ea typeface="MS PGothic"/>
            </a:endParaRPr>
          </a:p>
          <a:p>
            <a:pPr marL="514350" indent="-514350">
              <a:buAutoNum type="arabicPeriod"/>
            </a:pPr>
            <a:endParaRPr lang="en-CA" sz="800" b="0" i="0" u="none" strike="noStrike">
              <a:solidFill>
                <a:srgbClr val="000000"/>
              </a:solidFill>
              <a:effectLst/>
              <a:latin typeface="Calibri Light" panose="020F0302020204030204" pitchFamily="34" charset="0"/>
            </a:endParaRPr>
          </a:p>
          <a:p>
            <a:pPr marL="514350" indent="-514350">
              <a:buAutoNum type="arabicPeriod"/>
            </a:pPr>
            <a:endParaRPr lang="en-CA" sz="800" b="0" i="0" u="none" strike="noStrike">
              <a:solidFill>
                <a:srgbClr val="000000"/>
              </a:solidFill>
              <a:effectLst/>
              <a:latin typeface="Calibri Light" panose="020F0302020204030204" pitchFamily="34" charset="0"/>
              <a:cs typeface="Calibri Light" panose="020F0302020204030204" pitchFamily="34" charset="0"/>
            </a:endParaRPr>
          </a:p>
          <a:p>
            <a:pPr marL="514350" indent="-514350">
              <a:buAutoNum type="arabicPeriod"/>
            </a:pPr>
            <a:endParaRPr lang="en-CA" sz="1200">
              <a:solidFill>
                <a:srgbClr val="000000"/>
              </a:solidFill>
              <a:latin typeface="Calibri Light" panose="020F0302020204030204" pitchFamily="34" charset="0"/>
              <a:cs typeface="Calibri Light" panose="020F0302020204030204" pitchFamily="34" charset="0"/>
            </a:endParaRPr>
          </a:p>
          <a:p>
            <a:pPr marL="514350" indent="-514350">
              <a:buAutoNum type="arabicPeriod"/>
            </a:pPr>
            <a:endParaRPr lang="en-CA" sz="12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81403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0BA2-DF2C-62E0-554C-A5462C3F1C31}"/>
              </a:ext>
            </a:extLst>
          </p:cNvPr>
          <p:cNvSpPr>
            <a:spLocks noGrp="1"/>
          </p:cNvSpPr>
          <p:nvPr>
            <p:ph type="title"/>
          </p:nvPr>
        </p:nvSpPr>
        <p:spPr>
          <a:xfrm>
            <a:off x="628650" y="-64643"/>
            <a:ext cx="7886700" cy="1325563"/>
          </a:xfrm>
        </p:spPr>
        <p:txBody>
          <a:bodyPr/>
          <a:lstStyle/>
          <a:p>
            <a:pPr algn="ctr"/>
            <a:r>
              <a:rPr lang="en-US" dirty="0">
                <a:ea typeface="MS PGothic"/>
              </a:rPr>
              <a:t>Image References</a:t>
            </a:r>
            <a:endParaRPr lang="en-US" dirty="0"/>
          </a:p>
        </p:txBody>
      </p:sp>
      <p:sp>
        <p:nvSpPr>
          <p:cNvPr id="3" name="Content Placeholder 2">
            <a:extLst>
              <a:ext uri="{FF2B5EF4-FFF2-40B4-BE49-F238E27FC236}">
                <a16:creationId xmlns:a16="http://schemas.microsoft.com/office/drawing/2014/main" id="{785F0CA7-BB41-D1DD-5CE5-4B834266BA6E}"/>
              </a:ext>
            </a:extLst>
          </p:cNvPr>
          <p:cNvSpPr>
            <a:spLocks noGrp="1"/>
          </p:cNvSpPr>
          <p:nvPr>
            <p:ph idx="1"/>
          </p:nvPr>
        </p:nvSpPr>
        <p:spPr>
          <a:xfrm>
            <a:off x="213339" y="1266007"/>
            <a:ext cx="8716621" cy="5185600"/>
          </a:xfrm>
        </p:spPr>
        <p:txBody>
          <a:bodyPr numCol="2">
            <a:noAutofit/>
          </a:bodyPr>
          <a:lstStyle/>
          <a:p>
            <a:pPr marL="213995" indent="-213995">
              <a:buFont typeface="Arial,Sans-Serif" panose="020B0604020202020204" pitchFamily="34" charset="0"/>
            </a:pPr>
            <a:r>
              <a:rPr lang="en-US" sz="1100" dirty="0">
                <a:latin typeface="+mj-lt"/>
                <a:ea typeface="MS PGothic"/>
                <a:cs typeface="Arial"/>
              </a:rPr>
              <a:t>Image 1: </a:t>
            </a:r>
            <a:r>
              <a:rPr lang="en-US" sz="1100" u="sng" dirty="0">
                <a:solidFill>
                  <a:srgbClr val="0000FF"/>
                </a:solidFill>
                <a:latin typeface="+mj-lt"/>
                <a:ea typeface="MS PGothic"/>
                <a:cs typeface="Arial"/>
                <a:hlinkClick r:id="rId2"/>
              </a:rPr>
              <a:t>pngkit</a:t>
            </a:r>
            <a:r>
              <a:rPr lang="en-US" sz="1100" dirty="0">
                <a:latin typeface="+mj-lt"/>
                <a:ea typeface="MS PGothic"/>
                <a:cs typeface="Arial"/>
              </a:rPr>
              <a:t>, 2018</a:t>
            </a:r>
            <a:endParaRPr lang="en-US" sz="1100" b="1" dirty="0">
              <a:latin typeface="+mj-lt"/>
              <a:ea typeface="MS PGothic"/>
              <a:cs typeface="Arial"/>
            </a:endParaRPr>
          </a:p>
          <a:p>
            <a:pPr marL="213995" indent="-213995">
              <a:buFont typeface="Arial,Sans-Serif" panose="020B0604020202020204" pitchFamily="34" charset="0"/>
            </a:pPr>
            <a:r>
              <a:rPr lang="en-US" sz="1100" dirty="0">
                <a:latin typeface="+mj-lt"/>
                <a:ea typeface="MS PGothic"/>
                <a:cs typeface="Arial"/>
              </a:rPr>
              <a:t>Image 2: </a:t>
            </a:r>
            <a:r>
              <a:rPr lang="en-US" sz="1100" u="sng" dirty="0">
                <a:solidFill>
                  <a:srgbClr val="0000FF"/>
                </a:solidFill>
                <a:latin typeface="+mj-lt"/>
                <a:ea typeface="MS PGothic"/>
                <a:cs typeface="Arial"/>
                <a:hlinkClick r:id="rId3"/>
              </a:rPr>
              <a:t>Image 2</a:t>
            </a:r>
            <a:r>
              <a:rPr lang="en-US" sz="1100" dirty="0">
                <a:latin typeface="+mj-lt"/>
                <a:ea typeface="MS PGothic"/>
                <a:cs typeface="Arial"/>
              </a:rPr>
              <a:t> by Unknown author is licensed under </a:t>
            </a:r>
            <a:r>
              <a:rPr lang="en-US" sz="1100" u="sng" dirty="0">
                <a:solidFill>
                  <a:srgbClr val="0000FF"/>
                </a:solidFill>
                <a:latin typeface="+mj-lt"/>
                <a:ea typeface="MS PGothic"/>
                <a:cs typeface="Arial"/>
                <a:hlinkClick r:id="rId4"/>
              </a:rPr>
              <a:t>CC BY-NC</a:t>
            </a:r>
            <a:r>
              <a:rPr lang="en-US" sz="1100" dirty="0">
                <a:latin typeface="+mj-lt"/>
                <a:ea typeface="MS PGothic"/>
                <a:cs typeface="Arial"/>
              </a:rPr>
              <a:t>. </a:t>
            </a:r>
          </a:p>
          <a:p>
            <a:pPr marL="213995" indent="-213995">
              <a:buFont typeface="Arial,Sans-Serif" panose="020B0604020202020204" pitchFamily="34" charset="0"/>
            </a:pPr>
            <a:r>
              <a:rPr lang="en-US" sz="1100" dirty="0">
                <a:latin typeface="+mj-lt"/>
                <a:ea typeface="MS PGothic"/>
                <a:cs typeface="Arial"/>
              </a:rPr>
              <a:t>Image 3: </a:t>
            </a:r>
            <a:r>
              <a:rPr lang="en-US" sz="1100" dirty="0">
                <a:latin typeface="+mj-lt"/>
                <a:ea typeface="MS PGothic"/>
                <a:cs typeface="Arial"/>
                <a:hlinkClick r:id="rId5"/>
              </a:rPr>
              <a:t>National Vulvodynia Association</a:t>
            </a:r>
            <a:r>
              <a:rPr lang="en-US" sz="1100" dirty="0">
                <a:latin typeface="+mj-lt"/>
                <a:ea typeface="MS PGothic"/>
                <a:cs typeface="Arial"/>
              </a:rPr>
              <a:t>, 2023</a:t>
            </a:r>
            <a:endParaRPr lang="en-US" sz="1100">
              <a:latin typeface="+mj-lt"/>
              <a:cs typeface="Arial"/>
            </a:endParaRPr>
          </a:p>
          <a:p>
            <a:pPr marL="213995" indent="-213995">
              <a:buFont typeface="Arial,Sans-Serif" panose="020B0604020202020204" pitchFamily="34" charset="0"/>
            </a:pPr>
            <a:r>
              <a:rPr lang="en-US" sz="1100" dirty="0">
                <a:latin typeface="+mj-lt"/>
                <a:ea typeface="MS PGothic"/>
                <a:cs typeface="Arial"/>
              </a:rPr>
              <a:t>Image 4: </a:t>
            </a:r>
            <a:r>
              <a:rPr lang="en-US" sz="1100" dirty="0">
                <a:latin typeface="+mj-lt"/>
                <a:ea typeface="MS PGothic"/>
                <a:cs typeface="Arial"/>
                <a:hlinkClick r:id="rId6"/>
              </a:rPr>
              <a:t>Medium</a:t>
            </a:r>
            <a:r>
              <a:rPr lang="en-US" sz="1100" dirty="0">
                <a:latin typeface="+mj-lt"/>
                <a:ea typeface="MS PGothic"/>
                <a:cs typeface="Arial"/>
              </a:rPr>
              <a:t>, 2017</a:t>
            </a:r>
          </a:p>
          <a:p>
            <a:pPr marL="213995" indent="-213995">
              <a:buFont typeface="Arial,Sans-Serif" panose="020B0604020202020204" pitchFamily="34" charset="0"/>
            </a:pPr>
            <a:r>
              <a:rPr lang="en-US" sz="1100" dirty="0">
                <a:latin typeface="+mj-lt"/>
                <a:ea typeface="MS PGothic"/>
                <a:cs typeface="Arial"/>
              </a:rPr>
              <a:t>Image 5: </a:t>
            </a:r>
            <a:r>
              <a:rPr lang="en-US" sz="1100" dirty="0">
                <a:latin typeface="+mj-lt"/>
                <a:ea typeface="MS PGothic"/>
                <a:cs typeface="Arial"/>
                <a:hlinkClick r:id="rId7"/>
              </a:rPr>
              <a:t>Harvard Health Publishing</a:t>
            </a:r>
            <a:r>
              <a:rPr lang="en-US" sz="1100" dirty="0">
                <a:latin typeface="+mj-lt"/>
                <a:ea typeface="MS PGothic"/>
                <a:cs typeface="Arial"/>
              </a:rPr>
              <a:t>, 2018</a:t>
            </a:r>
          </a:p>
          <a:p>
            <a:pPr marL="213995" indent="-213995">
              <a:buFont typeface="Arial,Sans-Serif" panose="020B0604020202020204" pitchFamily="34" charset="0"/>
              <a:buChar char="•"/>
            </a:pPr>
            <a:r>
              <a:rPr lang="en-US" sz="1100" dirty="0">
                <a:latin typeface="+mj-lt"/>
                <a:ea typeface="MS PGothic"/>
                <a:cs typeface="Arial"/>
              </a:rPr>
              <a:t>Image 6: </a:t>
            </a:r>
            <a:r>
              <a:rPr lang="en-US" sz="1100" dirty="0">
                <a:latin typeface="+mj-lt"/>
                <a:ea typeface="MS PGothic"/>
                <a:hlinkClick r:id="rId8"/>
              </a:rPr>
              <a:t>Image 6</a:t>
            </a:r>
            <a:r>
              <a:rPr lang="en-US" sz="1100" dirty="0">
                <a:latin typeface="+mj-lt"/>
                <a:ea typeface="MS PGothic"/>
              </a:rPr>
              <a:t> by Unknown Author is licensed under </a:t>
            </a:r>
            <a:r>
              <a:rPr lang="en-US" sz="1100" dirty="0">
                <a:latin typeface="+mj-lt"/>
                <a:ea typeface="MS PGothic"/>
                <a:hlinkClick r:id="rId9" tooltip="https://creativecommons.org/licenses/by-nc-nd/3.0/"/>
              </a:rPr>
              <a:t>CC BY-NC-ND</a:t>
            </a:r>
            <a:endParaRPr lang="en-US" sz="1100">
              <a:latin typeface="+mj-lt"/>
              <a:ea typeface="MS PGothic"/>
            </a:endParaRPr>
          </a:p>
          <a:p>
            <a:pPr marL="213995" indent="-213995">
              <a:buFont typeface="Arial,Sans-Serif" panose="020B0604020202020204" pitchFamily="34" charset="0"/>
              <a:buChar char="•"/>
            </a:pPr>
            <a:r>
              <a:rPr lang="en-US" sz="1100" dirty="0">
                <a:latin typeface="+mj-lt"/>
                <a:ea typeface="MS PGothic"/>
              </a:rPr>
              <a:t>Image 7: </a:t>
            </a:r>
            <a:r>
              <a:rPr lang="en-US" sz="1100" dirty="0">
                <a:latin typeface="+mj-lt"/>
                <a:ea typeface="MS PGothic"/>
                <a:hlinkClick r:id="rId10" tooltip="https://foto.wuestenigel.com/weights-in-a-gym/"/>
              </a:rPr>
              <a:t>Image 7</a:t>
            </a:r>
            <a:r>
              <a:rPr lang="en-US" sz="1100" dirty="0">
                <a:latin typeface="+mj-lt"/>
                <a:ea typeface="MS PGothic"/>
              </a:rPr>
              <a:t> by Unknown Author is licensed under </a:t>
            </a:r>
            <a:r>
              <a:rPr lang="en-US" sz="1100" dirty="0">
                <a:latin typeface="+mj-lt"/>
                <a:ea typeface="MS PGothic"/>
                <a:hlinkClick r:id="rId11" tooltip="https://creativecommons.org/licenses/by/3.0/"/>
              </a:rPr>
              <a:t>CC BY</a:t>
            </a:r>
            <a:endParaRPr lang="en-US" sz="1100" dirty="0">
              <a:latin typeface="+mj-lt"/>
              <a:ea typeface="MS PGothic"/>
            </a:endParaRPr>
          </a:p>
          <a:p>
            <a:pPr marL="213995" indent="-213995">
              <a:buFont typeface="Arial,Sans-Serif" panose="020B0604020202020204" pitchFamily="34" charset="0"/>
              <a:buChar char="•"/>
            </a:pPr>
            <a:r>
              <a:rPr lang="en-US" sz="1100" dirty="0">
                <a:latin typeface="+mj-lt"/>
                <a:ea typeface="+mn-ea"/>
              </a:rPr>
              <a:t>Image 8: </a:t>
            </a:r>
            <a:r>
              <a:rPr lang="en-US" sz="1100" dirty="0">
                <a:latin typeface="+mj-lt"/>
                <a:ea typeface="MS PGothic"/>
                <a:hlinkClick r:id="rId12" tooltip="https://www.flickr.com/photos/150388148@N02/36152584265"/>
              </a:rPr>
              <a:t>Image 8</a:t>
            </a:r>
            <a:r>
              <a:rPr lang="en-US" sz="1100" dirty="0">
                <a:latin typeface="+mj-lt"/>
                <a:ea typeface="MS PGothic"/>
              </a:rPr>
              <a:t>  by Unknown Author is licensed under </a:t>
            </a:r>
            <a:r>
              <a:rPr lang="en-US" sz="1100" dirty="0">
                <a:latin typeface="+mj-lt"/>
                <a:ea typeface="MS PGothic"/>
                <a:hlinkClick r:id="rId11" tooltip="https://creativecommons.org/licenses/by/3.0/"/>
              </a:rPr>
              <a:t>CC BY</a:t>
            </a:r>
            <a:endParaRPr lang="en-US" sz="1100">
              <a:latin typeface="+mj-lt"/>
              <a:ea typeface="MS PGothic"/>
            </a:endParaRPr>
          </a:p>
          <a:p>
            <a:pPr marL="213995" indent="-213995">
              <a:buFont typeface="Arial,Sans-Serif" panose="020B0604020202020204" pitchFamily="34" charset="0"/>
              <a:buChar char="•"/>
            </a:pPr>
            <a:r>
              <a:rPr lang="en-US" sz="1100" dirty="0">
                <a:latin typeface="+mj-lt"/>
                <a:ea typeface="+mn-ea"/>
              </a:rPr>
              <a:t>Image 9: </a:t>
            </a:r>
            <a:r>
              <a:rPr lang="en-US" sz="1100" dirty="0">
                <a:latin typeface="+mj-lt"/>
                <a:ea typeface="MS PGothic"/>
                <a:hlinkClick r:id="rId13" tooltip="https://courses.lumenlearning.com/fitness/chapter/additional-considerations-for-some-adults/"/>
              </a:rPr>
              <a:t>Image 9</a:t>
            </a:r>
            <a:r>
              <a:rPr lang="en-US" sz="1100" dirty="0">
                <a:latin typeface="+mj-lt"/>
                <a:ea typeface="MS PGothic"/>
              </a:rPr>
              <a:t> by Unknown Author is licensed under </a:t>
            </a:r>
            <a:r>
              <a:rPr lang="en-US" sz="1100" dirty="0">
                <a:latin typeface="+mj-lt"/>
                <a:ea typeface="MS PGothic"/>
                <a:hlinkClick r:id="rId14" tooltip="https://creativecommons.org/licenses/by-nc-sa/3.0/"/>
              </a:rPr>
              <a:t>CC BY-SA-NC</a:t>
            </a:r>
            <a:endParaRPr lang="en-US" sz="1100" dirty="0">
              <a:latin typeface="+mj-lt"/>
              <a:ea typeface="MS PGothic"/>
            </a:endParaRPr>
          </a:p>
          <a:p>
            <a:pPr marL="213995" indent="-213995">
              <a:buFont typeface="Arial,Sans-Serif" panose="020B0604020202020204" pitchFamily="34" charset="0"/>
              <a:buChar char="•"/>
            </a:pPr>
            <a:r>
              <a:rPr lang="en-US" sz="1100" dirty="0">
                <a:latin typeface="+mj-lt"/>
                <a:ea typeface="MS PGothic"/>
              </a:rPr>
              <a:t>Image 10: </a:t>
            </a:r>
            <a:r>
              <a:rPr lang="en-US" sz="1100" dirty="0">
                <a:latin typeface="+mj-lt"/>
                <a:ea typeface="MS PGothic"/>
                <a:hlinkClick r:id="rId15" tooltip="https://www.somospacientes.com/noticias/avances/"/>
              </a:rPr>
              <a:t>Image 10</a:t>
            </a:r>
            <a:r>
              <a:rPr lang="en-US" sz="1100" dirty="0">
                <a:latin typeface="+mj-lt"/>
                <a:ea typeface="MS PGothic"/>
              </a:rPr>
              <a:t> by Unknown Author is licensed under </a:t>
            </a:r>
            <a:r>
              <a:rPr lang="en-US" sz="1100" dirty="0">
                <a:latin typeface="+mj-lt"/>
                <a:ea typeface="MS PGothic"/>
                <a:hlinkClick r:id="rId9" tooltip="https://creativecommons.org/licenses/by-nc-nd/3.0/"/>
              </a:rPr>
              <a:t>CC BY-NC-ND</a:t>
            </a:r>
            <a:endParaRPr lang="en-US" sz="1100" dirty="0">
              <a:latin typeface="+mj-lt"/>
              <a:ea typeface="MS PGothic"/>
            </a:endParaRPr>
          </a:p>
          <a:p>
            <a:pPr marL="213995" indent="-213995">
              <a:buFont typeface="Arial,Sans-Serif" panose="020B0604020202020204" pitchFamily="34" charset="0"/>
              <a:buChar char="•"/>
            </a:pPr>
            <a:r>
              <a:rPr lang="en-US" sz="1100" dirty="0">
                <a:latin typeface="+mj-lt"/>
                <a:ea typeface="+mn-ea"/>
              </a:rPr>
              <a:t>Image 11: </a:t>
            </a:r>
            <a:r>
              <a:rPr lang="en-US" sz="1100" dirty="0">
                <a:latin typeface="+mj-lt"/>
                <a:ea typeface="MS PGothic"/>
                <a:hlinkClick r:id="rId16" tooltip="https://www.somospacientes.com/noticias/avances/el-tai-chi-reduce-el-numero-de-caidas-en-los-pacientes-que-han-sufrido-un-ictus/"/>
              </a:rPr>
              <a:t>Image 11</a:t>
            </a:r>
            <a:r>
              <a:rPr lang="en-US" sz="1100" dirty="0">
                <a:latin typeface="+mj-lt"/>
                <a:ea typeface="MS PGothic"/>
              </a:rPr>
              <a:t> by Unknown Author is licensed under </a:t>
            </a:r>
            <a:r>
              <a:rPr lang="en-US" sz="1100" dirty="0">
                <a:latin typeface="+mj-lt"/>
                <a:ea typeface="MS PGothic"/>
                <a:hlinkClick r:id="rId9" tooltip="https://creativecommons.org/licenses/by-nc-nd/3.0/"/>
              </a:rPr>
              <a:t>CC BY-NC-ND</a:t>
            </a:r>
            <a:endParaRPr lang="en-US" sz="1100" dirty="0">
              <a:latin typeface="+mj-lt"/>
              <a:ea typeface="MS PGothic"/>
            </a:endParaRPr>
          </a:p>
          <a:p>
            <a:pPr marL="213995" indent="-213995">
              <a:buFont typeface="Arial,Sans-Serif" panose="020B0604020202020204" pitchFamily="34" charset="0"/>
              <a:buChar char="•"/>
            </a:pPr>
            <a:r>
              <a:rPr lang="en-US" sz="1100" dirty="0">
                <a:latin typeface="+mj-lt"/>
                <a:ea typeface="MS PGothic"/>
              </a:rPr>
              <a:t>Image 12: </a:t>
            </a:r>
            <a:r>
              <a:rPr lang="en-US" sz="1100" dirty="0">
                <a:latin typeface="+mj-lt"/>
                <a:ea typeface="MS PGothic"/>
                <a:hlinkClick r:id="rId17" tooltip="https://foto.wuestenigel.com/a-female-with-pain-in-shoulder/"/>
              </a:rPr>
              <a:t>Image 12</a:t>
            </a:r>
            <a:r>
              <a:rPr lang="en-US" sz="1100" dirty="0">
                <a:latin typeface="+mj-lt"/>
                <a:ea typeface="MS PGothic"/>
              </a:rPr>
              <a:t> by Unknown Author is licensed under </a:t>
            </a:r>
            <a:r>
              <a:rPr lang="en-US" sz="1100" dirty="0">
                <a:latin typeface="+mj-lt"/>
                <a:ea typeface="MS PGothic"/>
                <a:hlinkClick r:id="rId11" tooltip="https://creativecommons.org/licenses/by/3.0/"/>
              </a:rPr>
              <a:t>CC BY</a:t>
            </a:r>
            <a:endParaRPr lang="en-US" sz="1100" dirty="0">
              <a:latin typeface="+mj-lt"/>
              <a:ea typeface="MS PGothic"/>
            </a:endParaRPr>
          </a:p>
          <a:p>
            <a:pPr marL="213995" indent="-213995">
              <a:buFont typeface="Arial,Sans-Serif" panose="020B0604020202020204" pitchFamily="34" charset="0"/>
              <a:buChar char="•"/>
            </a:pPr>
            <a:r>
              <a:rPr lang="en-US" sz="1100" dirty="0">
                <a:latin typeface="+mj-lt"/>
                <a:ea typeface="MS PGothic"/>
              </a:rPr>
              <a:t>Image 13: </a:t>
            </a:r>
            <a:r>
              <a:rPr lang="en-US" sz="1100" dirty="0">
                <a:latin typeface="+mj-lt"/>
                <a:ea typeface="MS PGothic"/>
                <a:hlinkClick r:id="rId18" tooltip="https://www.frugal-shopping.com/2014/12/trumedic-tm-1000pro-deluxe-tens-unit.html"/>
              </a:rPr>
              <a:t>Image 13</a:t>
            </a:r>
            <a:r>
              <a:rPr lang="en-US" sz="1100" dirty="0">
                <a:latin typeface="+mj-lt"/>
                <a:ea typeface="MS PGothic"/>
              </a:rPr>
              <a:t> by Unknown Author is licensed under </a:t>
            </a:r>
            <a:r>
              <a:rPr lang="en-US" sz="1100" dirty="0">
                <a:latin typeface="+mj-lt"/>
                <a:ea typeface="MS PGothic"/>
                <a:hlinkClick r:id="rId9" tooltip="https://creativecommons.org/licenses/by-nc-nd/3.0/"/>
              </a:rPr>
              <a:t>CC BY-NC-ND</a:t>
            </a:r>
            <a:endParaRPr lang="en-US" sz="1100" dirty="0">
              <a:latin typeface="+mj-lt"/>
              <a:ea typeface="MS PGothic"/>
            </a:endParaRPr>
          </a:p>
          <a:p>
            <a:pPr marL="213995" indent="-213995">
              <a:buFont typeface="Arial,Sans-Serif" panose="020B0604020202020204" pitchFamily="34" charset="0"/>
              <a:buChar char="•"/>
            </a:pPr>
            <a:r>
              <a:rPr lang="en-US" sz="1100" dirty="0">
                <a:latin typeface="+mj-lt"/>
                <a:ea typeface="MS PGothic"/>
              </a:rPr>
              <a:t>Image 14: </a:t>
            </a:r>
            <a:r>
              <a:rPr lang="en-US" sz="1100" dirty="0">
                <a:latin typeface="+mj-lt"/>
                <a:ea typeface="MS PGothic"/>
                <a:hlinkClick r:id="rId19"/>
              </a:rPr>
              <a:t>Physiomed Vancouver</a:t>
            </a:r>
            <a:r>
              <a:rPr lang="en-US" sz="1100" dirty="0">
                <a:latin typeface="+mj-lt"/>
                <a:ea typeface="MS PGothic"/>
              </a:rPr>
              <a:t>, 2023</a:t>
            </a:r>
          </a:p>
          <a:p>
            <a:pPr marL="213995" indent="-213995">
              <a:buFont typeface="Arial,Sans-Serif" panose="020B0604020202020204" pitchFamily="34" charset="0"/>
              <a:buChar char="•"/>
            </a:pPr>
            <a:r>
              <a:rPr lang="en-US" sz="1100" dirty="0">
                <a:latin typeface="+mj-lt"/>
                <a:ea typeface="MS PGothic"/>
              </a:rPr>
              <a:t>Image 15: </a:t>
            </a:r>
            <a:r>
              <a:rPr lang="en-US" sz="1100" dirty="0">
                <a:latin typeface="+mj-lt"/>
                <a:ea typeface="MS PGothic"/>
                <a:hlinkClick r:id="rId20" tooltip="https://library.achievingthedream.org/sanjacintroductorychemistry/chapter/the-dissolving-process/"/>
              </a:rPr>
              <a:t>Image 15</a:t>
            </a:r>
            <a:r>
              <a:rPr lang="en-US" sz="1100" dirty="0">
                <a:latin typeface="+mj-lt"/>
                <a:ea typeface="MS PGothic"/>
              </a:rPr>
              <a:t>   by Unknown Author is licensed under </a:t>
            </a:r>
            <a:r>
              <a:rPr lang="en-US" sz="1100" dirty="0">
                <a:latin typeface="+mj-lt"/>
                <a:ea typeface="MS PGothic"/>
                <a:hlinkClick r:id="rId11" tooltip="https://creativecommons.org/licenses/by/3.0/"/>
              </a:rPr>
              <a:t>CC BY</a:t>
            </a:r>
            <a:endParaRPr lang="en-US" sz="1100" dirty="0">
              <a:latin typeface="+mj-lt"/>
              <a:ea typeface="MS PGothic"/>
            </a:endParaRPr>
          </a:p>
          <a:p>
            <a:pPr marL="213995" indent="-213995">
              <a:buFont typeface="Arial,Sans-Serif" panose="020B0604020202020204" pitchFamily="34" charset="0"/>
              <a:buChar char="•"/>
            </a:pPr>
            <a:r>
              <a:rPr lang="en-US" sz="1100" dirty="0">
                <a:latin typeface="+mj-lt"/>
                <a:ea typeface="MS PGothic"/>
              </a:rPr>
              <a:t>Image 16: </a:t>
            </a:r>
            <a:r>
              <a:rPr lang="en-US" sz="1100" dirty="0">
                <a:latin typeface="+mj-lt"/>
                <a:ea typeface="MS PGothic"/>
                <a:hlinkClick r:id="rId21" tooltip="https://www.opulentmobility.com/om2018-ju-gosling.html"/>
              </a:rPr>
              <a:t>Image 16 </a:t>
            </a:r>
            <a:r>
              <a:rPr lang="en-US" sz="1100" dirty="0">
                <a:latin typeface="+mj-lt"/>
                <a:ea typeface="MS PGothic"/>
              </a:rPr>
              <a:t>  by Unknown Author is licensed under </a:t>
            </a:r>
            <a:r>
              <a:rPr lang="en-US" sz="1100" dirty="0">
                <a:latin typeface="+mj-lt"/>
                <a:ea typeface="MS PGothic"/>
                <a:hlinkClick r:id="rId22" tooltip="https://creativecommons.org/licenses/by-sa/3.0/"/>
              </a:rPr>
              <a:t>CC BY-SA</a:t>
            </a:r>
            <a:endParaRPr lang="en-US" sz="1100" dirty="0">
              <a:latin typeface="+mj-lt"/>
              <a:ea typeface="MS PGothic"/>
            </a:endParaRPr>
          </a:p>
          <a:p>
            <a:pPr marL="213995" indent="-213995">
              <a:buFont typeface="Arial,Sans-Serif" panose="020B0604020202020204" pitchFamily="34" charset="0"/>
              <a:buChar char="•"/>
            </a:pPr>
            <a:r>
              <a:rPr lang="en-US" sz="1100" dirty="0">
                <a:latin typeface="+mj-lt"/>
                <a:ea typeface="MS PGothic"/>
              </a:rPr>
              <a:t>Image 17: </a:t>
            </a:r>
            <a:r>
              <a:rPr lang="en-US" sz="1100" dirty="0">
                <a:latin typeface="+mj-lt"/>
                <a:ea typeface="MS PGothic"/>
                <a:hlinkClick r:id="rId23" tooltip="https://freepngimg.com/png/25650-stock-market-graph-up-transparent-background"/>
              </a:rPr>
              <a:t>Image 17</a:t>
            </a:r>
            <a:r>
              <a:rPr lang="en-US" sz="1100" dirty="0">
                <a:latin typeface="+mj-lt"/>
                <a:ea typeface="MS PGothic"/>
              </a:rPr>
              <a:t> by Unknown Author is licensed under </a:t>
            </a:r>
            <a:r>
              <a:rPr lang="en-US" sz="1100" dirty="0">
                <a:latin typeface="+mj-lt"/>
                <a:ea typeface="MS PGothic"/>
                <a:hlinkClick r:id="rId4" tooltip="https://creativecommons.org/licenses/by-nc/3.0/"/>
              </a:rPr>
              <a:t>CC BY-NC</a:t>
            </a:r>
            <a:endParaRPr lang="en-US" sz="1100" dirty="0">
              <a:latin typeface="+mj-lt"/>
              <a:ea typeface="MS PGothic"/>
            </a:endParaRPr>
          </a:p>
          <a:p>
            <a:pPr marL="213995" indent="-213995">
              <a:buFont typeface="Arial,Sans-Serif" panose="020B0604020202020204" pitchFamily="34" charset="0"/>
              <a:buChar char="•"/>
            </a:pPr>
            <a:r>
              <a:rPr lang="en-US" sz="1100" dirty="0">
                <a:latin typeface="+mj-lt"/>
                <a:ea typeface="MS PGothic"/>
              </a:rPr>
              <a:t>Image 18: </a:t>
            </a:r>
            <a:r>
              <a:rPr lang="en-US" sz="1100" dirty="0">
                <a:latin typeface="+mj-lt"/>
                <a:ea typeface="MS PGothic"/>
                <a:hlinkClick r:id="rId24"/>
              </a:rPr>
              <a:t>Canada’s food guide</a:t>
            </a:r>
            <a:r>
              <a:rPr lang="en-US" sz="1100" dirty="0">
                <a:latin typeface="+mj-lt"/>
                <a:ea typeface="MS PGothic"/>
              </a:rPr>
              <a:t>, 2023</a:t>
            </a:r>
          </a:p>
          <a:p>
            <a:pPr marL="213995" indent="-213995">
              <a:buFont typeface="Arial,Sans-Serif" panose="020B0604020202020204" pitchFamily="34" charset="0"/>
              <a:buChar char="•"/>
            </a:pPr>
            <a:r>
              <a:rPr lang="en-US" sz="1100" dirty="0">
                <a:latin typeface="+mj-lt"/>
                <a:ea typeface="MS PGothic"/>
              </a:rPr>
              <a:t>Image 19: </a:t>
            </a:r>
            <a:r>
              <a:rPr lang="en-US" sz="1100" dirty="0">
                <a:latin typeface="+mj-lt"/>
                <a:ea typeface="MS PGothic"/>
                <a:hlinkClick r:id="rId25" tooltip="https://journalistsresource.org/studies/society/public-health/herbal-viagra-dietary-supplement-weight-loss/"/>
              </a:rPr>
              <a:t>Image 19</a:t>
            </a:r>
            <a:r>
              <a:rPr lang="en-US" sz="1100" dirty="0">
                <a:latin typeface="+mj-lt"/>
                <a:ea typeface="MS PGothic"/>
              </a:rPr>
              <a:t> by Unknown Author is licensed under </a:t>
            </a:r>
            <a:r>
              <a:rPr lang="en-US" sz="1100" dirty="0">
                <a:latin typeface="+mj-lt"/>
                <a:ea typeface="MS PGothic"/>
                <a:hlinkClick r:id="rId26" tooltip="https://creativecommons.org/licenses/by-nd/3.0/"/>
              </a:rPr>
              <a:t>CC BY-ND</a:t>
            </a:r>
            <a:endParaRPr lang="en-US" sz="1100" dirty="0">
              <a:latin typeface="+mj-lt"/>
              <a:ea typeface="MS PGothic"/>
            </a:endParaRPr>
          </a:p>
          <a:p>
            <a:pPr marL="213995" indent="-213995">
              <a:buFont typeface="Arial,Sans-Serif" panose="020B0604020202020204" pitchFamily="34" charset="0"/>
              <a:buChar char="•"/>
            </a:pPr>
            <a:r>
              <a:rPr lang="en-US" sz="1100" dirty="0">
                <a:latin typeface="+mj-lt"/>
                <a:ea typeface="MS PGothic"/>
              </a:rPr>
              <a:t>Image 20: </a:t>
            </a:r>
            <a:r>
              <a:rPr lang="en-US" sz="1100" dirty="0">
                <a:latin typeface="+mj-lt"/>
                <a:ea typeface="MS PGothic"/>
                <a:hlinkClick r:id="rId27"/>
              </a:rPr>
              <a:t>Amazon</a:t>
            </a:r>
            <a:r>
              <a:rPr lang="en-US" sz="1100" dirty="0">
                <a:latin typeface="+mj-lt"/>
                <a:ea typeface="MS PGothic"/>
              </a:rPr>
              <a:t>, 2023</a:t>
            </a:r>
          </a:p>
          <a:p>
            <a:pPr marL="213995" indent="-213995">
              <a:buFont typeface="Arial,Sans-Serif" panose="020B0604020202020204" pitchFamily="34" charset="0"/>
              <a:buChar char="•"/>
            </a:pPr>
            <a:r>
              <a:rPr lang="en-US" sz="1100" dirty="0">
                <a:latin typeface="+mj-lt"/>
                <a:ea typeface="MS PGothic"/>
              </a:rPr>
              <a:t>Image 21: </a:t>
            </a:r>
            <a:r>
              <a:rPr lang="en-US" sz="1100" dirty="0">
                <a:latin typeface="+mj-lt"/>
                <a:ea typeface="MS PGothic"/>
                <a:hlinkClick r:id="rId28"/>
              </a:rPr>
              <a:t>Walmart</a:t>
            </a:r>
            <a:r>
              <a:rPr lang="en-US" sz="1100" dirty="0">
                <a:latin typeface="+mj-lt"/>
                <a:ea typeface="MS PGothic"/>
              </a:rPr>
              <a:t>, 2023</a:t>
            </a:r>
          </a:p>
          <a:p>
            <a:pPr marL="213995" indent="-213995">
              <a:buFont typeface="Arial,Sans-Serif" panose="020B0604020202020204" pitchFamily="34" charset="0"/>
              <a:buChar char="•"/>
            </a:pPr>
            <a:r>
              <a:rPr lang="en-US" sz="1100" dirty="0">
                <a:latin typeface="+mj-lt"/>
                <a:ea typeface="MS PGothic"/>
              </a:rPr>
              <a:t>Image 22: </a:t>
            </a:r>
            <a:r>
              <a:rPr lang="en-US" sz="1100" dirty="0">
                <a:latin typeface="+mj-lt"/>
                <a:ea typeface="MS PGothic"/>
                <a:hlinkClick r:id="rId29"/>
              </a:rPr>
              <a:t>freepik</a:t>
            </a:r>
            <a:r>
              <a:rPr lang="en-US" sz="1100" dirty="0">
                <a:latin typeface="+mj-lt"/>
                <a:ea typeface="MS PGothic"/>
              </a:rPr>
              <a:t>, 2023</a:t>
            </a:r>
          </a:p>
          <a:p>
            <a:pPr marL="213995" indent="-213995">
              <a:buFont typeface="Arial,Sans-Serif" panose="020B0604020202020204" pitchFamily="34" charset="0"/>
              <a:buChar char="•"/>
            </a:pPr>
            <a:r>
              <a:rPr lang="en-US" sz="1100" dirty="0">
                <a:latin typeface="+mj-lt"/>
                <a:ea typeface="MS PGothic"/>
              </a:rPr>
              <a:t>Image 23: </a:t>
            </a:r>
            <a:r>
              <a:rPr lang="en-US" sz="1100" dirty="0">
                <a:latin typeface="+mj-lt"/>
                <a:ea typeface="MS PGothic"/>
                <a:hlinkClick r:id="rId30"/>
              </a:rPr>
              <a:t>Now Foods</a:t>
            </a:r>
            <a:r>
              <a:rPr lang="en-US" sz="1100" dirty="0">
                <a:latin typeface="+mj-lt"/>
                <a:ea typeface="MS PGothic"/>
              </a:rPr>
              <a:t>, 2023</a:t>
            </a:r>
          </a:p>
          <a:p>
            <a:pPr marL="213995" indent="-213995">
              <a:buFont typeface="Arial,Sans-Serif" panose="020B0604020202020204" pitchFamily="34" charset="0"/>
              <a:buChar char="•"/>
            </a:pPr>
            <a:r>
              <a:rPr lang="en-US" sz="1100" dirty="0">
                <a:latin typeface="+mj-lt"/>
                <a:ea typeface="MS PGothic"/>
              </a:rPr>
              <a:t>Image 24: </a:t>
            </a:r>
            <a:r>
              <a:rPr lang="en-US" sz="1100" dirty="0">
                <a:latin typeface="+mj-lt"/>
                <a:ea typeface="MS PGothic"/>
                <a:hlinkClick r:id="rId31"/>
              </a:rPr>
              <a:t>Jamieson</a:t>
            </a:r>
            <a:r>
              <a:rPr lang="en-US" sz="1100" dirty="0">
                <a:latin typeface="+mj-lt"/>
                <a:ea typeface="MS PGothic"/>
              </a:rPr>
              <a:t>, 2023</a:t>
            </a:r>
          </a:p>
          <a:p>
            <a:pPr marL="213995" indent="-213995">
              <a:buFont typeface="Arial,Sans-Serif" panose="020B0604020202020204" pitchFamily="34" charset="0"/>
              <a:buChar char="•"/>
            </a:pPr>
            <a:r>
              <a:rPr lang="en-US" sz="1100" dirty="0">
                <a:latin typeface="+mj-lt"/>
                <a:ea typeface="MS PGothic"/>
              </a:rPr>
              <a:t>Image 25: </a:t>
            </a:r>
            <a:r>
              <a:rPr lang="en-US" sz="1100" dirty="0">
                <a:latin typeface="+mj-lt"/>
                <a:ea typeface="MS PGothic"/>
                <a:hlinkClick r:id="rId32" tooltip="https://pngimg.com/download/16799"/>
              </a:rPr>
              <a:t>Image 25</a:t>
            </a:r>
            <a:r>
              <a:rPr lang="en-US" sz="1100" dirty="0">
                <a:latin typeface="+mj-lt"/>
                <a:ea typeface="MS PGothic"/>
              </a:rPr>
              <a:t> by Unknown Author is licensed under </a:t>
            </a:r>
            <a:r>
              <a:rPr lang="en-US" sz="1100" dirty="0">
                <a:latin typeface="+mj-lt"/>
                <a:ea typeface="MS PGothic"/>
                <a:hlinkClick r:id="rId4" tooltip="https://creativecommons.org/licenses/by-nc/3.0/"/>
              </a:rPr>
              <a:t>CC BY-NC</a:t>
            </a:r>
            <a:endParaRPr lang="en-US" sz="1100" dirty="0">
              <a:latin typeface="+mj-lt"/>
              <a:ea typeface="MS PGothic"/>
            </a:endParaRPr>
          </a:p>
          <a:p>
            <a:pPr marL="213995" indent="-213995">
              <a:buFont typeface="Arial,Sans-Serif" panose="020B0604020202020204" pitchFamily="34" charset="0"/>
              <a:buChar char="•"/>
            </a:pPr>
            <a:r>
              <a:rPr lang="en-US" sz="1100" dirty="0">
                <a:latin typeface="+mj-lt"/>
                <a:ea typeface="MS PGothic"/>
              </a:rPr>
              <a:t>Image 26: </a:t>
            </a:r>
            <a:r>
              <a:rPr lang="en-US" sz="1100" dirty="0">
                <a:latin typeface="+mj-lt"/>
                <a:ea typeface="MS PGothic"/>
                <a:hlinkClick r:id="rId33" tooltip="https://clamorworld.com/turmeric-can-improve-memory-and-mood-reduce-alzheimers-risk-study/"/>
              </a:rPr>
              <a:t>Image 26</a:t>
            </a:r>
            <a:r>
              <a:rPr lang="en-US" sz="1100" dirty="0">
                <a:latin typeface="+mj-lt"/>
                <a:ea typeface="MS PGothic"/>
              </a:rPr>
              <a:t>  by Unknown Author is licensed under </a:t>
            </a:r>
            <a:r>
              <a:rPr lang="en-US" sz="1100" dirty="0">
                <a:latin typeface="+mj-lt"/>
                <a:ea typeface="MS PGothic"/>
                <a:hlinkClick r:id="rId11" tooltip="https://creativecommons.org/licenses/by/3.0/"/>
              </a:rPr>
              <a:t>CC BY</a:t>
            </a:r>
            <a:endParaRPr lang="en-US" sz="1100" dirty="0">
              <a:latin typeface="+mj-lt"/>
              <a:ea typeface="MS PGothic"/>
            </a:endParaRPr>
          </a:p>
          <a:p>
            <a:pPr marL="213995" indent="-213995">
              <a:buFont typeface="Arial,Sans-Serif" panose="020B0604020202020204" pitchFamily="34" charset="0"/>
              <a:buChar char="•"/>
            </a:pPr>
            <a:r>
              <a:rPr lang="en-US" sz="1100" dirty="0">
                <a:latin typeface="+mj-lt"/>
                <a:ea typeface="MS PGothic"/>
              </a:rPr>
              <a:t>Image 27: </a:t>
            </a:r>
            <a:r>
              <a:rPr lang="en-US" sz="1100" dirty="0">
                <a:latin typeface="+mj-lt"/>
                <a:ea typeface="MS PGothic"/>
                <a:hlinkClick r:id="rId34"/>
              </a:rPr>
              <a:t>Amazon</a:t>
            </a:r>
            <a:r>
              <a:rPr lang="en-US" sz="1100" dirty="0">
                <a:latin typeface="+mj-lt"/>
                <a:ea typeface="MS PGothic"/>
              </a:rPr>
              <a:t>, 2023</a:t>
            </a:r>
          </a:p>
          <a:p>
            <a:pPr marL="213995" indent="-213995">
              <a:buFont typeface="Arial,Sans-Serif" panose="020B0604020202020204" pitchFamily="34" charset="0"/>
              <a:buChar char="•"/>
            </a:pPr>
            <a:r>
              <a:rPr lang="en-US" sz="1100" dirty="0">
                <a:latin typeface="+mj-lt"/>
                <a:ea typeface="MS PGothic"/>
              </a:rPr>
              <a:t>Image 28: </a:t>
            </a:r>
            <a:r>
              <a:rPr lang="en-US" sz="1100" dirty="0">
                <a:latin typeface="+mj-lt"/>
                <a:ea typeface="MS PGothic"/>
                <a:hlinkClick r:id="rId35"/>
              </a:rPr>
              <a:t>Nature’s Way</a:t>
            </a:r>
            <a:r>
              <a:rPr lang="en-US" sz="1100" dirty="0">
                <a:latin typeface="+mj-lt"/>
                <a:ea typeface="MS PGothic"/>
              </a:rPr>
              <a:t>, 2023</a:t>
            </a:r>
          </a:p>
          <a:p>
            <a:pPr marL="213995" indent="-213995">
              <a:buFont typeface="Arial,Sans-Serif" panose="020B0604020202020204" pitchFamily="34" charset="0"/>
              <a:buChar char="•"/>
            </a:pPr>
            <a:r>
              <a:rPr lang="en-US" sz="1100" dirty="0">
                <a:latin typeface="+mj-lt"/>
                <a:ea typeface="MS PGothic"/>
              </a:rPr>
              <a:t>Image 29: </a:t>
            </a:r>
            <a:r>
              <a:rPr lang="en-US" sz="1100" dirty="0">
                <a:latin typeface="+mj-lt"/>
                <a:ea typeface="MS PGothic"/>
                <a:hlinkClick r:id="rId36"/>
              </a:rPr>
              <a:t>Now Foods</a:t>
            </a:r>
            <a:r>
              <a:rPr lang="en-US" sz="1100" dirty="0">
                <a:latin typeface="+mj-lt"/>
                <a:ea typeface="MS PGothic"/>
              </a:rPr>
              <a:t>, 2023</a:t>
            </a:r>
          </a:p>
          <a:p>
            <a:pPr marL="213995" indent="-213995">
              <a:buFont typeface="Arial,Sans-Serif" panose="020B0604020202020204" pitchFamily="34" charset="0"/>
              <a:buChar char="•"/>
            </a:pPr>
            <a:endParaRPr lang="en-US" sz="1100" dirty="0">
              <a:latin typeface="+mj-lt"/>
            </a:endParaRPr>
          </a:p>
          <a:p>
            <a:pPr marL="213995" indent="-213995">
              <a:buFont typeface="Arial,Sans-Serif" panose="020B0604020202020204" pitchFamily="34" charset="0"/>
              <a:buChar char="•"/>
            </a:pPr>
            <a:endParaRPr lang="en-US" sz="1100" dirty="0">
              <a:latin typeface="+mj-lt"/>
            </a:endParaRPr>
          </a:p>
          <a:p>
            <a:pPr marL="213995" indent="-213995">
              <a:buFont typeface="Arial,Sans-Serif" panose="020B0604020202020204" pitchFamily="34" charset="0"/>
              <a:buChar char="•"/>
            </a:pPr>
            <a:endParaRPr lang="en-US" sz="1100" dirty="0">
              <a:latin typeface="+mj-lt"/>
            </a:endParaRPr>
          </a:p>
          <a:p>
            <a:pPr marL="213995" indent="-213995">
              <a:buFont typeface="Arial,Sans-Serif" panose="020B0604020202020204" pitchFamily="34" charset="0"/>
              <a:buChar char="•"/>
            </a:pPr>
            <a:endParaRPr lang="en-US" sz="1100" dirty="0">
              <a:latin typeface="+mj-lt"/>
            </a:endParaRPr>
          </a:p>
          <a:p>
            <a:pPr marL="213995" indent="-213995">
              <a:buFont typeface="Arial,Sans-Serif" panose="020B0604020202020204" pitchFamily="34" charset="0"/>
              <a:buChar char="•"/>
            </a:pPr>
            <a:endParaRPr lang="en-US" sz="1100" dirty="0">
              <a:latin typeface="+mj-lt"/>
              <a:ea typeface="+mn-ea"/>
            </a:endParaRPr>
          </a:p>
          <a:p>
            <a:pPr marL="213995" indent="-213995">
              <a:buFont typeface="Arial,Sans-Serif" panose="020B0604020202020204" pitchFamily="34" charset="0"/>
            </a:pPr>
            <a:endParaRPr lang="en-US" sz="1100" dirty="0">
              <a:latin typeface="+mj-lt"/>
              <a:ea typeface="MS PGothic"/>
              <a:cs typeface="Arial"/>
            </a:endParaRPr>
          </a:p>
          <a:p>
            <a:pPr marL="213995" indent="-213995">
              <a:buFont typeface="Arial,Sans-Serif" panose="020B0604020202020204" pitchFamily="34" charset="0"/>
            </a:pPr>
            <a:endParaRPr lang="en-US" sz="1100" dirty="0">
              <a:latin typeface="+mj-lt"/>
              <a:cs typeface="Arial"/>
            </a:endParaRPr>
          </a:p>
        </p:txBody>
      </p:sp>
    </p:spTree>
    <p:extLst>
      <p:ext uri="{BB962C8B-B14F-4D97-AF65-F5344CB8AC3E}">
        <p14:creationId xmlns:p14="http://schemas.microsoft.com/office/powerpoint/2010/main" val="4191042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D60E-DB97-4173-90B0-35FA44BE88E5}"/>
              </a:ext>
            </a:extLst>
          </p:cNvPr>
          <p:cNvSpPr>
            <a:spLocks noGrp="1"/>
          </p:cNvSpPr>
          <p:nvPr>
            <p:ph type="title"/>
          </p:nvPr>
        </p:nvSpPr>
        <p:spPr/>
        <p:txBody>
          <a:bodyPr/>
          <a:lstStyle/>
          <a:p>
            <a:r>
              <a:rPr lang="en-CA">
                <a:ea typeface="MS PGothic"/>
              </a:rPr>
              <a:t>Appendix: </a:t>
            </a:r>
            <a:r>
              <a:rPr lang="en-CA" b="1">
                <a:ea typeface="MS PGothic"/>
              </a:rPr>
              <a:t>Chondroitin</a:t>
            </a:r>
            <a:r>
              <a:rPr lang="en-CA" b="1" baseline="30000">
                <a:ea typeface="MS PGothic"/>
              </a:rPr>
              <a:t>26</a:t>
            </a:r>
            <a:endParaRPr lang="en-CA" b="1" baseline="30000"/>
          </a:p>
        </p:txBody>
      </p:sp>
      <p:graphicFrame>
        <p:nvGraphicFramePr>
          <p:cNvPr id="4" name="Content Placeholder 3">
            <a:extLst>
              <a:ext uri="{FF2B5EF4-FFF2-40B4-BE49-F238E27FC236}">
                <a16:creationId xmlns:a16="http://schemas.microsoft.com/office/drawing/2014/main" id="{A3AC5DBD-A7DB-4C10-81E4-DFFAD7B4C51C}"/>
              </a:ext>
            </a:extLst>
          </p:cNvPr>
          <p:cNvGraphicFramePr>
            <a:graphicFrameLocks noGrp="1"/>
          </p:cNvGraphicFramePr>
          <p:nvPr>
            <p:ph idx="1"/>
            <p:extLst>
              <p:ext uri="{D42A27DB-BD31-4B8C-83A1-F6EECF244321}">
                <p14:modId xmlns:p14="http://schemas.microsoft.com/office/powerpoint/2010/main" val="2786383336"/>
              </p:ext>
            </p:extLst>
          </p:nvPr>
        </p:nvGraphicFramePr>
        <p:xfrm>
          <a:off x="457200" y="84613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D5D675A4-FBE2-437C-BD55-352AE1170994}"/>
              </a:ext>
            </a:extLst>
          </p:cNvPr>
          <p:cNvSpPr/>
          <p:nvPr/>
        </p:nvSpPr>
        <p:spPr>
          <a:xfrm>
            <a:off x="748255" y="5014084"/>
            <a:ext cx="7647489" cy="1050942"/>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CA" sz="2400">
                <a:latin typeface="Calibri Light"/>
                <a:cs typeface="Calibri Light"/>
              </a:rPr>
              <a:t>Possibly effective in improving osteoarthritis pain and maintaining healthy cartilage. </a:t>
            </a:r>
          </a:p>
        </p:txBody>
      </p:sp>
      <p:sp>
        <p:nvSpPr>
          <p:cNvPr id="3" name="TextBox 2">
            <a:extLst>
              <a:ext uri="{FF2B5EF4-FFF2-40B4-BE49-F238E27FC236}">
                <a16:creationId xmlns:a16="http://schemas.microsoft.com/office/drawing/2014/main" id="{363D90DD-4415-6D78-043B-C671D7F1FF59}"/>
              </a:ext>
            </a:extLst>
          </p:cNvPr>
          <p:cNvSpPr txBox="1"/>
          <p:nvPr/>
        </p:nvSpPr>
        <p:spPr>
          <a:xfrm>
            <a:off x="8546419" y="6620742"/>
            <a:ext cx="2174086" cy="230832"/>
          </a:xfrm>
          <a:prstGeom prst="rect">
            <a:avLst/>
          </a:prstGeom>
          <a:noFill/>
        </p:spPr>
        <p:txBody>
          <a:bodyPr wrap="square" lIns="91440" tIns="45720" rIns="91440" bIns="45720" rtlCol="0" anchor="t">
            <a:spAutoFit/>
          </a:bodyPr>
          <a:lstStyle/>
          <a:p>
            <a:r>
              <a:rPr lang="en-US" sz="900" dirty="0">
                <a:latin typeface="Calibri"/>
                <a:ea typeface="MS PGothic"/>
                <a:cs typeface="Calibri"/>
              </a:rPr>
              <a:t>Image 23</a:t>
            </a:r>
            <a:endParaRPr lang="en-US" sz="900" dirty="0"/>
          </a:p>
        </p:txBody>
      </p:sp>
    </p:spTree>
    <p:extLst>
      <p:ext uri="{BB962C8B-B14F-4D97-AF65-F5344CB8AC3E}">
        <p14:creationId xmlns:p14="http://schemas.microsoft.com/office/powerpoint/2010/main" val="3100488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ECFC-410C-439F-B72B-FDBEB2B76456}"/>
              </a:ext>
            </a:extLst>
          </p:cNvPr>
          <p:cNvSpPr>
            <a:spLocks noGrp="1"/>
          </p:cNvSpPr>
          <p:nvPr>
            <p:ph type="title"/>
          </p:nvPr>
        </p:nvSpPr>
        <p:spPr/>
        <p:txBody>
          <a:bodyPr/>
          <a:lstStyle/>
          <a:p>
            <a:r>
              <a:rPr lang="en-CA">
                <a:ea typeface="MS PGothic"/>
              </a:rPr>
              <a:t>Appendix: </a:t>
            </a:r>
            <a:r>
              <a:rPr lang="en-CA" b="1">
                <a:ea typeface="MS PGothic"/>
              </a:rPr>
              <a:t>Glucosamine</a:t>
            </a:r>
            <a:r>
              <a:rPr lang="en-CA" b="1" baseline="30000">
                <a:ea typeface="MS PGothic"/>
              </a:rPr>
              <a:t>25</a:t>
            </a:r>
            <a:endParaRPr lang="en-CA" b="1" baseline="30000"/>
          </a:p>
        </p:txBody>
      </p:sp>
      <p:graphicFrame>
        <p:nvGraphicFramePr>
          <p:cNvPr id="4" name="Content Placeholder 3">
            <a:extLst>
              <a:ext uri="{FF2B5EF4-FFF2-40B4-BE49-F238E27FC236}">
                <a16:creationId xmlns:a16="http://schemas.microsoft.com/office/drawing/2014/main" id="{1028B38A-1057-45BD-AAF8-72C49078CAA5}"/>
              </a:ext>
            </a:extLst>
          </p:cNvPr>
          <p:cNvGraphicFramePr>
            <a:graphicFrameLocks noGrp="1"/>
          </p:cNvGraphicFramePr>
          <p:nvPr>
            <p:ph idx="1"/>
            <p:extLst>
              <p:ext uri="{D42A27DB-BD31-4B8C-83A1-F6EECF244321}">
                <p14:modId xmlns:p14="http://schemas.microsoft.com/office/powerpoint/2010/main" val="2764546199"/>
              </p:ext>
            </p:extLst>
          </p:nvPr>
        </p:nvGraphicFramePr>
        <p:xfrm>
          <a:off x="288489" y="932602"/>
          <a:ext cx="8398311" cy="3641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D5263C4B-AFCF-467B-A22C-F65514D87D6A}"/>
              </a:ext>
            </a:extLst>
          </p:cNvPr>
          <p:cNvSpPr/>
          <p:nvPr/>
        </p:nvSpPr>
        <p:spPr>
          <a:xfrm>
            <a:off x="870600" y="4874456"/>
            <a:ext cx="7647489" cy="1050942"/>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CA" sz="2400" dirty="0">
                <a:latin typeface="Calibri Light"/>
                <a:cs typeface="Calibri Light"/>
              </a:rPr>
              <a:t>Possibly effective in improving osteoarthritis pain and maintaining healthy cartilage. </a:t>
            </a:r>
          </a:p>
        </p:txBody>
      </p:sp>
      <p:sp>
        <p:nvSpPr>
          <p:cNvPr id="3" name="TextBox 2">
            <a:extLst>
              <a:ext uri="{FF2B5EF4-FFF2-40B4-BE49-F238E27FC236}">
                <a16:creationId xmlns:a16="http://schemas.microsoft.com/office/drawing/2014/main" id="{FA629056-26B9-B778-11CC-0613183CAF98}"/>
              </a:ext>
            </a:extLst>
          </p:cNvPr>
          <p:cNvSpPr txBox="1"/>
          <p:nvPr/>
        </p:nvSpPr>
        <p:spPr>
          <a:xfrm>
            <a:off x="8510300" y="6629509"/>
            <a:ext cx="2174086" cy="230832"/>
          </a:xfrm>
          <a:prstGeom prst="rect">
            <a:avLst/>
          </a:prstGeom>
          <a:noFill/>
        </p:spPr>
        <p:txBody>
          <a:bodyPr wrap="square" lIns="91440" tIns="45720" rIns="91440" bIns="45720" rtlCol="0" anchor="t">
            <a:spAutoFit/>
          </a:bodyPr>
          <a:lstStyle/>
          <a:p>
            <a:r>
              <a:rPr lang="en-US" sz="900" dirty="0">
                <a:latin typeface="Calibri"/>
                <a:ea typeface="MS PGothic"/>
                <a:cs typeface="Calibri"/>
              </a:rPr>
              <a:t>Image 24</a:t>
            </a:r>
            <a:endParaRPr lang="en-US" sz="900" dirty="0"/>
          </a:p>
        </p:txBody>
      </p:sp>
    </p:spTree>
    <p:extLst>
      <p:ext uri="{BB962C8B-B14F-4D97-AF65-F5344CB8AC3E}">
        <p14:creationId xmlns:p14="http://schemas.microsoft.com/office/powerpoint/2010/main" val="3176138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971D-C679-42A6-B289-100333460CE5}"/>
              </a:ext>
            </a:extLst>
          </p:cNvPr>
          <p:cNvSpPr>
            <a:spLocks noGrp="1"/>
          </p:cNvSpPr>
          <p:nvPr>
            <p:ph type="title"/>
          </p:nvPr>
        </p:nvSpPr>
        <p:spPr/>
        <p:txBody>
          <a:bodyPr/>
          <a:lstStyle/>
          <a:p>
            <a:r>
              <a:rPr lang="en-US">
                <a:ea typeface="MS PGothic"/>
              </a:rPr>
              <a:t>Appendix: </a:t>
            </a:r>
            <a:r>
              <a:rPr lang="en-US" b="1">
                <a:ea typeface="MS PGothic"/>
              </a:rPr>
              <a:t>Ginger</a:t>
            </a:r>
            <a:r>
              <a:rPr lang="en-US" b="1" baseline="30000">
                <a:ea typeface="MS PGothic"/>
              </a:rPr>
              <a:t>20</a:t>
            </a:r>
            <a:endParaRPr lang="en-US" b="1"/>
          </a:p>
        </p:txBody>
      </p:sp>
      <p:graphicFrame>
        <p:nvGraphicFramePr>
          <p:cNvPr id="7" name="Content Placeholder 6">
            <a:extLst>
              <a:ext uri="{FF2B5EF4-FFF2-40B4-BE49-F238E27FC236}">
                <a16:creationId xmlns:a16="http://schemas.microsoft.com/office/drawing/2014/main" id="{50BA30D5-2010-43C7-83A7-029FAAF7401B}"/>
              </a:ext>
            </a:extLst>
          </p:cNvPr>
          <p:cNvGraphicFramePr>
            <a:graphicFrameLocks noGrp="1"/>
          </p:cNvGraphicFramePr>
          <p:nvPr>
            <p:ph idx="1"/>
            <p:extLst>
              <p:ext uri="{D42A27DB-BD31-4B8C-83A1-F6EECF244321}">
                <p14:modId xmlns:p14="http://schemas.microsoft.com/office/powerpoint/2010/main" val="4061063977"/>
              </p:ext>
            </p:extLst>
          </p:nvPr>
        </p:nvGraphicFramePr>
        <p:xfrm>
          <a:off x="457200" y="68374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6" name="Rectangle 85">
            <a:extLst>
              <a:ext uri="{FF2B5EF4-FFF2-40B4-BE49-F238E27FC236}">
                <a16:creationId xmlns:a16="http://schemas.microsoft.com/office/drawing/2014/main" id="{A28ED77D-017A-48E2-A4F5-640CC934BF4E}"/>
              </a:ext>
            </a:extLst>
          </p:cNvPr>
          <p:cNvSpPr/>
          <p:nvPr/>
        </p:nvSpPr>
        <p:spPr>
          <a:xfrm>
            <a:off x="870600" y="4874456"/>
            <a:ext cx="7647489" cy="1050942"/>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CA" sz="2400">
                <a:latin typeface="Calibri Light"/>
                <a:cs typeface="Calibri Light"/>
              </a:rPr>
              <a:t>Possibly effective in improving osteoarthritis pain </a:t>
            </a:r>
          </a:p>
        </p:txBody>
      </p:sp>
      <p:sp>
        <p:nvSpPr>
          <p:cNvPr id="4" name="TextBox 3">
            <a:extLst>
              <a:ext uri="{FF2B5EF4-FFF2-40B4-BE49-F238E27FC236}">
                <a16:creationId xmlns:a16="http://schemas.microsoft.com/office/drawing/2014/main" id="{43644A0D-0130-00CD-BFFB-15B99C9E1674}"/>
              </a:ext>
            </a:extLst>
          </p:cNvPr>
          <p:cNvSpPr txBox="1"/>
          <p:nvPr/>
        </p:nvSpPr>
        <p:spPr>
          <a:xfrm>
            <a:off x="8552591" y="6631667"/>
            <a:ext cx="2174086" cy="230832"/>
          </a:xfrm>
          <a:prstGeom prst="rect">
            <a:avLst/>
          </a:prstGeom>
          <a:noFill/>
        </p:spPr>
        <p:txBody>
          <a:bodyPr wrap="square" lIns="91440" tIns="45720" rIns="91440" bIns="45720" rtlCol="0" anchor="t">
            <a:spAutoFit/>
          </a:bodyPr>
          <a:lstStyle/>
          <a:p>
            <a:r>
              <a:rPr lang="en-US" sz="900" dirty="0">
                <a:latin typeface="Calibri"/>
                <a:ea typeface="MS PGothic"/>
                <a:cs typeface="Calibri"/>
              </a:rPr>
              <a:t>Image 25</a:t>
            </a:r>
            <a:endParaRPr lang="en-US" sz="900" dirty="0"/>
          </a:p>
        </p:txBody>
      </p:sp>
    </p:spTree>
    <p:extLst>
      <p:ext uri="{BB962C8B-B14F-4D97-AF65-F5344CB8AC3E}">
        <p14:creationId xmlns:p14="http://schemas.microsoft.com/office/powerpoint/2010/main" val="3166950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E12C-5A4B-4AA6-898B-F5058E4A66D7}"/>
              </a:ext>
            </a:extLst>
          </p:cNvPr>
          <p:cNvSpPr>
            <a:spLocks noGrp="1"/>
          </p:cNvSpPr>
          <p:nvPr>
            <p:ph type="title"/>
          </p:nvPr>
        </p:nvSpPr>
        <p:spPr/>
        <p:txBody>
          <a:bodyPr/>
          <a:lstStyle/>
          <a:p>
            <a:r>
              <a:rPr lang="en-US">
                <a:ea typeface="MS PGothic"/>
              </a:rPr>
              <a:t>Appendix: </a:t>
            </a:r>
            <a:r>
              <a:rPr lang="en-US" b="1">
                <a:ea typeface="MS PGothic"/>
              </a:rPr>
              <a:t>Turmeric</a:t>
            </a:r>
            <a:r>
              <a:rPr lang="en-US" b="1" baseline="30000">
                <a:ea typeface="MS PGothic"/>
              </a:rPr>
              <a:t>21</a:t>
            </a:r>
            <a:r>
              <a:rPr lang="en-US" b="1">
                <a:ea typeface="MS PGothic"/>
              </a:rPr>
              <a:t> </a:t>
            </a:r>
            <a:endParaRPr lang="en-US" b="1"/>
          </a:p>
        </p:txBody>
      </p:sp>
      <p:graphicFrame>
        <p:nvGraphicFramePr>
          <p:cNvPr id="4" name="Content Placeholder 3">
            <a:extLst>
              <a:ext uri="{FF2B5EF4-FFF2-40B4-BE49-F238E27FC236}">
                <a16:creationId xmlns:a16="http://schemas.microsoft.com/office/drawing/2014/main" id="{D97C2542-A9B2-447A-92A6-D7B03513AE09}"/>
              </a:ext>
            </a:extLst>
          </p:cNvPr>
          <p:cNvGraphicFramePr>
            <a:graphicFrameLocks noGrp="1"/>
          </p:cNvGraphicFramePr>
          <p:nvPr>
            <p:ph idx="1"/>
            <p:extLst>
              <p:ext uri="{D42A27DB-BD31-4B8C-83A1-F6EECF244321}">
                <p14:modId xmlns:p14="http://schemas.microsoft.com/office/powerpoint/2010/main" val="3610230569"/>
              </p:ext>
            </p:extLst>
          </p:nvPr>
        </p:nvGraphicFramePr>
        <p:xfrm>
          <a:off x="834146" y="628516"/>
          <a:ext cx="769457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Rectangle 52">
            <a:extLst>
              <a:ext uri="{FF2B5EF4-FFF2-40B4-BE49-F238E27FC236}">
                <a16:creationId xmlns:a16="http://schemas.microsoft.com/office/drawing/2014/main" id="{918D026A-72A7-46AF-AD04-6262B9E5F8F9}"/>
              </a:ext>
            </a:extLst>
          </p:cNvPr>
          <p:cNvSpPr/>
          <p:nvPr/>
        </p:nvSpPr>
        <p:spPr>
          <a:xfrm>
            <a:off x="870600" y="4711170"/>
            <a:ext cx="7647489" cy="1050942"/>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CA" sz="2400">
                <a:latin typeface="Calibri Light"/>
                <a:cs typeface="Calibri Light"/>
              </a:rPr>
              <a:t>Possibly effective in improving knee pain and functioning in osteoarthritis </a:t>
            </a:r>
          </a:p>
        </p:txBody>
      </p:sp>
      <p:sp>
        <p:nvSpPr>
          <p:cNvPr id="5" name="TextBox 4">
            <a:extLst>
              <a:ext uri="{FF2B5EF4-FFF2-40B4-BE49-F238E27FC236}">
                <a16:creationId xmlns:a16="http://schemas.microsoft.com/office/drawing/2014/main" id="{E291E25E-BA87-5375-6E7A-398F4791A075}"/>
              </a:ext>
            </a:extLst>
          </p:cNvPr>
          <p:cNvSpPr txBox="1"/>
          <p:nvPr/>
        </p:nvSpPr>
        <p:spPr>
          <a:xfrm>
            <a:off x="8530265" y="6632134"/>
            <a:ext cx="2174086" cy="230832"/>
          </a:xfrm>
          <a:prstGeom prst="rect">
            <a:avLst/>
          </a:prstGeom>
          <a:noFill/>
        </p:spPr>
        <p:txBody>
          <a:bodyPr wrap="square" lIns="91440" tIns="45720" rIns="91440" bIns="45720" rtlCol="0" anchor="t">
            <a:spAutoFit/>
          </a:bodyPr>
          <a:lstStyle/>
          <a:p>
            <a:r>
              <a:rPr lang="en-US" sz="900" dirty="0">
                <a:latin typeface="Calibri"/>
                <a:ea typeface="MS PGothic"/>
                <a:cs typeface="Calibri"/>
              </a:rPr>
              <a:t>Image 26</a:t>
            </a:r>
            <a:endParaRPr lang="en-US" sz="900" dirty="0"/>
          </a:p>
        </p:txBody>
      </p:sp>
    </p:spTree>
    <p:extLst>
      <p:ext uri="{BB962C8B-B14F-4D97-AF65-F5344CB8AC3E}">
        <p14:creationId xmlns:p14="http://schemas.microsoft.com/office/powerpoint/2010/main" val="138575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94DE-D92D-404D-8D20-BA60AAAA5307}"/>
              </a:ext>
            </a:extLst>
          </p:cNvPr>
          <p:cNvSpPr>
            <a:spLocks noGrp="1"/>
          </p:cNvSpPr>
          <p:nvPr>
            <p:ph type="title"/>
          </p:nvPr>
        </p:nvSpPr>
        <p:spPr/>
        <p:txBody>
          <a:bodyPr/>
          <a:lstStyle/>
          <a:p>
            <a:r>
              <a:rPr lang="en-US">
                <a:ea typeface="MS PGothic"/>
              </a:rPr>
              <a:t>Agenda</a:t>
            </a:r>
            <a:endParaRPr lang="en-US"/>
          </a:p>
        </p:txBody>
      </p:sp>
      <p:sp>
        <p:nvSpPr>
          <p:cNvPr id="3" name="Content Placeholder 2">
            <a:extLst>
              <a:ext uri="{FF2B5EF4-FFF2-40B4-BE49-F238E27FC236}">
                <a16:creationId xmlns:a16="http://schemas.microsoft.com/office/drawing/2014/main" id="{98C57BCA-A357-4EB3-A68F-48A6DDD5D971}"/>
              </a:ext>
            </a:extLst>
          </p:cNvPr>
          <p:cNvSpPr>
            <a:spLocks noGrp="1"/>
          </p:cNvSpPr>
          <p:nvPr>
            <p:ph idx="1"/>
          </p:nvPr>
        </p:nvSpPr>
        <p:spPr>
          <a:xfrm>
            <a:off x="457200" y="902080"/>
            <a:ext cx="8229600" cy="4525963"/>
          </a:xfrm>
        </p:spPr>
        <p:txBody>
          <a:bodyPr/>
          <a:lstStyle/>
          <a:p>
            <a:pPr marL="0" indent="0">
              <a:buNone/>
            </a:pPr>
            <a:endParaRPr lang="en-US" dirty="0">
              <a:ea typeface="MS PGothic"/>
            </a:endParaRPr>
          </a:p>
          <a:p>
            <a:pPr marL="514350" indent="-514350">
              <a:buAutoNum type="arabicPeriod"/>
            </a:pPr>
            <a:r>
              <a:rPr lang="en-US" dirty="0">
                <a:ea typeface="MS PGothic"/>
              </a:rPr>
              <a:t>Chronic Pain</a:t>
            </a:r>
            <a:endParaRPr lang="en-US" dirty="0"/>
          </a:p>
          <a:p>
            <a:pPr marL="514350" indent="-514350">
              <a:buAutoNum type="arabicPeriod"/>
            </a:pPr>
            <a:r>
              <a:rPr lang="en-US" dirty="0">
                <a:ea typeface="MS PGothic"/>
              </a:rPr>
              <a:t>Pain Management</a:t>
            </a:r>
          </a:p>
          <a:p>
            <a:pPr marL="514350" indent="-514350">
              <a:buAutoNum type="arabicPeriod"/>
            </a:pPr>
            <a:r>
              <a:rPr lang="en-US" dirty="0">
                <a:ea typeface="MS PGothic"/>
              </a:rPr>
              <a:t>Non-Drug Measures</a:t>
            </a:r>
          </a:p>
          <a:p>
            <a:pPr marL="514350" indent="-514350">
              <a:buAutoNum type="arabicPeriod"/>
            </a:pPr>
            <a:r>
              <a:rPr lang="en-US" dirty="0">
                <a:ea typeface="MS PGothic"/>
              </a:rPr>
              <a:t>Natural Health Products </a:t>
            </a:r>
          </a:p>
          <a:p>
            <a:pPr marL="514350" indent="-514350">
              <a:buAutoNum type="arabicPeriod"/>
            </a:pPr>
            <a:r>
              <a:rPr lang="en-US" dirty="0">
                <a:ea typeface="MS PGothic"/>
              </a:rPr>
              <a:t>"Homework“</a:t>
            </a:r>
          </a:p>
        </p:txBody>
      </p:sp>
    </p:spTree>
    <p:extLst>
      <p:ext uri="{BB962C8B-B14F-4D97-AF65-F5344CB8AC3E}">
        <p14:creationId xmlns:p14="http://schemas.microsoft.com/office/powerpoint/2010/main" val="2080045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2E5B-EE3E-462F-BCAD-AB3F83E4E895}"/>
              </a:ext>
            </a:extLst>
          </p:cNvPr>
          <p:cNvSpPr>
            <a:spLocks noGrp="1"/>
          </p:cNvSpPr>
          <p:nvPr>
            <p:ph type="title"/>
          </p:nvPr>
        </p:nvSpPr>
        <p:spPr/>
        <p:txBody>
          <a:bodyPr/>
          <a:lstStyle/>
          <a:p>
            <a:r>
              <a:rPr lang="en-CA"/>
              <a:t>Appendix: </a:t>
            </a:r>
            <a:r>
              <a:rPr lang="en-CA" b="1"/>
              <a:t>Thunder God Vine</a:t>
            </a:r>
            <a:r>
              <a:rPr lang="en-CA" b="1" baseline="30000"/>
              <a:t>22</a:t>
            </a:r>
            <a:r>
              <a:rPr lang="en-CA" b="1"/>
              <a:t> </a:t>
            </a:r>
          </a:p>
        </p:txBody>
      </p:sp>
      <p:graphicFrame>
        <p:nvGraphicFramePr>
          <p:cNvPr id="4" name="Content Placeholder 3">
            <a:extLst>
              <a:ext uri="{FF2B5EF4-FFF2-40B4-BE49-F238E27FC236}">
                <a16:creationId xmlns:a16="http://schemas.microsoft.com/office/drawing/2014/main" id="{B1B60C38-B9AC-4B7E-BA53-2B2B6C57B033}"/>
              </a:ext>
            </a:extLst>
          </p:cNvPr>
          <p:cNvGraphicFramePr>
            <a:graphicFrameLocks noGrp="1"/>
          </p:cNvGraphicFramePr>
          <p:nvPr>
            <p:ph idx="1"/>
            <p:extLst>
              <p:ext uri="{D42A27DB-BD31-4B8C-83A1-F6EECF244321}">
                <p14:modId xmlns:p14="http://schemas.microsoft.com/office/powerpoint/2010/main" val="790217286"/>
              </p:ext>
            </p:extLst>
          </p:nvPr>
        </p:nvGraphicFramePr>
        <p:xfrm>
          <a:off x="457200" y="74174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4" name="Rectangle 73">
            <a:extLst>
              <a:ext uri="{FF2B5EF4-FFF2-40B4-BE49-F238E27FC236}">
                <a16:creationId xmlns:a16="http://schemas.microsoft.com/office/drawing/2014/main" id="{4E5A1930-82FF-4E16-9355-0D6594732EAC}"/>
              </a:ext>
            </a:extLst>
          </p:cNvPr>
          <p:cNvSpPr/>
          <p:nvPr/>
        </p:nvSpPr>
        <p:spPr>
          <a:xfrm>
            <a:off x="870600" y="4874456"/>
            <a:ext cx="7647489" cy="1050942"/>
          </a:xfrm>
          <a:prstGeom prst="rect">
            <a:avLst/>
          </a:prstGeom>
          <a:ln>
            <a:solidFill>
              <a:schemeClr val="accent6"/>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CA" sz="2400">
                <a:latin typeface="Calibri Light"/>
                <a:cs typeface="Calibri Light"/>
              </a:rPr>
              <a:t>Possibly effective in reducing rheumatoid arthritis pain, when used with prescription medication (DMARDs), but there is a risk of serious side effects </a:t>
            </a:r>
          </a:p>
        </p:txBody>
      </p:sp>
      <p:sp>
        <p:nvSpPr>
          <p:cNvPr id="5" name="TextBox 4">
            <a:extLst>
              <a:ext uri="{FF2B5EF4-FFF2-40B4-BE49-F238E27FC236}">
                <a16:creationId xmlns:a16="http://schemas.microsoft.com/office/drawing/2014/main" id="{695D34BE-1786-386D-C298-B7E3FCC6E6C1}"/>
              </a:ext>
            </a:extLst>
          </p:cNvPr>
          <p:cNvSpPr txBox="1"/>
          <p:nvPr/>
        </p:nvSpPr>
        <p:spPr>
          <a:xfrm>
            <a:off x="8569068" y="6624184"/>
            <a:ext cx="2174086" cy="230832"/>
          </a:xfrm>
          <a:prstGeom prst="rect">
            <a:avLst/>
          </a:prstGeom>
          <a:noFill/>
        </p:spPr>
        <p:txBody>
          <a:bodyPr wrap="square" lIns="91440" tIns="45720" rIns="91440" bIns="45720" rtlCol="0" anchor="t">
            <a:spAutoFit/>
          </a:bodyPr>
          <a:lstStyle/>
          <a:p>
            <a:r>
              <a:rPr lang="en-US" sz="900" dirty="0">
                <a:latin typeface="Calibri"/>
                <a:ea typeface="MS PGothic"/>
                <a:cs typeface="Calibri"/>
              </a:rPr>
              <a:t>Image 27</a:t>
            </a:r>
          </a:p>
        </p:txBody>
      </p:sp>
    </p:spTree>
    <p:extLst>
      <p:ext uri="{BB962C8B-B14F-4D97-AF65-F5344CB8AC3E}">
        <p14:creationId xmlns:p14="http://schemas.microsoft.com/office/powerpoint/2010/main" val="3624410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B74D5-DBD4-4F68-8C1A-C678BC7CED8A}"/>
              </a:ext>
            </a:extLst>
          </p:cNvPr>
          <p:cNvSpPr>
            <a:spLocks noGrp="1"/>
          </p:cNvSpPr>
          <p:nvPr>
            <p:ph type="title"/>
          </p:nvPr>
        </p:nvSpPr>
        <p:spPr/>
        <p:txBody>
          <a:bodyPr/>
          <a:lstStyle/>
          <a:p>
            <a:r>
              <a:rPr lang="en-US" dirty="0">
                <a:ea typeface="MS PGothic"/>
              </a:rPr>
              <a:t>Appendix: </a:t>
            </a:r>
            <a:r>
              <a:rPr lang="en-US" b="1" dirty="0">
                <a:ea typeface="MS PGothic"/>
              </a:rPr>
              <a:t>Feverfew</a:t>
            </a:r>
            <a:r>
              <a:rPr lang="en-US" b="1" baseline="30000" dirty="0">
                <a:ea typeface="MS PGothic"/>
              </a:rPr>
              <a:t>23</a:t>
            </a:r>
            <a:endParaRPr lang="en-US" b="1" dirty="0"/>
          </a:p>
        </p:txBody>
      </p:sp>
      <p:graphicFrame>
        <p:nvGraphicFramePr>
          <p:cNvPr id="4" name="Content Placeholder 3">
            <a:extLst>
              <a:ext uri="{FF2B5EF4-FFF2-40B4-BE49-F238E27FC236}">
                <a16:creationId xmlns:a16="http://schemas.microsoft.com/office/drawing/2014/main" id="{EEB1A39E-2EF0-4E72-A904-FA24EAEFB4E3}"/>
              </a:ext>
            </a:extLst>
          </p:cNvPr>
          <p:cNvGraphicFramePr>
            <a:graphicFrameLocks noGrp="1"/>
          </p:cNvGraphicFramePr>
          <p:nvPr>
            <p:ph idx="1"/>
            <p:extLst>
              <p:ext uri="{D42A27DB-BD31-4B8C-83A1-F6EECF244321}">
                <p14:modId xmlns:p14="http://schemas.microsoft.com/office/powerpoint/2010/main" val="2648632857"/>
              </p:ext>
            </p:extLst>
          </p:nvPr>
        </p:nvGraphicFramePr>
        <p:xfrm>
          <a:off x="457200" y="59813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Rectangle 37">
            <a:extLst>
              <a:ext uri="{FF2B5EF4-FFF2-40B4-BE49-F238E27FC236}">
                <a16:creationId xmlns:a16="http://schemas.microsoft.com/office/drawing/2014/main" id="{549537B4-7AF2-4975-BBB9-91559688596D}"/>
              </a:ext>
            </a:extLst>
          </p:cNvPr>
          <p:cNvSpPr/>
          <p:nvPr/>
        </p:nvSpPr>
        <p:spPr>
          <a:xfrm>
            <a:off x="909182" y="4768355"/>
            <a:ext cx="7647489" cy="1050942"/>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CA" sz="2400" dirty="0">
                <a:latin typeface="Calibri Light"/>
                <a:cs typeface="Calibri Light"/>
              </a:rPr>
              <a:t>Not enough evidence for effectiveness in non-migraine pain </a:t>
            </a:r>
          </a:p>
        </p:txBody>
      </p:sp>
      <p:sp>
        <p:nvSpPr>
          <p:cNvPr id="5" name="TextBox 4">
            <a:extLst>
              <a:ext uri="{FF2B5EF4-FFF2-40B4-BE49-F238E27FC236}">
                <a16:creationId xmlns:a16="http://schemas.microsoft.com/office/drawing/2014/main" id="{9FA7483A-6FA4-B96E-F4EF-3F98F2BF8FAC}"/>
              </a:ext>
            </a:extLst>
          </p:cNvPr>
          <p:cNvSpPr txBox="1"/>
          <p:nvPr/>
        </p:nvSpPr>
        <p:spPr>
          <a:xfrm>
            <a:off x="8560798" y="6632623"/>
            <a:ext cx="2174086" cy="230832"/>
          </a:xfrm>
          <a:prstGeom prst="rect">
            <a:avLst/>
          </a:prstGeom>
          <a:noFill/>
        </p:spPr>
        <p:txBody>
          <a:bodyPr wrap="square" lIns="91440" tIns="45720" rIns="91440" bIns="45720" rtlCol="0" anchor="t">
            <a:spAutoFit/>
          </a:bodyPr>
          <a:lstStyle/>
          <a:p>
            <a:r>
              <a:rPr lang="en-US" sz="900" dirty="0">
                <a:latin typeface="Calibri"/>
                <a:ea typeface="MS PGothic"/>
                <a:cs typeface="Calibri"/>
              </a:rPr>
              <a:t>Image 28</a:t>
            </a:r>
            <a:endParaRPr lang="en-US" sz="900" dirty="0"/>
          </a:p>
        </p:txBody>
      </p:sp>
    </p:spTree>
    <p:extLst>
      <p:ext uri="{BB962C8B-B14F-4D97-AF65-F5344CB8AC3E}">
        <p14:creationId xmlns:p14="http://schemas.microsoft.com/office/powerpoint/2010/main" val="4216966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E33A-2066-41B2-B06E-51F3C34F2570}"/>
              </a:ext>
            </a:extLst>
          </p:cNvPr>
          <p:cNvSpPr>
            <a:spLocks noGrp="1"/>
          </p:cNvSpPr>
          <p:nvPr>
            <p:ph type="title"/>
          </p:nvPr>
        </p:nvSpPr>
        <p:spPr>
          <a:xfrm>
            <a:off x="457200" y="84515"/>
            <a:ext cx="8229600" cy="1143000"/>
          </a:xfrm>
        </p:spPr>
        <p:txBody>
          <a:bodyPr/>
          <a:lstStyle/>
          <a:p>
            <a:r>
              <a:rPr lang="en-US">
                <a:ea typeface="MS PGothic"/>
              </a:rPr>
              <a:t>Appendix: </a:t>
            </a:r>
            <a:r>
              <a:rPr lang="en-US" b="1">
                <a:ea typeface="MS PGothic"/>
              </a:rPr>
              <a:t>Willow Bark</a:t>
            </a:r>
            <a:r>
              <a:rPr lang="en-US" b="1" baseline="30000">
                <a:ea typeface="MS PGothic"/>
              </a:rPr>
              <a:t>24</a:t>
            </a:r>
            <a:r>
              <a:rPr lang="en-US" b="1">
                <a:ea typeface="MS PGothic"/>
              </a:rPr>
              <a:t> </a:t>
            </a:r>
            <a:endParaRPr lang="en-US" b="1"/>
          </a:p>
        </p:txBody>
      </p:sp>
      <p:graphicFrame>
        <p:nvGraphicFramePr>
          <p:cNvPr id="4" name="Content Placeholder 3">
            <a:extLst>
              <a:ext uri="{FF2B5EF4-FFF2-40B4-BE49-F238E27FC236}">
                <a16:creationId xmlns:a16="http://schemas.microsoft.com/office/drawing/2014/main" id="{80B6F782-E541-485B-99F0-30A5A4A0F178}"/>
              </a:ext>
            </a:extLst>
          </p:cNvPr>
          <p:cNvGraphicFramePr>
            <a:graphicFrameLocks noGrp="1"/>
          </p:cNvGraphicFramePr>
          <p:nvPr>
            <p:ph idx="1"/>
            <p:extLst>
              <p:ext uri="{D42A27DB-BD31-4B8C-83A1-F6EECF244321}">
                <p14:modId xmlns:p14="http://schemas.microsoft.com/office/powerpoint/2010/main" val="262590539"/>
              </p:ext>
            </p:extLst>
          </p:nvPr>
        </p:nvGraphicFramePr>
        <p:xfrm>
          <a:off x="457200" y="4908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Rectangle 43">
            <a:extLst>
              <a:ext uri="{FF2B5EF4-FFF2-40B4-BE49-F238E27FC236}">
                <a16:creationId xmlns:a16="http://schemas.microsoft.com/office/drawing/2014/main" id="{8E5626E8-02B6-4A87-ABEB-7C4FC3C54F79}"/>
              </a:ext>
            </a:extLst>
          </p:cNvPr>
          <p:cNvSpPr/>
          <p:nvPr/>
        </p:nvSpPr>
        <p:spPr>
          <a:xfrm>
            <a:off x="870600" y="4729772"/>
            <a:ext cx="7647489" cy="1050942"/>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CA" sz="2400">
                <a:latin typeface="Calibri Light"/>
                <a:cs typeface="Calibri Light"/>
              </a:rPr>
              <a:t>Possibly effective in reducing back pain</a:t>
            </a:r>
          </a:p>
        </p:txBody>
      </p:sp>
      <p:sp>
        <p:nvSpPr>
          <p:cNvPr id="6" name="TextBox 5">
            <a:extLst>
              <a:ext uri="{FF2B5EF4-FFF2-40B4-BE49-F238E27FC236}">
                <a16:creationId xmlns:a16="http://schemas.microsoft.com/office/drawing/2014/main" id="{38530EC6-533D-9C65-8FB6-6208CD2B2D17}"/>
              </a:ext>
            </a:extLst>
          </p:cNvPr>
          <p:cNvSpPr txBox="1"/>
          <p:nvPr/>
        </p:nvSpPr>
        <p:spPr>
          <a:xfrm>
            <a:off x="8506905" y="6615812"/>
            <a:ext cx="4572000" cy="246221"/>
          </a:xfrm>
          <a:prstGeom prst="rect">
            <a:avLst/>
          </a:prstGeom>
          <a:noFill/>
        </p:spPr>
        <p:txBody>
          <a:bodyPr wrap="square" lIns="91440" tIns="45720" rIns="91440" bIns="45720" anchor="t">
            <a:spAutoFit/>
          </a:bodyPr>
          <a:lstStyle/>
          <a:p>
            <a:r>
              <a:rPr lang="en-US" sz="1000" dirty="0">
                <a:latin typeface="Calibri"/>
                <a:ea typeface="MS PGothic"/>
                <a:cs typeface="Calibri"/>
              </a:rPr>
              <a:t>Image 29</a:t>
            </a:r>
            <a:endParaRPr lang="en-US" sz="1000" dirty="0"/>
          </a:p>
        </p:txBody>
      </p:sp>
    </p:spTree>
    <p:extLst>
      <p:ext uri="{BB962C8B-B14F-4D97-AF65-F5344CB8AC3E}">
        <p14:creationId xmlns:p14="http://schemas.microsoft.com/office/powerpoint/2010/main" val="403203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1243FF4-8DDC-1713-BFDB-85ABA83F1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96" y="1004154"/>
            <a:ext cx="7678455" cy="48496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712908-3D03-2B55-ADCE-4E0BDFC24E17}"/>
              </a:ext>
            </a:extLst>
          </p:cNvPr>
          <p:cNvSpPr txBox="1"/>
          <p:nvPr/>
        </p:nvSpPr>
        <p:spPr>
          <a:xfrm>
            <a:off x="8541099" y="6606791"/>
            <a:ext cx="113043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alibri"/>
                <a:ea typeface="MS PGothic"/>
                <a:cs typeface="Calibri"/>
              </a:rPr>
              <a:t>Image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33E31D4F-7227-4DCA-ABAF-B19515BD3DE3}"/>
              </a:ext>
            </a:extLst>
          </p:cNvPr>
          <p:cNvSpPr>
            <a:spLocks noGrp="1"/>
          </p:cNvSpPr>
          <p:nvPr>
            <p:ph type="title"/>
          </p:nvPr>
        </p:nvSpPr>
        <p:spPr/>
        <p:txBody>
          <a:bodyPr/>
          <a:lstStyle/>
          <a:p>
            <a:r>
              <a:rPr lang="en-US" altLang="en-US"/>
              <a:t>Ground Rules </a:t>
            </a:r>
          </a:p>
        </p:txBody>
      </p:sp>
      <p:pic>
        <p:nvPicPr>
          <p:cNvPr id="2050" name="Picture 2">
            <a:extLst>
              <a:ext uri="{FF2B5EF4-FFF2-40B4-BE49-F238E27FC236}">
                <a16:creationId xmlns:a16="http://schemas.microsoft.com/office/drawing/2014/main" id="{B0343A85-897B-907B-8722-9A2150E00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469" y="1477137"/>
            <a:ext cx="4881062" cy="4881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2CA660-E083-250F-653F-5CE1034DF604}"/>
              </a:ext>
            </a:extLst>
          </p:cNvPr>
          <p:cNvSpPr txBox="1"/>
          <p:nvPr/>
        </p:nvSpPr>
        <p:spPr>
          <a:xfrm>
            <a:off x="8528538" y="6606791"/>
            <a:ext cx="113043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alibri"/>
                <a:ea typeface="MS PGothic"/>
                <a:cs typeface="Calibri"/>
              </a:rPr>
              <a:t>Image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1EE6-C079-4C9E-8670-E60874A0DACF}"/>
              </a:ext>
            </a:extLst>
          </p:cNvPr>
          <p:cNvSpPr>
            <a:spLocks noGrp="1"/>
          </p:cNvSpPr>
          <p:nvPr>
            <p:ph type="title"/>
          </p:nvPr>
        </p:nvSpPr>
        <p:spPr>
          <a:xfrm>
            <a:off x="0" y="274638"/>
            <a:ext cx="9122868" cy="1143000"/>
          </a:xfrm>
        </p:spPr>
        <p:txBody>
          <a:bodyPr/>
          <a:lstStyle/>
          <a:p>
            <a:r>
              <a:rPr lang="en-US">
                <a:ea typeface="MS PGothic"/>
              </a:rPr>
              <a:t>Zoom Features</a:t>
            </a:r>
            <a:endParaRPr lang="en-US"/>
          </a:p>
        </p:txBody>
      </p:sp>
      <p:sp>
        <p:nvSpPr>
          <p:cNvPr id="5" name="TextBox 4">
            <a:extLst>
              <a:ext uri="{FF2B5EF4-FFF2-40B4-BE49-F238E27FC236}">
                <a16:creationId xmlns:a16="http://schemas.microsoft.com/office/drawing/2014/main" id="{98385CC0-7C5C-4FDF-A15C-68F47C22705D}"/>
              </a:ext>
            </a:extLst>
          </p:cNvPr>
          <p:cNvSpPr txBox="1"/>
          <p:nvPr/>
        </p:nvSpPr>
        <p:spPr>
          <a:xfrm>
            <a:off x="318705" y="5248708"/>
            <a:ext cx="1994784" cy="369332"/>
          </a:xfrm>
          <a:prstGeom prst="rect">
            <a:avLst/>
          </a:prstGeom>
          <a:noFill/>
        </p:spPr>
        <p:txBody>
          <a:bodyPr wrap="square" rtlCol="0">
            <a:spAutoFit/>
          </a:bodyPr>
          <a:lstStyle/>
          <a:p>
            <a:r>
              <a:rPr lang="en-CA" b="1"/>
              <a:t>Turn video on/off</a:t>
            </a:r>
          </a:p>
        </p:txBody>
      </p:sp>
      <p:sp>
        <p:nvSpPr>
          <p:cNvPr id="7" name="TextBox 6">
            <a:extLst>
              <a:ext uri="{FF2B5EF4-FFF2-40B4-BE49-F238E27FC236}">
                <a16:creationId xmlns:a16="http://schemas.microsoft.com/office/drawing/2014/main" id="{3613C225-6F5B-4A6B-A701-8F09BCD64383}"/>
              </a:ext>
            </a:extLst>
          </p:cNvPr>
          <p:cNvSpPr txBox="1"/>
          <p:nvPr/>
        </p:nvSpPr>
        <p:spPr>
          <a:xfrm>
            <a:off x="83457" y="1485261"/>
            <a:ext cx="2129425" cy="369332"/>
          </a:xfrm>
          <a:prstGeom prst="rect">
            <a:avLst/>
          </a:prstGeom>
          <a:noFill/>
        </p:spPr>
        <p:txBody>
          <a:bodyPr wrap="square" rtlCol="0">
            <a:spAutoFit/>
          </a:bodyPr>
          <a:lstStyle/>
          <a:p>
            <a:r>
              <a:rPr lang="en-CA" b="1"/>
              <a:t>Turn mic on/off</a:t>
            </a:r>
          </a:p>
        </p:txBody>
      </p:sp>
      <p:sp>
        <p:nvSpPr>
          <p:cNvPr id="8" name="TextBox 7">
            <a:extLst>
              <a:ext uri="{FF2B5EF4-FFF2-40B4-BE49-F238E27FC236}">
                <a16:creationId xmlns:a16="http://schemas.microsoft.com/office/drawing/2014/main" id="{AE65875D-EE39-4726-A2CE-2632DE148960}"/>
              </a:ext>
            </a:extLst>
          </p:cNvPr>
          <p:cNvSpPr txBox="1"/>
          <p:nvPr/>
        </p:nvSpPr>
        <p:spPr>
          <a:xfrm>
            <a:off x="4056906" y="5244270"/>
            <a:ext cx="1725287" cy="378937"/>
          </a:xfrm>
          <a:prstGeom prst="rect">
            <a:avLst/>
          </a:prstGeom>
          <a:noFill/>
        </p:spPr>
        <p:txBody>
          <a:bodyPr wrap="square" lIns="91440" tIns="45720" rIns="91440" bIns="45720" rtlCol="0" anchor="t">
            <a:spAutoFit/>
          </a:bodyPr>
          <a:lstStyle/>
          <a:p>
            <a:r>
              <a:rPr lang="en-CA" b="1">
                <a:latin typeface="Calibri"/>
                <a:ea typeface="MS PGothic"/>
                <a:cs typeface="Calibri"/>
              </a:rPr>
              <a:t>Chat box</a:t>
            </a:r>
            <a:endParaRPr lang="en-US"/>
          </a:p>
        </p:txBody>
      </p:sp>
      <p:cxnSp>
        <p:nvCxnSpPr>
          <p:cNvPr id="11" name="Straight Arrow Connector 10">
            <a:extLst>
              <a:ext uri="{FF2B5EF4-FFF2-40B4-BE49-F238E27FC236}">
                <a16:creationId xmlns:a16="http://schemas.microsoft.com/office/drawing/2014/main" id="{DF58C8FD-52F7-450F-8C27-CFABF2A7ACE7}"/>
              </a:ext>
            </a:extLst>
          </p:cNvPr>
          <p:cNvCxnSpPr/>
          <p:nvPr/>
        </p:nvCxnSpPr>
        <p:spPr>
          <a:xfrm flipH="1" flipV="1">
            <a:off x="1184018" y="4061051"/>
            <a:ext cx="7119" cy="1089322"/>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0B008200-7AE8-4EFD-8FAC-2302C351CDF7}"/>
              </a:ext>
            </a:extLst>
          </p:cNvPr>
          <p:cNvCxnSpPr>
            <a:cxnSpLocks/>
          </p:cNvCxnSpPr>
          <p:nvPr/>
        </p:nvCxnSpPr>
        <p:spPr>
          <a:xfrm flipH="1">
            <a:off x="713904" y="1933724"/>
            <a:ext cx="4760" cy="101517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DE4F3693-9B3F-7267-9090-D6CB3613728D}"/>
              </a:ext>
            </a:extLst>
          </p:cNvPr>
          <p:cNvCxnSpPr>
            <a:cxnSpLocks/>
          </p:cNvCxnSpPr>
          <p:nvPr/>
        </p:nvCxnSpPr>
        <p:spPr>
          <a:xfrm>
            <a:off x="5121603" y="1933724"/>
            <a:ext cx="9942" cy="101517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19" name="TextBox 18">
            <a:extLst>
              <a:ext uri="{FF2B5EF4-FFF2-40B4-BE49-F238E27FC236}">
                <a16:creationId xmlns:a16="http://schemas.microsoft.com/office/drawing/2014/main" id="{BDD22277-466B-C742-0DB6-D59C6E35CA84}"/>
              </a:ext>
            </a:extLst>
          </p:cNvPr>
          <p:cNvSpPr txBox="1"/>
          <p:nvPr/>
        </p:nvSpPr>
        <p:spPr>
          <a:xfrm>
            <a:off x="4464746" y="1485261"/>
            <a:ext cx="2129425" cy="369332"/>
          </a:xfrm>
          <a:prstGeom prst="rect">
            <a:avLst/>
          </a:prstGeom>
          <a:noFill/>
        </p:spPr>
        <p:txBody>
          <a:bodyPr wrap="square" lIns="91440" tIns="45720" rIns="91440" bIns="45720" rtlCol="0" anchor="t">
            <a:spAutoFit/>
          </a:bodyPr>
          <a:lstStyle/>
          <a:p>
            <a:r>
              <a:rPr lang="en-CA" b="1">
                <a:latin typeface="Calibri"/>
                <a:ea typeface="MS PGothic"/>
                <a:cs typeface="Calibri"/>
              </a:rPr>
              <a:t>Share Screen</a:t>
            </a:r>
            <a:endParaRPr lang="en-US"/>
          </a:p>
        </p:txBody>
      </p:sp>
      <p:pic>
        <p:nvPicPr>
          <p:cNvPr id="10" name="Picture 11">
            <a:extLst>
              <a:ext uri="{FF2B5EF4-FFF2-40B4-BE49-F238E27FC236}">
                <a16:creationId xmlns:a16="http://schemas.microsoft.com/office/drawing/2014/main" id="{9659D64B-FFD4-4753-D169-4CF2FC7E695D}"/>
              </a:ext>
            </a:extLst>
          </p:cNvPr>
          <p:cNvPicPr>
            <a:picLocks noChangeAspect="1"/>
          </p:cNvPicPr>
          <p:nvPr/>
        </p:nvPicPr>
        <p:blipFill>
          <a:blip r:embed="rId2"/>
          <a:stretch>
            <a:fillRect/>
          </a:stretch>
        </p:blipFill>
        <p:spPr>
          <a:xfrm>
            <a:off x="377815" y="3025510"/>
            <a:ext cx="8704441" cy="968690"/>
          </a:xfrm>
          <a:prstGeom prst="rect">
            <a:avLst/>
          </a:prstGeom>
        </p:spPr>
      </p:pic>
      <p:cxnSp>
        <p:nvCxnSpPr>
          <p:cNvPr id="20" name="Straight Arrow Connector 19">
            <a:extLst>
              <a:ext uri="{FF2B5EF4-FFF2-40B4-BE49-F238E27FC236}">
                <a16:creationId xmlns:a16="http://schemas.microsoft.com/office/drawing/2014/main" id="{D24FE82F-D6E2-F0AC-FE50-F67738C56EFF}"/>
              </a:ext>
            </a:extLst>
          </p:cNvPr>
          <p:cNvCxnSpPr>
            <a:cxnSpLocks/>
          </p:cNvCxnSpPr>
          <p:nvPr/>
        </p:nvCxnSpPr>
        <p:spPr>
          <a:xfrm flipH="1" flipV="1">
            <a:off x="4565240" y="4061051"/>
            <a:ext cx="7119" cy="1089322"/>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65A30738-D3EC-F3A2-81AB-4B53A09CC861}"/>
              </a:ext>
            </a:extLst>
          </p:cNvPr>
          <p:cNvCxnSpPr>
            <a:cxnSpLocks/>
          </p:cNvCxnSpPr>
          <p:nvPr/>
        </p:nvCxnSpPr>
        <p:spPr>
          <a:xfrm flipH="1" flipV="1">
            <a:off x="6138243" y="4061050"/>
            <a:ext cx="7119" cy="1089322"/>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a:extLst>
              <a:ext uri="{FF2B5EF4-FFF2-40B4-BE49-F238E27FC236}">
                <a16:creationId xmlns:a16="http://schemas.microsoft.com/office/drawing/2014/main" id="{21258AD9-44B0-01D6-9E2E-48760C77F188}"/>
              </a:ext>
            </a:extLst>
          </p:cNvPr>
          <p:cNvCxnSpPr>
            <a:cxnSpLocks/>
          </p:cNvCxnSpPr>
          <p:nvPr/>
        </p:nvCxnSpPr>
        <p:spPr>
          <a:xfrm flipH="1" flipV="1">
            <a:off x="8835870" y="4061050"/>
            <a:ext cx="7119" cy="1089322"/>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23" name="TextBox 22">
            <a:extLst>
              <a:ext uri="{FF2B5EF4-FFF2-40B4-BE49-F238E27FC236}">
                <a16:creationId xmlns:a16="http://schemas.microsoft.com/office/drawing/2014/main" id="{795B4AB4-DF18-84C3-D1BC-62D90C9866D4}"/>
              </a:ext>
            </a:extLst>
          </p:cNvPr>
          <p:cNvSpPr txBox="1"/>
          <p:nvPr/>
        </p:nvSpPr>
        <p:spPr>
          <a:xfrm>
            <a:off x="8129444" y="5244269"/>
            <a:ext cx="985700" cy="646331"/>
          </a:xfrm>
          <a:prstGeom prst="rect">
            <a:avLst/>
          </a:prstGeom>
          <a:noFill/>
        </p:spPr>
        <p:txBody>
          <a:bodyPr wrap="square" lIns="91440" tIns="45720" rIns="91440" bIns="45720" rtlCol="0" anchor="t">
            <a:spAutoFit/>
          </a:bodyPr>
          <a:lstStyle/>
          <a:p>
            <a:r>
              <a:rPr lang="en-CA" b="1">
                <a:latin typeface="Calibri"/>
                <a:ea typeface="MS PGothic"/>
                <a:cs typeface="Calibri"/>
              </a:rPr>
              <a:t>Leave</a:t>
            </a:r>
            <a:endParaRPr lang="en-US">
              <a:cs typeface="Calibri" panose="020F0502020204030204" pitchFamily="34" charset="0"/>
            </a:endParaRPr>
          </a:p>
          <a:p>
            <a:r>
              <a:rPr lang="en-CA" b="1">
                <a:latin typeface="Calibri"/>
                <a:ea typeface="MS PGothic"/>
                <a:cs typeface="Calibri"/>
              </a:rPr>
              <a:t>meeting</a:t>
            </a:r>
            <a:endParaRPr lang="en-US">
              <a:cs typeface="Calibri"/>
            </a:endParaRPr>
          </a:p>
        </p:txBody>
      </p:sp>
      <p:sp>
        <p:nvSpPr>
          <p:cNvPr id="24" name="TextBox 23">
            <a:extLst>
              <a:ext uri="{FF2B5EF4-FFF2-40B4-BE49-F238E27FC236}">
                <a16:creationId xmlns:a16="http://schemas.microsoft.com/office/drawing/2014/main" id="{1BEB05E9-84FF-A8C5-DC19-648315769F25}"/>
              </a:ext>
            </a:extLst>
          </p:cNvPr>
          <p:cNvSpPr txBox="1"/>
          <p:nvPr/>
        </p:nvSpPr>
        <p:spPr>
          <a:xfrm>
            <a:off x="5641737" y="5244269"/>
            <a:ext cx="1725287" cy="378937"/>
          </a:xfrm>
          <a:prstGeom prst="rect">
            <a:avLst/>
          </a:prstGeom>
          <a:noFill/>
        </p:spPr>
        <p:txBody>
          <a:bodyPr wrap="square" lIns="91440" tIns="45720" rIns="91440" bIns="45720" rtlCol="0" anchor="t">
            <a:spAutoFit/>
          </a:bodyPr>
          <a:lstStyle/>
          <a:p>
            <a:r>
              <a:rPr lang="en-CA" b="1">
                <a:latin typeface="Calibri"/>
                <a:ea typeface="MS PGothic"/>
                <a:cs typeface="Calibri"/>
              </a:rPr>
              <a:t>Raise Hand</a:t>
            </a:r>
            <a:endParaRPr lang="en-US"/>
          </a:p>
        </p:txBody>
      </p:sp>
    </p:spTree>
    <p:extLst>
      <p:ext uri="{BB962C8B-B14F-4D97-AF65-F5344CB8AC3E}">
        <p14:creationId xmlns:p14="http://schemas.microsoft.com/office/powerpoint/2010/main" val="2222220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E4D1-9743-4A47-BD59-C371C98D67E4}"/>
              </a:ext>
            </a:extLst>
          </p:cNvPr>
          <p:cNvSpPr>
            <a:spLocks noGrp="1"/>
          </p:cNvSpPr>
          <p:nvPr>
            <p:ph type="title"/>
          </p:nvPr>
        </p:nvSpPr>
        <p:spPr>
          <a:xfrm>
            <a:off x="358834" y="2860175"/>
            <a:ext cx="8229600" cy="1143000"/>
          </a:xfrm>
        </p:spPr>
        <p:txBody>
          <a:bodyPr/>
          <a:lstStyle/>
          <a:p>
            <a:r>
              <a:rPr lang="en-CA">
                <a:ea typeface="MS PGothic"/>
              </a:rPr>
              <a:t>Chronic Pain</a:t>
            </a:r>
            <a:endParaRPr lang="en-CA"/>
          </a:p>
        </p:txBody>
      </p:sp>
    </p:spTree>
    <p:extLst>
      <p:ext uri="{BB962C8B-B14F-4D97-AF65-F5344CB8AC3E}">
        <p14:creationId xmlns:p14="http://schemas.microsoft.com/office/powerpoint/2010/main" val="4067565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fc2e3e-eda1-4d77-8751-0efc464d6cfa">
      <Terms xmlns="http://schemas.microsoft.com/office/infopath/2007/PartnerControls"/>
    </lcf76f155ced4ddcb4097134ff3c332f>
    <TaxCatchAll xmlns="a3872387-34b7-4a60-a363-363c16f078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58A0397E95A24998A320C0C9E37708" ma:contentTypeVersion="17" ma:contentTypeDescription="Create a new document." ma:contentTypeScope="" ma:versionID="faed2724a166b4d9dc938358b5d363c3">
  <xsd:schema xmlns:xsd="http://www.w3.org/2001/XMLSchema" xmlns:xs="http://www.w3.org/2001/XMLSchema" xmlns:p="http://schemas.microsoft.com/office/2006/metadata/properties" xmlns:ns2="ecfc2e3e-eda1-4d77-8751-0efc464d6cfa" xmlns:ns3="a3872387-34b7-4a60-a363-363c16f07818" targetNamespace="http://schemas.microsoft.com/office/2006/metadata/properties" ma:root="true" ma:fieldsID="2fecf831d550ca037462a97ef3bf66a7" ns2:_="" ns3:_="">
    <xsd:import namespace="ecfc2e3e-eda1-4d77-8751-0efc464d6cfa"/>
    <xsd:import namespace="a3872387-34b7-4a60-a363-363c16f078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c2e3e-eda1-4d77-8751-0efc464d6c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1f1625-ae5f-4790-9429-a47075c1c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872387-34b7-4a60-a363-363c16f0781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bb7311-6c28-4153-9ed6-774dff17550b}" ma:internalName="TaxCatchAll" ma:showField="CatchAllData" ma:web="a3872387-34b7-4a60-a363-363c16f078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30AF29-8649-40AF-950B-AC77A6FE3667}">
  <ds:schemaRefs>
    <ds:schemaRef ds:uri="a3872387-34b7-4a60-a363-363c16f07818"/>
    <ds:schemaRef ds:uri="ecfc2e3e-eda1-4d77-8751-0efc464d6c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E83894-4FDC-4FF7-8FFD-CDD10CB84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c2e3e-eda1-4d77-8751-0efc464d6cfa"/>
    <ds:schemaRef ds:uri="a3872387-34b7-4a60-a363-363c16f078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353758-41F1-49C1-B60B-99EDF7C151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TotalTime>
  <Words>8336</Words>
  <Application>Microsoft Macintosh PowerPoint</Application>
  <PresentationFormat>On-screen Show (4:3)</PresentationFormat>
  <Paragraphs>804</Paragraphs>
  <Slides>52</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Arial,Sans-Serif</vt:lpstr>
      <vt:lpstr>Calibri</vt:lpstr>
      <vt:lpstr>Calibri Light</vt:lpstr>
      <vt:lpstr>Courier New</vt:lpstr>
      <vt:lpstr>Office Theme</vt:lpstr>
      <vt:lpstr>Session 1: Introduction to Chronic Non-Cancer Pain </vt:lpstr>
      <vt:lpstr>Land Acknowledgement </vt:lpstr>
      <vt:lpstr>Welcome!</vt:lpstr>
      <vt:lpstr>Introduction</vt:lpstr>
      <vt:lpstr>Agenda</vt:lpstr>
      <vt:lpstr>PowerPoint Presentation</vt:lpstr>
      <vt:lpstr>Ground Rules </vt:lpstr>
      <vt:lpstr>Zoom Features</vt:lpstr>
      <vt:lpstr>Chronic Pain</vt:lpstr>
      <vt:lpstr>Types of Pain1</vt:lpstr>
      <vt:lpstr>Nociceptive Pain </vt:lpstr>
      <vt:lpstr>Neuropathic Pain </vt:lpstr>
      <vt:lpstr>Chronic Pain</vt:lpstr>
      <vt:lpstr>Biopsychosocial Model of Pain5 </vt:lpstr>
      <vt:lpstr>Speaking about Pain</vt:lpstr>
      <vt:lpstr>Group Discussion</vt:lpstr>
      <vt:lpstr>Pain Management </vt:lpstr>
      <vt:lpstr>General Management7</vt:lpstr>
      <vt:lpstr>Quiz Question: True or False?</vt:lpstr>
      <vt:lpstr>Setting Expectations</vt:lpstr>
      <vt:lpstr>Setting Expectations</vt:lpstr>
      <vt:lpstr>Group Discussion</vt:lpstr>
      <vt:lpstr>Non-Drug Treatments7</vt:lpstr>
      <vt:lpstr>Physical Activity7 </vt:lpstr>
      <vt:lpstr>Physical Therapies7 </vt:lpstr>
      <vt:lpstr>Psychological Therapies </vt:lpstr>
      <vt:lpstr>Self-Management Programs</vt:lpstr>
      <vt:lpstr>Lifestyle Interventions</vt:lpstr>
      <vt:lpstr>Lifestyle: Sleep13</vt:lpstr>
      <vt:lpstr>Lifestyle: Nutrition</vt:lpstr>
      <vt:lpstr>Group Discussion</vt:lpstr>
      <vt:lpstr>Natural Health Products</vt:lpstr>
      <vt:lpstr>Quiz Question: True or False?</vt:lpstr>
      <vt:lpstr>Natural Health Products (NHP)</vt:lpstr>
      <vt:lpstr>NHPs for Chronic Pain </vt:lpstr>
      <vt:lpstr>Group Discussion </vt:lpstr>
      <vt:lpstr>Medical Cannabis </vt:lpstr>
      <vt:lpstr>Key Take-Aways </vt:lpstr>
      <vt:lpstr>Debrief of Today’s Session</vt:lpstr>
      <vt:lpstr>“Homework”</vt:lpstr>
      <vt:lpstr>Resources </vt:lpstr>
      <vt:lpstr>Resources </vt:lpstr>
      <vt:lpstr>PowerPoint Presentation</vt:lpstr>
      <vt:lpstr>References </vt:lpstr>
      <vt:lpstr>Image References</vt:lpstr>
      <vt:lpstr>Appendix: Chondroitin26</vt:lpstr>
      <vt:lpstr>Appendix: Glucosamine25</vt:lpstr>
      <vt:lpstr>Appendix: Ginger20</vt:lpstr>
      <vt:lpstr>Appendix: Turmeric21 </vt:lpstr>
      <vt:lpstr>Appendix: Thunder God Vine22 </vt:lpstr>
      <vt:lpstr>Appendix: Feverfew23</vt:lpstr>
      <vt:lpstr>Appendix: Willow Bark24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Jimi Galvão</dc:creator>
  <cp:lastModifiedBy>Domanski, Nicole</cp:lastModifiedBy>
  <cp:revision>226</cp:revision>
  <dcterms:created xsi:type="dcterms:W3CDTF">2014-07-07T18:49:12Z</dcterms:created>
  <dcterms:modified xsi:type="dcterms:W3CDTF">2023-07-31T21:35:14Z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0x0101005258A0397E95A24998A320C0C9E37708</vt:lpwstr>
  </property>
  <property fmtid="{D5CDD505-2E9C-101B-9397-08002B2CF9AE}" pid="3" name="MediaServiceImageTags">
    <vt:lpwstr/>
  </property>
</Properties>
</file>