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0" r:id="rId5"/>
  </p:sldMasterIdLst>
  <p:notesMasterIdLst>
    <p:notesMasterId r:id="rId43"/>
  </p:notesMasterIdLst>
  <p:handoutMasterIdLst>
    <p:handoutMasterId r:id="rId44"/>
  </p:handoutMasterIdLst>
  <p:sldIdLst>
    <p:sldId id="448" r:id="rId6"/>
    <p:sldId id="449" r:id="rId7"/>
    <p:sldId id="304" r:id="rId8"/>
    <p:sldId id="403" r:id="rId9"/>
    <p:sldId id="437" r:id="rId10"/>
    <p:sldId id="404" r:id="rId11"/>
    <p:sldId id="440" r:id="rId12"/>
    <p:sldId id="431" r:id="rId13"/>
    <p:sldId id="432" r:id="rId14"/>
    <p:sldId id="433" r:id="rId15"/>
    <p:sldId id="441" r:id="rId16"/>
    <p:sldId id="442" r:id="rId17"/>
    <p:sldId id="292" r:id="rId18"/>
    <p:sldId id="445" r:id="rId19"/>
    <p:sldId id="412" r:id="rId20"/>
    <p:sldId id="413" r:id="rId21"/>
    <p:sldId id="443" r:id="rId22"/>
    <p:sldId id="435" r:id="rId23"/>
    <p:sldId id="446" r:id="rId24"/>
    <p:sldId id="394" r:id="rId25"/>
    <p:sldId id="393" r:id="rId26"/>
    <p:sldId id="271" r:id="rId27"/>
    <p:sldId id="407" r:id="rId28"/>
    <p:sldId id="395" r:id="rId29"/>
    <p:sldId id="410" r:id="rId30"/>
    <p:sldId id="409" r:id="rId31"/>
    <p:sldId id="411" r:id="rId32"/>
    <p:sldId id="419" r:id="rId33"/>
    <p:sldId id="436" r:id="rId34"/>
    <p:sldId id="439" r:id="rId35"/>
    <p:sldId id="283" r:id="rId36"/>
    <p:sldId id="429" r:id="rId37"/>
    <p:sldId id="426" r:id="rId38"/>
    <p:sldId id="305" r:id="rId39"/>
    <p:sldId id="450" r:id="rId40"/>
    <p:sldId id="430" r:id="rId41"/>
    <p:sldId id="451" r:id="rId42"/>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69E1AA25-F534-441D-B148-725A659906C8}">
          <p14:sldIdLst>
            <p14:sldId id="448"/>
            <p14:sldId id="449"/>
            <p14:sldId id="304"/>
            <p14:sldId id="403"/>
            <p14:sldId id="437"/>
            <p14:sldId id="404"/>
            <p14:sldId id="440"/>
            <p14:sldId id="431"/>
            <p14:sldId id="432"/>
            <p14:sldId id="433"/>
            <p14:sldId id="441"/>
            <p14:sldId id="442"/>
            <p14:sldId id="292"/>
            <p14:sldId id="445"/>
            <p14:sldId id="412"/>
            <p14:sldId id="413"/>
            <p14:sldId id="443"/>
            <p14:sldId id="435"/>
            <p14:sldId id="446"/>
            <p14:sldId id="394"/>
            <p14:sldId id="393"/>
            <p14:sldId id="271"/>
            <p14:sldId id="407"/>
            <p14:sldId id="395"/>
            <p14:sldId id="410"/>
            <p14:sldId id="409"/>
            <p14:sldId id="411"/>
            <p14:sldId id="419"/>
            <p14:sldId id="436"/>
            <p14:sldId id="439"/>
            <p14:sldId id="283"/>
            <p14:sldId id="429"/>
            <p14:sldId id="426"/>
            <p14:sldId id="305"/>
            <p14:sldId id="450"/>
            <p14:sldId id="430"/>
            <p14:sldId id="45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itlin Chew" initials="" lastIdx="1" clrIdx="0"/>
  <p:cmAuthor id="2" name="rleung98@student.ubc.ca" initials="r" lastIdx="16" clrIdx="1">
    <p:extLst>
      <p:ext uri="{19B8F6BF-5375-455C-9EA6-DF929625EA0E}">
        <p15:presenceInfo xmlns:p15="http://schemas.microsoft.com/office/powerpoint/2012/main" userId="rleung98@student.ubc.ca" providerId="None"/>
      </p:ext>
    </p:extLst>
  </p:cmAuthor>
  <p:cmAuthor id="3" name="Tilli, Tiana" initials="TT" lastIdx="52" clrIdx="2">
    <p:extLst>
      <p:ext uri="{19B8F6BF-5375-455C-9EA6-DF929625EA0E}">
        <p15:presenceInfo xmlns:p15="http://schemas.microsoft.com/office/powerpoint/2012/main" userId="S::tiana.tilli@ubc.ca::5c7e2c8d-59f3-48db-aeb3-48f183e0fde5" providerId="AD"/>
      </p:ext>
    </p:extLst>
  </p:cmAuthor>
  <p:cmAuthor id="4" name="Lim, Tim" initials="LT" lastIdx="1" clrIdx="3">
    <p:extLst>
      <p:ext uri="{19B8F6BF-5375-455C-9EA6-DF929625EA0E}">
        <p15:presenceInfo xmlns:p15="http://schemas.microsoft.com/office/powerpoint/2012/main" userId="S::timothy.lim@ubc.ca::d7d21325-66c1-46b3-af9e-19b0998615fb" providerId="AD"/>
      </p:ext>
    </p:extLst>
  </p:cmAuthor>
  <p:cmAuthor id="5" name="rleung98@student.ubc.ca" initials="rl" lastIdx="1" clrIdx="4">
    <p:extLst>
      <p:ext uri="{19B8F6BF-5375-455C-9EA6-DF929625EA0E}">
        <p15:presenceInfo xmlns:p15="http://schemas.microsoft.com/office/powerpoint/2012/main" userId="S::rleung98@student.ubc.ca::8baa6db1-46ea-4ffb-8a10-51f060e21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635"/>
    <a:srgbClr val="008E40"/>
    <a:srgbClr val="14CA6B"/>
    <a:srgbClr val="FFFFFF"/>
    <a:srgbClr val="CFE1FD"/>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998991-E08E-C528-69F3-2E5F7CB29964}" v="6" dt="2023-07-10T20:18:42.175"/>
    <p1510:client id="{6D8B7A02-14B8-F73A-AB8F-2D58EB32AFB2}" v="3" dt="2023-06-27T21:18:34.657"/>
    <p1510:client id="{80A754C2-F559-27BB-39E1-674FC6542A31}" v="37" dt="2023-06-18T04:16:05.888"/>
    <p1510:client id="{9B66435F-4C6B-C0F0-968F-5F241078F36E}" v="37" dt="2023-06-27T20:32:12.497"/>
    <p1510:client id="{9F5B23D2-26F5-F8FE-CC65-0C9E7F2F6EDB}" v="53" dt="2023-07-11T16:43:49.461"/>
    <p1510:client id="{AE3CC2F2-CEDB-86E5-2674-DC841A611BA4}" v="103" dt="2023-06-22T05:12:58.609"/>
    <p1510:client id="{B4741D8D-6B87-B646-BD2F-73A1EFF8F164}" v="7" dt="2023-06-18T04:17:31.6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80544" autoAdjust="0"/>
  </p:normalViewPr>
  <p:slideViewPr>
    <p:cSldViewPr snapToGrid="0">
      <p:cViewPr varScale="1">
        <p:scale>
          <a:sx n="102" d="100"/>
          <a:sy n="102" d="100"/>
        </p:scale>
        <p:origin x="2464"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presProps" Target="presProps.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DA434F-0B13-4C48-805E-429069E59FD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CA"/>
        </a:p>
      </dgm:t>
    </dgm:pt>
    <dgm:pt modelId="{616AFF86-804E-4596-AA24-A4280153D800}">
      <dgm:prSet phldrT="[Text]"/>
      <dgm:spPr/>
      <dgm:t>
        <a:bodyPr/>
        <a:lstStyle/>
        <a:p>
          <a:r>
            <a:rPr lang="en-CA"/>
            <a:t>Recommendations: </a:t>
          </a:r>
        </a:p>
      </dgm:t>
    </dgm:pt>
    <dgm:pt modelId="{5AA2F4E8-25E1-4959-AF88-B6949214FA36}" type="parTrans" cxnId="{8D766541-5D4F-45BB-BF91-C5FAAB14DB27}">
      <dgm:prSet/>
      <dgm:spPr/>
      <dgm:t>
        <a:bodyPr/>
        <a:lstStyle/>
        <a:p>
          <a:endParaRPr lang="en-CA"/>
        </a:p>
      </dgm:t>
    </dgm:pt>
    <dgm:pt modelId="{0161D991-8F26-45AC-9CA1-1D7EA347A525}" type="sibTrans" cxnId="{8D766541-5D4F-45BB-BF91-C5FAAB14DB27}">
      <dgm:prSet/>
      <dgm:spPr/>
      <dgm:t>
        <a:bodyPr/>
        <a:lstStyle/>
        <a:p>
          <a:endParaRPr lang="en-CA"/>
        </a:p>
      </dgm:t>
    </dgm:pt>
    <dgm:pt modelId="{39E19FB7-9462-4612-AB26-3B357D9147A2}">
      <dgm:prSet/>
      <dgm:spPr/>
      <dgm:t>
        <a:bodyPr/>
        <a:lstStyle/>
        <a:p>
          <a:pPr rtl="0"/>
          <a:r>
            <a:rPr lang="en-CA" b="1"/>
            <a:t>Lifestyle</a:t>
          </a:r>
          <a:r>
            <a:rPr lang="en-CA" b="1">
              <a:latin typeface="Calibri"/>
            </a:rPr>
            <a:t> </a:t>
          </a:r>
          <a:endParaRPr lang="en-CA" b="1"/>
        </a:p>
      </dgm:t>
    </dgm:pt>
    <dgm:pt modelId="{3964B01B-9464-4EA1-A8F7-DA75B705B6BD}" type="parTrans" cxnId="{7BA2A9D6-BDA1-4867-9518-6775F79425C6}">
      <dgm:prSet/>
      <dgm:spPr/>
      <dgm:t>
        <a:bodyPr/>
        <a:lstStyle/>
        <a:p>
          <a:endParaRPr lang="en-CA"/>
        </a:p>
      </dgm:t>
    </dgm:pt>
    <dgm:pt modelId="{622D4C5A-379B-496F-BF4A-07DEDD45EC01}" type="sibTrans" cxnId="{7BA2A9D6-BDA1-4867-9518-6775F79425C6}">
      <dgm:prSet/>
      <dgm:spPr/>
      <dgm:t>
        <a:bodyPr/>
        <a:lstStyle/>
        <a:p>
          <a:endParaRPr lang="en-CA"/>
        </a:p>
      </dgm:t>
    </dgm:pt>
    <dgm:pt modelId="{1D7F59E8-E2AA-4F80-8C79-D76870D39001}">
      <dgm:prSet/>
      <dgm:spPr/>
      <dgm:t>
        <a:bodyPr/>
        <a:lstStyle/>
        <a:p>
          <a:pPr rtl="0"/>
          <a:r>
            <a:rPr lang="en-CA"/>
            <a:t>Avoid substances that can cause drowsiness</a:t>
          </a:r>
          <a:r>
            <a:rPr lang="en-CA">
              <a:latin typeface="Calibri"/>
            </a:rPr>
            <a:t> like</a:t>
          </a:r>
          <a:r>
            <a:rPr lang="en-CA"/>
            <a:t> alcohol</a:t>
          </a:r>
          <a:r>
            <a:rPr lang="en-CA">
              <a:latin typeface="Calibri"/>
            </a:rPr>
            <a:t> and</a:t>
          </a:r>
          <a:r>
            <a:rPr lang="en-CA"/>
            <a:t> cannabis</a:t>
          </a:r>
          <a:r>
            <a:rPr lang="en-CA">
              <a:latin typeface="Calibri"/>
            </a:rPr>
            <a:t> </a:t>
          </a:r>
          <a:endParaRPr lang="en-CA"/>
        </a:p>
      </dgm:t>
    </dgm:pt>
    <dgm:pt modelId="{1BFBC245-3B22-4E8D-8F73-3B7A285C4F80}" type="parTrans" cxnId="{1532CA8E-4C58-487C-A2F0-9CA1A6FA031D}">
      <dgm:prSet/>
      <dgm:spPr/>
      <dgm:t>
        <a:bodyPr/>
        <a:lstStyle/>
        <a:p>
          <a:endParaRPr lang="en-CA"/>
        </a:p>
      </dgm:t>
    </dgm:pt>
    <dgm:pt modelId="{9511B9E8-793B-40DE-9685-AA0D6280D80F}" type="sibTrans" cxnId="{1532CA8E-4C58-487C-A2F0-9CA1A6FA031D}">
      <dgm:prSet/>
      <dgm:spPr/>
      <dgm:t>
        <a:bodyPr/>
        <a:lstStyle/>
        <a:p>
          <a:endParaRPr lang="en-CA"/>
        </a:p>
      </dgm:t>
    </dgm:pt>
    <dgm:pt modelId="{57FAEEEC-0856-490E-B738-624B0D382D31}">
      <dgm:prSet/>
      <dgm:spPr/>
      <dgm:t>
        <a:bodyPr/>
        <a:lstStyle/>
        <a:p>
          <a:pPr rtl="0"/>
          <a:r>
            <a:rPr lang="en-CA">
              <a:latin typeface="Calibri"/>
            </a:rPr>
            <a:t>Exercise </a:t>
          </a:r>
          <a:r>
            <a:rPr lang="en-CA"/>
            <a:t>and stay busy</a:t>
          </a:r>
          <a:r>
            <a:rPr lang="en-CA">
              <a:latin typeface="Calibri"/>
            </a:rPr>
            <a:t> </a:t>
          </a:r>
          <a:endParaRPr lang="en-CA"/>
        </a:p>
      </dgm:t>
    </dgm:pt>
    <dgm:pt modelId="{CD7B9327-B210-413D-A0C3-86B934C6417C}" type="parTrans" cxnId="{37AEBA61-0203-46E9-A65C-90067972676A}">
      <dgm:prSet/>
      <dgm:spPr/>
      <dgm:t>
        <a:bodyPr/>
        <a:lstStyle/>
        <a:p>
          <a:endParaRPr lang="en-CA"/>
        </a:p>
      </dgm:t>
    </dgm:pt>
    <dgm:pt modelId="{60DD68B1-65CB-43BD-BB16-065517EB665B}" type="sibTrans" cxnId="{37AEBA61-0203-46E9-A65C-90067972676A}">
      <dgm:prSet/>
      <dgm:spPr/>
      <dgm:t>
        <a:bodyPr/>
        <a:lstStyle/>
        <a:p>
          <a:endParaRPr lang="en-CA"/>
        </a:p>
      </dgm:t>
    </dgm:pt>
    <dgm:pt modelId="{FE83CCFB-9BCA-4B28-97A5-FBB3C9EA0F43}">
      <dgm:prSet phldr="0"/>
      <dgm:spPr/>
      <dgm:t>
        <a:bodyPr/>
        <a:lstStyle/>
        <a:p>
          <a:r>
            <a:rPr lang="en-US"/>
            <a:t>Set a consistent wake-up and sleep schedule</a:t>
          </a:r>
          <a:endParaRPr lang="en-CA"/>
        </a:p>
      </dgm:t>
    </dgm:pt>
    <dgm:pt modelId="{51A2A59B-555A-4B6A-84B1-CF0F9C6742C7}" type="parTrans" cxnId="{3138704A-0CDD-456C-AA20-D2BA30F949BC}">
      <dgm:prSet/>
      <dgm:spPr/>
      <dgm:t>
        <a:bodyPr/>
        <a:lstStyle/>
        <a:p>
          <a:endParaRPr lang="en-CA"/>
        </a:p>
      </dgm:t>
    </dgm:pt>
    <dgm:pt modelId="{152788DB-6714-4577-8A53-774F467F7B22}" type="sibTrans" cxnId="{3138704A-0CDD-456C-AA20-D2BA30F949BC}">
      <dgm:prSet/>
      <dgm:spPr/>
      <dgm:t>
        <a:bodyPr/>
        <a:lstStyle/>
        <a:p>
          <a:endParaRPr lang="en-CA"/>
        </a:p>
      </dgm:t>
    </dgm:pt>
    <dgm:pt modelId="{A31AEC66-CE53-4FA7-A5C8-28310DA4EA85}">
      <dgm:prSet/>
      <dgm:spPr/>
      <dgm:t>
        <a:bodyPr/>
        <a:lstStyle/>
        <a:p>
          <a:r>
            <a:rPr lang="en-CA" b="1" i="0"/>
            <a:t>Medications</a:t>
          </a:r>
        </a:p>
      </dgm:t>
    </dgm:pt>
    <dgm:pt modelId="{06C34FF1-D45E-413B-9C3B-331EA04BE0F2}" type="parTrans" cxnId="{DA9DF4DC-7427-48D7-86BE-A95CE88B032B}">
      <dgm:prSet/>
      <dgm:spPr/>
      <dgm:t>
        <a:bodyPr/>
        <a:lstStyle/>
        <a:p>
          <a:endParaRPr lang="en-CA"/>
        </a:p>
      </dgm:t>
    </dgm:pt>
    <dgm:pt modelId="{A9BEA937-5671-4303-9664-EF1D2AE7C264}" type="sibTrans" cxnId="{DA9DF4DC-7427-48D7-86BE-A95CE88B032B}">
      <dgm:prSet/>
      <dgm:spPr/>
      <dgm:t>
        <a:bodyPr/>
        <a:lstStyle/>
        <a:p>
          <a:endParaRPr lang="en-CA"/>
        </a:p>
      </dgm:t>
    </dgm:pt>
    <dgm:pt modelId="{234D0A62-422B-469A-AF2A-831FD21F0F12}">
      <dgm:prSet/>
      <dgm:spPr/>
      <dgm:t>
        <a:bodyPr/>
        <a:lstStyle/>
        <a:p>
          <a:pPr rtl="0"/>
          <a:r>
            <a:rPr lang="en-CA">
              <a:latin typeface="Calibri"/>
            </a:rPr>
            <a:t>Try lower doses of medications and increase more slowly</a:t>
          </a:r>
          <a:endParaRPr lang="en-CA"/>
        </a:p>
      </dgm:t>
    </dgm:pt>
    <dgm:pt modelId="{E4C9D770-1104-44F1-A1C3-C79B028699FC}" type="parTrans" cxnId="{7059ED6A-9F92-41B8-92D7-D6B847047FF2}">
      <dgm:prSet/>
      <dgm:spPr/>
      <dgm:t>
        <a:bodyPr/>
        <a:lstStyle/>
        <a:p>
          <a:endParaRPr lang="en-CA"/>
        </a:p>
      </dgm:t>
    </dgm:pt>
    <dgm:pt modelId="{C27EC8BE-A302-4CE7-814D-FDB7DA9D7D78}" type="sibTrans" cxnId="{7059ED6A-9F92-41B8-92D7-D6B847047FF2}">
      <dgm:prSet/>
      <dgm:spPr/>
      <dgm:t>
        <a:bodyPr/>
        <a:lstStyle/>
        <a:p>
          <a:endParaRPr lang="en-CA"/>
        </a:p>
      </dgm:t>
    </dgm:pt>
    <dgm:pt modelId="{FF84E964-CBD8-4D97-B3F9-39719BE764AA}">
      <dgm:prSet/>
      <dgm:spPr/>
      <dgm:t>
        <a:bodyPr/>
        <a:lstStyle/>
        <a:p>
          <a:r>
            <a:rPr lang="en-CA"/>
            <a:t>Take medications at night</a:t>
          </a:r>
        </a:p>
      </dgm:t>
    </dgm:pt>
    <dgm:pt modelId="{EB7FD8D0-23C0-4AA4-A67A-1B0AFB0AF798}" type="parTrans" cxnId="{73ABDD29-F603-445E-A348-57005DCFA459}">
      <dgm:prSet/>
      <dgm:spPr/>
      <dgm:t>
        <a:bodyPr/>
        <a:lstStyle/>
        <a:p>
          <a:endParaRPr lang="en-CA"/>
        </a:p>
      </dgm:t>
    </dgm:pt>
    <dgm:pt modelId="{88BA90C7-87B3-4604-91F1-B330B96910B5}" type="sibTrans" cxnId="{73ABDD29-F603-445E-A348-57005DCFA459}">
      <dgm:prSet/>
      <dgm:spPr/>
      <dgm:t>
        <a:bodyPr/>
        <a:lstStyle/>
        <a:p>
          <a:endParaRPr lang="en-CA"/>
        </a:p>
      </dgm:t>
    </dgm:pt>
    <dgm:pt modelId="{3E3BAE25-EACD-465E-94C2-E54347A3EB26}">
      <dgm:prSet/>
      <dgm:spPr/>
      <dgm:t>
        <a:bodyPr/>
        <a:lstStyle/>
        <a:p>
          <a:pPr rtl="0"/>
          <a:r>
            <a:rPr lang="en-CA"/>
            <a:t>Switch to a medication with lower risk of side effects </a:t>
          </a:r>
          <a:r>
            <a:rPr lang="en-CA">
              <a:latin typeface="Calibri"/>
            </a:rPr>
            <a:t>in</a:t>
          </a:r>
          <a:r>
            <a:rPr lang="en-CA"/>
            <a:t> the same</a:t>
          </a:r>
          <a:r>
            <a:rPr lang="en-CA">
              <a:latin typeface="Calibri"/>
            </a:rPr>
            <a:t> family </a:t>
          </a:r>
          <a:r>
            <a:rPr lang="en-CA" baseline="30000">
              <a:latin typeface="Calibri"/>
            </a:rPr>
            <a:t>14</a:t>
          </a:r>
          <a:endParaRPr lang="en-CA"/>
        </a:p>
      </dgm:t>
    </dgm:pt>
    <dgm:pt modelId="{7FF3B9F0-40A2-4903-9BAE-95DBF2FB7318}" type="parTrans" cxnId="{055B613C-FA7F-4307-A95E-A1380DC7729B}">
      <dgm:prSet/>
      <dgm:spPr/>
      <dgm:t>
        <a:bodyPr/>
        <a:lstStyle/>
        <a:p>
          <a:endParaRPr lang="en-CA"/>
        </a:p>
      </dgm:t>
    </dgm:pt>
    <dgm:pt modelId="{7E4600A7-1692-484B-BDCA-5FE1E43834E1}" type="sibTrans" cxnId="{055B613C-FA7F-4307-A95E-A1380DC7729B}">
      <dgm:prSet/>
      <dgm:spPr/>
      <dgm:t>
        <a:bodyPr/>
        <a:lstStyle/>
        <a:p>
          <a:endParaRPr lang="en-CA"/>
        </a:p>
      </dgm:t>
    </dgm:pt>
    <dgm:pt modelId="{E67BAA2D-D966-49A3-AAB6-BAF343848992}">
      <dgm:prSet/>
      <dgm:spPr/>
      <dgm:t>
        <a:bodyPr/>
        <a:lstStyle/>
        <a:p>
          <a:r>
            <a:rPr lang="en-CA">
              <a:latin typeface="Calibri"/>
            </a:rPr>
            <a:t>Take</a:t>
          </a:r>
          <a:r>
            <a:rPr lang="en-CA"/>
            <a:t> 2-3 hours before bed to prevent morning drowsiness</a:t>
          </a:r>
        </a:p>
      </dgm:t>
    </dgm:pt>
    <dgm:pt modelId="{9DBC3FD7-1EC2-4C50-95FF-2E163705DB96}" type="parTrans" cxnId="{4C907B16-A711-4479-BD00-9D7BEC12A0D2}">
      <dgm:prSet/>
      <dgm:spPr/>
      <dgm:t>
        <a:bodyPr/>
        <a:lstStyle/>
        <a:p>
          <a:endParaRPr lang="en-CA"/>
        </a:p>
      </dgm:t>
    </dgm:pt>
    <dgm:pt modelId="{5E8A3D07-3E77-4EF9-8058-354E0ADFF417}" type="sibTrans" cxnId="{4C907B16-A711-4479-BD00-9D7BEC12A0D2}">
      <dgm:prSet/>
      <dgm:spPr/>
      <dgm:t>
        <a:bodyPr/>
        <a:lstStyle/>
        <a:p>
          <a:endParaRPr lang="en-CA"/>
        </a:p>
      </dgm:t>
    </dgm:pt>
    <dgm:pt modelId="{ACEEA817-F0D2-4709-A9F7-D452E588BCE0}">
      <dgm:prSet/>
      <dgm:spPr/>
      <dgm:t>
        <a:bodyPr/>
        <a:lstStyle/>
        <a:p>
          <a:pPr rtl="0"/>
          <a:endParaRPr lang="en-US"/>
        </a:p>
      </dgm:t>
    </dgm:pt>
    <dgm:pt modelId="{7100A5D2-7DEB-4D08-B08C-D4E591BE9495}" type="parTrans" cxnId="{424FD57B-3D7F-4878-BE5F-BCF8D843B636}">
      <dgm:prSet/>
      <dgm:spPr/>
      <dgm:t>
        <a:bodyPr/>
        <a:lstStyle/>
        <a:p>
          <a:endParaRPr lang="en-CA"/>
        </a:p>
      </dgm:t>
    </dgm:pt>
    <dgm:pt modelId="{97C7CC4B-E042-4644-AD72-C835273C3442}" type="sibTrans" cxnId="{424FD57B-3D7F-4878-BE5F-BCF8D843B636}">
      <dgm:prSet/>
      <dgm:spPr/>
      <dgm:t>
        <a:bodyPr/>
        <a:lstStyle/>
        <a:p>
          <a:endParaRPr lang="en-CA"/>
        </a:p>
      </dgm:t>
    </dgm:pt>
    <dgm:pt modelId="{C454E876-DF79-47B3-927C-796B3D06397F}">
      <dgm:prSet phldr="0"/>
      <dgm:spPr/>
      <dgm:t>
        <a:bodyPr/>
        <a:lstStyle/>
        <a:p>
          <a:pPr rtl="0"/>
          <a:r>
            <a:rPr lang="en-US"/>
            <a:t>Listen to upbeat music, brighten up the room</a:t>
          </a:r>
          <a:endParaRPr lang="en-CA"/>
        </a:p>
      </dgm:t>
    </dgm:pt>
    <dgm:pt modelId="{DCC7BD10-9FCE-44FF-B496-3CE75E7C8EBB}" type="parTrans" cxnId="{E2933B77-39D2-4036-A106-931F4FC726F3}">
      <dgm:prSet/>
      <dgm:spPr/>
      <dgm:t>
        <a:bodyPr/>
        <a:lstStyle/>
        <a:p>
          <a:endParaRPr lang="en-CA"/>
        </a:p>
      </dgm:t>
    </dgm:pt>
    <dgm:pt modelId="{417B5EF6-6ECA-4162-8412-3D1C0BD0F4C7}" type="sibTrans" cxnId="{E2933B77-39D2-4036-A106-931F4FC726F3}">
      <dgm:prSet/>
      <dgm:spPr/>
      <dgm:t>
        <a:bodyPr/>
        <a:lstStyle/>
        <a:p>
          <a:endParaRPr lang="en-CA"/>
        </a:p>
      </dgm:t>
    </dgm:pt>
    <dgm:pt modelId="{5D10B0E0-548F-4ADD-B506-91F2D1A9E325}">
      <dgm:prSet phldr="0"/>
      <dgm:spPr/>
      <dgm:t>
        <a:bodyPr/>
        <a:lstStyle/>
        <a:p>
          <a:r>
            <a:rPr lang="en-US"/>
            <a:t>Stay cool (splash cold water, turn on a fan) </a:t>
          </a:r>
          <a:endParaRPr lang="en-CA"/>
        </a:p>
      </dgm:t>
    </dgm:pt>
    <dgm:pt modelId="{329334A5-4E46-4A7B-86F3-02D7BDAD77B4}" type="parTrans" cxnId="{9F180749-3D26-4AC1-8758-654E8040B035}">
      <dgm:prSet/>
      <dgm:spPr/>
      <dgm:t>
        <a:bodyPr/>
        <a:lstStyle/>
        <a:p>
          <a:endParaRPr lang="en-CA"/>
        </a:p>
      </dgm:t>
    </dgm:pt>
    <dgm:pt modelId="{FA35646C-C6E4-497D-BA6B-0FB8E1840565}" type="sibTrans" cxnId="{9F180749-3D26-4AC1-8758-654E8040B035}">
      <dgm:prSet/>
      <dgm:spPr/>
      <dgm:t>
        <a:bodyPr/>
        <a:lstStyle/>
        <a:p>
          <a:endParaRPr lang="en-CA"/>
        </a:p>
      </dgm:t>
    </dgm:pt>
    <dgm:pt modelId="{59E41DDC-0B62-42D3-BDF4-BE0F44D9A8E2}" type="pres">
      <dgm:prSet presAssocID="{85DA434F-0B13-4C48-805E-429069E59FDC}" presName="linear" presStyleCnt="0">
        <dgm:presLayoutVars>
          <dgm:dir/>
          <dgm:animLvl val="lvl"/>
          <dgm:resizeHandles val="exact"/>
        </dgm:presLayoutVars>
      </dgm:prSet>
      <dgm:spPr/>
    </dgm:pt>
    <dgm:pt modelId="{FAC3BF7B-F10B-4A18-8085-76DACDB2E53A}" type="pres">
      <dgm:prSet presAssocID="{616AFF86-804E-4596-AA24-A4280153D800}" presName="parentLin" presStyleCnt="0"/>
      <dgm:spPr/>
    </dgm:pt>
    <dgm:pt modelId="{CE3DF6E7-CBC2-48A6-9656-CA93CDA6A98C}" type="pres">
      <dgm:prSet presAssocID="{616AFF86-804E-4596-AA24-A4280153D800}" presName="parentLeftMargin" presStyleLbl="node1" presStyleIdx="0" presStyleCnt="1"/>
      <dgm:spPr/>
    </dgm:pt>
    <dgm:pt modelId="{0BA160C6-21A3-4A27-AF12-2761B0F16AFF}" type="pres">
      <dgm:prSet presAssocID="{616AFF86-804E-4596-AA24-A4280153D800}" presName="parentText" presStyleLbl="node1" presStyleIdx="0" presStyleCnt="1">
        <dgm:presLayoutVars>
          <dgm:chMax val="0"/>
          <dgm:bulletEnabled val="1"/>
        </dgm:presLayoutVars>
      </dgm:prSet>
      <dgm:spPr/>
    </dgm:pt>
    <dgm:pt modelId="{246CD161-40D9-43FE-8389-7C49C3994651}" type="pres">
      <dgm:prSet presAssocID="{616AFF86-804E-4596-AA24-A4280153D800}" presName="negativeSpace" presStyleCnt="0"/>
      <dgm:spPr/>
    </dgm:pt>
    <dgm:pt modelId="{6D42B7B3-6B7D-4B93-82D9-E74CF6ECD484}" type="pres">
      <dgm:prSet presAssocID="{616AFF86-804E-4596-AA24-A4280153D800}" presName="childText" presStyleLbl="conFgAcc1" presStyleIdx="0" presStyleCnt="1" custScaleY="99473">
        <dgm:presLayoutVars>
          <dgm:bulletEnabled val="1"/>
        </dgm:presLayoutVars>
      </dgm:prSet>
      <dgm:spPr/>
    </dgm:pt>
  </dgm:ptLst>
  <dgm:cxnLst>
    <dgm:cxn modelId="{22B7040E-1BAC-44E8-AD00-2ABA360B9DDB}" type="presOf" srcId="{5D10B0E0-548F-4ADD-B506-91F2D1A9E325}" destId="{6D42B7B3-6B7D-4B93-82D9-E74CF6ECD484}" srcOrd="0" destOrd="4" presId="urn:microsoft.com/office/officeart/2005/8/layout/list1"/>
    <dgm:cxn modelId="{4C907B16-A711-4479-BD00-9D7BEC12A0D2}" srcId="{FF84E964-CBD8-4D97-B3F9-39719BE764AA}" destId="{E67BAA2D-D966-49A3-AAB6-BAF343848992}" srcOrd="0" destOrd="0" parTransId="{9DBC3FD7-1EC2-4C50-95FF-2E163705DB96}" sibTransId="{5E8A3D07-3E77-4EF9-8058-354E0ADFF417}"/>
    <dgm:cxn modelId="{73ABDD29-F603-445E-A348-57005DCFA459}" srcId="{A31AEC66-CE53-4FA7-A5C8-28310DA4EA85}" destId="{FF84E964-CBD8-4D97-B3F9-39719BE764AA}" srcOrd="1" destOrd="0" parTransId="{EB7FD8D0-23C0-4AA4-A67A-1B0AFB0AF798}" sibTransId="{88BA90C7-87B3-4604-91F1-B330B96910B5}"/>
    <dgm:cxn modelId="{A6195339-F64D-4424-87F3-6352AD376585}" type="presOf" srcId="{C454E876-DF79-47B3-927C-796B3D06397F}" destId="{6D42B7B3-6B7D-4B93-82D9-E74CF6ECD484}" srcOrd="0" destOrd="3" presId="urn:microsoft.com/office/officeart/2005/8/layout/list1"/>
    <dgm:cxn modelId="{055B613C-FA7F-4307-A95E-A1380DC7729B}" srcId="{A31AEC66-CE53-4FA7-A5C8-28310DA4EA85}" destId="{3E3BAE25-EACD-465E-94C2-E54347A3EB26}" srcOrd="2" destOrd="0" parTransId="{7FF3B9F0-40A2-4903-9BAE-95DBF2FB7318}" sibTransId="{7E4600A7-1692-484B-BDCA-5FE1E43834E1}"/>
    <dgm:cxn modelId="{AF9CFD3F-4929-43DE-9E8A-35CECC8E3AD5}" type="presOf" srcId="{3E3BAE25-EACD-465E-94C2-E54347A3EB26}" destId="{6D42B7B3-6B7D-4B93-82D9-E74CF6ECD484}" srcOrd="0" destOrd="11" presId="urn:microsoft.com/office/officeart/2005/8/layout/list1"/>
    <dgm:cxn modelId="{8D766541-5D4F-45BB-BF91-C5FAAB14DB27}" srcId="{85DA434F-0B13-4C48-805E-429069E59FDC}" destId="{616AFF86-804E-4596-AA24-A4280153D800}" srcOrd="0" destOrd="0" parTransId="{5AA2F4E8-25E1-4959-AF88-B6949214FA36}" sibTransId="{0161D991-8F26-45AC-9CA1-1D7EA347A525}"/>
    <dgm:cxn modelId="{9F180749-3D26-4AC1-8758-654E8040B035}" srcId="{39E19FB7-9462-4612-AB26-3B357D9147A2}" destId="{5D10B0E0-548F-4ADD-B506-91F2D1A9E325}" srcOrd="3" destOrd="0" parTransId="{329334A5-4E46-4A7B-86F3-02D7BDAD77B4}" sibTransId="{FA35646C-C6E4-497D-BA6B-0FB8E1840565}"/>
    <dgm:cxn modelId="{3138704A-0CDD-456C-AA20-D2BA30F949BC}" srcId="{39E19FB7-9462-4612-AB26-3B357D9147A2}" destId="{FE83CCFB-9BCA-4B28-97A5-FBB3C9EA0F43}" srcOrd="4" destOrd="0" parTransId="{51A2A59B-555A-4B6A-84B1-CF0F9C6742C7}" sibTransId="{152788DB-6714-4577-8A53-774F467F7B22}"/>
    <dgm:cxn modelId="{3C129F4B-5F03-41BA-938E-89A9A716CA95}" type="presOf" srcId="{616AFF86-804E-4596-AA24-A4280153D800}" destId="{0BA160C6-21A3-4A27-AF12-2761B0F16AFF}" srcOrd="1" destOrd="0" presId="urn:microsoft.com/office/officeart/2005/8/layout/list1"/>
    <dgm:cxn modelId="{37AEBA61-0203-46E9-A65C-90067972676A}" srcId="{39E19FB7-9462-4612-AB26-3B357D9147A2}" destId="{57FAEEEC-0856-490E-B738-624B0D382D31}" srcOrd="1" destOrd="0" parTransId="{CD7B9327-B210-413D-A0C3-86B934C6417C}" sibTransId="{60DD68B1-65CB-43BD-BB16-065517EB665B}"/>
    <dgm:cxn modelId="{7059ED6A-9F92-41B8-92D7-D6B847047FF2}" srcId="{A31AEC66-CE53-4FA7-A5C8-28310DA4EA85}" destId="{234D0A62-422B-469A-AF2A-831FD21F0F12}" srcOrd="0" destOrd="0" parTransId="{E4C9D770-1104-44F1-A1C3-C79B028699FC}" sibTransId="{C27EC8BE-A302-4CE7-814D-FDB7DA9D7D78}"/>
    <dgm:cxn modelId="{87B31276-9044-4220-BD7C-2FE80614FA6E}" type="presOf" srcId="{57FAEEEC-0856-490E-B738-624B0D382D31}" destId="{6D42B7B3-6B7D-4B93-82D9-E74CF6ECD484}" srcOrd="0" destOrd="2" presId="urn:microsoft.com/office/officeart/2005/8/layout/list1"/>
    <dgm:cxn modelId="{E2933B77-39D2-4036-A106-931F4FC726F3}" srcId="{39E19FB7-9462-4612-AB26-3B357D9147A2}" destId="{C454E876-DF79-47B3-927C-796B3D06397F}" srcOrd="2" destOrd="0" parTransId="{DCC7BD10-9FCE-44FF-B496-3CE75E7C8EBB}" sibTransId="{417B5EF6-6ECA-4162-8412-3D1C0BD0F4C7}"/>
    <dgm:cxn modelId="{424FD57B-3D7F-4878-BE5F-BCF8D843B636}" srcId="{616AFF86-804E-4596-AA24-A4280153D800}" destId="{ACEEA817-F0D2-4709-A9F7-D452E588BCE0}" srcOrd="1" destOrd="0" parTransId="{7100A5D2-7DEB-4D08-B08C-D4E591BE9495}" sibTransId="{97C7CC4B-E042-4644-AD72-C835273C3442}"/>
    <dgm:cxn modelId="{1532CA8E-4C58-487C-A2F0-9CA1A6FA031D}" srcId="{39E19FB7-9462-4612-AB26-3B357D9147A2}" destId="{1D7F59E8-E2AA-4F80-8C79-D76870D39001}" srcOrd="0" destOrd="0" parTransId="{1BFBC245-3B22-4E8D-8F73-3B7A285C4F80}" sibTransId="{9511B9E8-793B-40DE-9685-AA0D6280D80F}"/>
    <dgm:cxn modelId="{043E2B98-3DC7-49A4-B08A-29FEB4CFB0C9}" type="presOf" srcId="{ACEEA817-F0D2-4709-A9F7-D452E588BCE0}" destId="{6D42B7B3-6B7D-4B93-82D9-E74CF6ECD484}" srcOrd="0" destOrd="6" presId="urn:microsoft.com/office/officeart/2005/8/layout/list1"/>
    <dgm:cxn modelId="{3018CEA7-D543-44F8-8BA7-6654F5DCD5CC}" type="presOf" srcId="{1D7F59E8-E2AA-4F80-8C79-D76870D39001}" destId="{6D42B7B3-6B7D-4B93-82D9-E74CF6ECD484}" srcOrd="0" destOrd="1" presId="urn:microsoft.com/office/officeart/2005/8/layout/list1"/>
    <dgm:cxn modelId="{068BBEA9-DF82-4549-A019-177F9193CEC1}" type="presOf" srcId="{616AFF86-804E-4596-AA24-A4280153D800}" destId="{CE3DF6E7-CBC2-48A6-9656-CA93CDA6A98C}" srcOrd="0" destOrd="0" presId="urn:microsoft.com/office/officeart/2005/8/layout/list1"/>
    <dgm:cxn modelId="{13E80FC4-44F3-437B-8D39-69D858CF9D3B}" type="presOf" srcId="{234D0A62-422B-469A-AF2A-831FD21F0F12}" destId="{6D42B7B3-6B7D-4B93-82D9-E74CF6ECD484}" srcOrd="0" destOrd="8" presId="urn:microsoft.com/office/officeart/2005/8/layout/list1"/>
    <dgm:cxn modelId="{2D2D9AC5-4D55-4524-93E5-48BADE956364}" type="presOf" srcId="{FE83CCFB-9BCA-4B28-97A5-FBB3C9EA0F43}" destId="{6D42B7B3-6B7D-4B93-82D9-E74CF6ECD484}" srcOrd="0" destOrd="5" presId="urn:microsoft.com/office/officeart/2005/8/layout/list1"/>
    <dgm:cxn modelId="{19DC32D2-6806-4ADB-9E76-5C9CAC644698}" type="presOf" srcId="{A31AEC66-CE53-4FA7-A5C8-28310DA4EA85}" destId="{6D42B7B3-6B7D-4B93-82D9-E74CF6ECD484}" srcOrd="0" destOrd="7" presId="urn:microsoft.com/office/officeart/2005/8/layout/list1"/>
    <dgm:cxn modelId="{7BA2A9D6-BDA1-4867-9518-6775F79425C6}" srcId="{616AFF86-804E-4596-AA24-A4280153D800}" destId="{39E19FB7-9462-4612-AB26-3B357D9147A2}" srcOrd="0" destOrd="0" parTransId="{3964B01B-9464-4EA1-A8F7-DA75B705B6BD}" sibTransId="{622D4C5A-379B-496F-BF4A-07DEDD45EC01}"/>
    <dgm:cxn modelId="{7F4507D8-A106-4BD8-8FBC-2E7394C9517C}" type="presOf" srcId="{39E19FB7-9462-4612-AB26-3B357D9147A2}" destId="{6D42B7B3-6B7D-4B93-82D9-E74CF6ECD484}" srcOrd="0" destOrd="0" presId="urn:microsoft.com/office/officeart/2005/8/layout/list1"/>
    <dgm:cxn modelId="{DA9DF4DC-7427-48D7-86BE-A95CE88B032B}" srcId="{616AFF86-804E-4596-AA24-A4280153D800}" destId="{A31AEC66-CE53-4FA7-A5C8-28310DA4EA85}" srcOrd="2" destOrd="0" parTransId="{06C34FF1-D45E-413B-9C3B-331EA04BE0F2}" sibTransId="{A9BEA937-5671-4303-9664-EF1D2AE7C264}"/>
    <dgm:cxn modelId="{E8D57ADE-383C-4F60-A624-14857F3EF9FE}" type="presOf" srcId="{85DA434F-0B13-4C48-805E-429069E59FDC}" destId="{59E41DDC-0B62-42D3-BDF4-BE0F44D9A8E2}" srcOrd="0" destOrd="0" presId="urn:microsoft.com/office/officeart/2005/8/layout/list1"/>
    <dgm:cxn modelId="{75B733EE-4F40-4D49-B1A9-894471049CC5}" type="presOf" srcId="{FF84E964-CBD8-4D97-B3F9-39719BE764AA}" destId="{6D42B7B3-6B7D-4B93-82D9-E74CF6ECD484}" srcOrd="0" destOrd="9" presId="urn:microsoft.com/office/officeart/2005/8/layout/list1"/>
    <dgm:cxn modelId="{C3FD49F2-38EC-442F-A9E0-D84EF09163BC}" type="presOf" srcId="{E67BAA2D-D966-49A3-AAB6-BAF343848992}" destId="{6D42B7B3-6B7D-4B93-82D9-E74CF6ECD484}" srcOrd="0" destOrd="10" presId="urn:microsoft.com/office/officeart/2005/8/layout/list1"/>
    <dgm:cxn modelId="{5FD8512F-05B0-415E-8EDE-E0412886BFB4}" type="presParOf" srcId="{59E41DDC-0B62-42D3-BDF4-BE0F44D9A8E2}" destId="{FAC3BF7B-F10B-4A18-8085-76DACDB2E53A}" srcOrd="0" destOrd="0" presId="urn:microsoft.com/office/officeart/2005/8/layout/list1"/>
    <dgm:cxn modelId="{22C25745-F785-4684-933C-1A6907F8C4C5}" type="presParOf" srcId="{FAC3BF7B-F10B-4A18-8085-76DACDB2E53A}" destId="{CE3DF6E7-CBC2-48A6-9656-CA93CDA6A98C}" srcOrd="0" destOrd="0" presId="urn:microsoft.com/office/officeart/2005/8/layout/list1"/>
    <dgm:cxn modelId="{2B5AB0F8-B020-4C96-8C24-E9EDD5CB6C6E}" type="presParOf" srcId="{FAC3BF7B-F10B-4A18-8085-76DACDB2E53A}" destId="{0BA160C6-21A3-4A27-AF12-2761B0F16AFF}" srcOrd="1" destOrd="0" presId="urn:microsoft.com/office/officeart/2005/8/layout/list1"/>
    <dgm:cxn modelId="{3B8D1B81-57C2-4A8F-B4A4-44779C7E7F8D}" type="presParOf" srcId="{59E41DDC-0B62-42D3-BDF4-BE0F44D9A8E2}" destId="{246CD161-40D9-43FE-8389-7C49C3994651}" srcOrd="1" destOrd="0" presId="urn:microsoft.com/office/officeart/2005/8/layout/list1"/>
    <dgm:cxn modelId="{0E24FAF1-6796-4786-B80B-6EF0C859B917}" type="presParOf" srcId="{59E41DDC-0B62-42D3-BDF4-BE0F44D9A8E2}" destId="{6D42B7B3-6B7D-4B93-82D9-E74CF6ECD484}"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EF15CE-CDA2-4FDC-BE1E-C7BB4B71752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CA"/>
        </a:p>
      </dgm:t>
    </dgm:pt>
    <dgm:pt modelId="{122BA4FD-3A3C-4E24-A8B4-D1CF39D4D549}">
      <dgm:prSet phldrT="[Text]"/>
      <dgm:spPr/>
      <dgm:t>
        <a:bodyPr/>
        <a:lstStyle/>
        <a:p>
          <a:r>
            <a:rPr lang="en-CA"/>
            <a:t>Recommendations</a:t>
          </a:r>
        </a:p>
      </dgm:t>
    </dgm:pt>
    <dgm:pt modelId="{DEDA548C-84CD-49C7-96C8-8E13B4E9BBAD}" type="parTrans" cxnId="{C223DA71-FBF8-449A-9B37-E4E5CBCBE8F7}">
      <dgm:prSet/>
      <dgm:spPr/>
      <dgm:t>
        <a:bodyPr/>
        <a:lstStyle/>
        <a:p>
          <a:endParaRPr lang="en-CA"/>
        </a:p>
      </dgm:t>
    </dgm:pt>
    <dgm:pt modelId="{EBC2324D-CD72-4695-ABE7-85734C45AB70}" type="sibTrans" cxnId="{C223DA71-FBF8-449A-9B37-E4E5CBCBE8F7}">
      <dgm:prSet/>
      <dgm:spPr/>
      <dgm:t>
        <a:bodyPr/>
        <a:lstStyle/>
        <a:p>
          <a:endParaRPr lang="en-CA"/>
        </a:p>
      </dgm:t>
    </dgm:pt>
    <dgm:pt modelId="{123CF43D-05E0-46B3-A183-23CC55D23740}">
      <dgm:prSet/>
      <dgm:spPr/>
      <dgm:t>
        <a:bodyPr/>
        <a:lstStyle/>
        <a:p>
          <a:r>
            <a:rPr lang="en-CA" b="1"/>
            <a:t>Lifestyle</a:t>
          </a:r>
        </a:p>
      </dgm:t>
    </dgm:pt>
    <dgm:pt modelId="{B6AEF01B-4C7C-47F8-A205-B33CDB3A9FAF}" type="parTrans" cxnId="{223AD0DA-4C1C-4908-951C-0AB2FF13D4C6}">
      <dgm:prSet/>
      <dgm:spPr/>
      <dgm:t>
        <a:bodyPr/>
        <a:lstStyle/>
        <a:p>
          <a:endParaRPr lang="en-CA"/>
        </a:p>
      </dgm:t>
    </dgm:pt>
    <dgm:pt modelId="{C920222C-D7B2-4521-81A9-ED659E7A1FAE}" type="sibTrans" cxnId="{223AD0DA-4C1C-4908-951C-0AB2FF13D4C6}">
      <dgm:prSet/>
      <dgm:spPr/>
      <dgm:t>
        <a:bodyPr/>
        <a:lstStyle/>
        <a:p>
          <a:endParaRPr lang="en-CA"/>
        </a:p>
      </dgm:t>
    </dgm:pt>
    <dgm:pt modelId="{EB979C5A-1FD8-460A-A13C-295CE7163E6E}">
      <dgm:prSet/>
      <dgm:spPr/>
      <dgm:t>
        <a:bodyPr/>
        <a:lstStyle/>
        <a:p>
          <a:pPr rtl="0"/>
          <a:r>
            <a:rPr lang="en-CA"/>
            <a:t>Take medications with a light snack, bland foods or a meal</a:t>
          </a:r>
          <a:r>
            <a:rPr lang="en-CA" baseline="30000"/>
            <a:t>15</a:t>
          </a:r>
          <a:r>
            <a:rPr lang="en-CA">
              <a:latin typeface="Calibri"/>
            </a:rPr>
            <a:t> </a:t>
          </a:r>
          <a:endParaRPr lang="en-CA"/>
        </a:p>
      </dgm:t>
    </dgm:pt>
    <dgm:pt modelId="{87A28E31-8BB8-4386-B9AE-CF16F4FD41FA}" type="parTrans" cxnId="{D5E5623E-40CE-4F74-BCF2-D1249851ABFB}">
      <dgm:prSet/>
      <dgm:spPr/>
      <dgm:t>
        <a:bodyPr/>
        <a:lstStyle/>
        <a:p>
          <a:endParaRPr lang="en-CA"/>
        </a:p>
      </dgm:t>
    </dgm:pt>
    <dgm:pt modelId="{395C9286-ADC2-4156-93BC-8E7DBCC940E6}" type="sibTrans" cxnId="{D5E5623E-40CE-4F74-BCF2-D1249851ABFB}">
      <dgm:prSet/>
      <dgm:spPr/>
      <dgm:t>
        <a:bodyPr/>
        <a:lstStyle/>
        <a:p>
          <a:endParaRPr lang="en-CA"/>
        </a:p>
      </dgm:t>
    </dgm:pt>
    <dgm:pt modelId="{967EE19C-26DE-4AA7-8C70-8A7D0CDE033F}">
      <dgm:prSet/>
      <dgm:spPr/>
      <dgm:t>
        <a:bodyPr/>
        <a:lstStyle/>
        <a:p>
          <a:r>
            <a:rPr lang="en-CA"/>
            <a:t>Do not mix hot and cold foods together</a:t>
          </a:r>
        </a:p>
      </dgm:t>
    </dgm:pt>
    <dgm:pt modelId="{CEED7D5F-1C85-4279-B8C2-520B62EC4918}" type="parTrans" cxnId="{31DECAF7-7EE6-4A58-9FF5-E406BEE87B6B}">
      <dgm:prSet/>
      <dgm:spPr/>
      <dgm:t>
        <a:bodyPr/>
        <a:lstStyle/>
        <a:p>
          <a:endParaRPr lang="en-CA"/>
        </a:p>
      </dgm:t>
    </dgm:pt>
    <dgm:pt modelId="{DE18EA5F-2FC1-475E-9ED0-AC013B901FC4}" type="sibTrans" cxnId="{31DECAF7-7EE6-4A58-9FF5-E406BEE87B6B}">
      <dgm:prSet/>
      <dgm:spPr/>
      <dgm:t>
        <a:bodyPr/>
        <a:lstStyle/>
        <a:p>
          <a:endParaRPr lang="en-CA"/>
        </a:p>
      </dgm:t>
    </dgm:pt>
    <dgm:pt modelId="{3C37FDC7-6FC2-41D1-B700-A71CF488A4D4}">
      <dgm:prSet/>
      <dgm:spPr/>
      <dgm:t>
        <a:bodyPr/>
        <a:lstStyle/>
        <a:p>
          <a:pPr rtl="0"/>
          <a:r>
            <a:rPr lang="en-CA"/>
            <a:t>Avoid activity </a:t>
          </a:r>
          <a:r>
            <a:rPr lang="en-CA">
              <a:latin typeface="Calibri"/>
            </a:rPr>
            <a:t>within 30 minutes of eating </a:t>
          </a:r>
          <a:endParaRPr lang="en-CA"/>
        </a:p>
      </dgm:t>
    </dgm:pt>
    <dgm:pt modelId="{2565105D-3550-4939-A94A-C1020AB9515D}" type="parTrans" cxnId="{6E10DA76-A228-4D00-8E32-4235D18DA3CC}">
      <dgm:prSet/>
      <dgm:spPr/>
      <dgm:t>
        <a:bodyPr/>
        <a:lstStyle/>
        <a:p>
          <a:endParaRPr lang="en-CA"/>
        </a:p>
      </dgm:t>
    </dgm:pt>
    <dgm:pt modelId="{BC086E27-566D-4BDC-A7BD-D24B42C4CDB3}" type="sibTrans" cxnId="{6E10DA76-A228-4D00-8E32-4235D18DA3CC}">
      <dgm:prSet/>
      <dgm:spPr/>
      <dgm:t>
        <a:bodyPr/>
        <a:lstStyle/>
        <a:p>
          <a:endParaRPr lang="en-CA"/>
        </a:p>
      </dgm:t>
    </dgm:pt>
    <dgm:pt modelId="{0CE69243-2012-4454-B538-67239FBABC22}">
      <dgm:prSet/>
      <dgm:spPr/>
      <dgm:t>
        <a:bodyPr/>
        <a:lstStyle/>
        <a:p>
          <a:r>
            <a:rPr lang="en-CA"/>
            <a:t>Eat and drink slowly. Have smaller meals more frequently </a:t>
          </a:r>
          <a:r>
            <a:rPr lang="en-CA" baseline="30000"/>
            <a:t>15</a:t>
          </a:r>
          <a:endParaRPr lang="en-CA"/>
        </a:p>
      </dgm:t>
    </dgm:pt>
    <dgm:pt modelId="{0E0CE1C4-8EC6-4512-857D-E138A923E3A6}" type="parTrans" cxnId="{0AA8CEA3-F909-4E72-A6F4-6EEFB02D8690}">
      <dgm:prSet/>
      <dgm:spPr/>
      <dgm:t>
        <a:bodyPr/>
        <a:lstStyle/>
        <a:p>
          <a:endParaRPr lang="en-CA"/>
        </a:p>
      </dgm:t>
    </dgm:pt>
    <dgm:pt modelId="{9638E2F2-7F48-456E-90D9-3142A58B6349}" type="sibTrans" cxnId="{0AA8CEA3-F909-4E72-A6F4-6EEFB02D8690}">
      <dgm:prSet/>
      <dgm:spPr/>
      <dgm:t>
        <a:bodyPr/>
        <a:lstStyle/>
        <a:p>
          <a:endParaRPr lang="en-CA"/>
        </a:p>
      </dgm:t>
    </dgm:pt>
    <dgm:pt modelId="{0C9CE3A4-0DF7-4D62-BF06-22C4175FF1C3}">
      <dgm:prSet/>
      <dgm:spPr/>
      <dgm:t>
        <a:bodyPr/>
        <a:lstStyle/>
        <a:p>
          <a:r>
            <a:rPr lang="en-CA" b="1"/>
            <a:t>Medications</a:t>
          </a:r>
        </a:p>
      </dgm:t>
    </dgm:pt>
    <dgm:pt modelId="{4B3A010C-5B63-4A0C-8C98-88E26568C180}" type="parTrans" cxnId="{8A1CA9AD-5ABE-4BF5-AD9B-F4140FAAB2CC}">
      <dgm:prSet/>
      <dgm:spPr/>
      <dgm:t>
        <a:bodyPr/>
        <a:lstStyle/>
        <a:p>
          <a:endParaRPr lang="en-CA"/>
        </a:p>
      </dgm:t>
    </dgm:pt>
    <dgm:pt modelId="{0488B2A4-F7C4-4FD9-9BDF-6E1E89A35AF6}" type="sibTrans" cxnId="{8A1CA9AD-5ABE-4BF5-AD9B-F4140FAAB2CC}">
      <dgm:prSet/>
      <dgm:spPr/>
      <dgm:t>
        <a:bodyPr/>
        <a:lstStyle/>
        <a:p>
          <a:endParaRPr lang="en-CA"/>
        </a:p>
      </dgm:t>
    </dgm:pt>
    <dgm:pt modelId="{C9A2FAEE-73FF-4BF6-B8BC-6B7D7D708A0A}">
      <dgm:prSet/>
      <dgm:spPr/>
      <dgm:t>
        <a:bodyPr/>
        <a:lstStyle/>
        <a:p>
          <a:pPr rtl="0"/>
          <a:r>
            <a:rPr lang="en-CA"/>
            <a:t>Try lower doses of medications and increase more slowly</a:t>
          </a:r>
          <a:endParaRPr lang="en-US"/>
        </a:p>
      </dgm:t>
    </dgm:pt>
    <dgm:pt modelId="{74C531AF-4D2E-47AE-81B9-BD14723E8440}" type="parTrans" cxnId="{EDEAA428-B9C8-47CA-AB58-FBE3B70AA3A8}">
      <dgm:prSet/>
      <dgm:spPr/>
      <dgm:t>
        <a:bodyPr/>
        <a:lstStyle/>
        <a:p>
          <a:endParaRPr lang="en-CA"/>
        </a:p>
      </dgm:t>
    </dgm:pt>
    <dgm:pt modelId="{4A9472DD-14D3-4CC1-BF62-A70200D31113}" type="sibTrans" cxnId="{EDEAA428-B9C8-47CA-AB58-FBE3B70AA3A8}">
      <dgm:prSet/>
      <dgm:spPr/>
      <dgm:t>
        <a:bodyPr/>
        <a:lstStyle/>
        <a:p>
          <a:endParaRPr lang="en-CA"/>
        </a:p>
      </dgm:t>
    </dgm:pt>
    <dgm:pt modelId="{2D42C383-715B-4B68-8D3A-3C6DE9948DB5}">
      <dgm:prSet/>
      <dgm:spPr/>
      <dgm:t>
        <a:bodyPr/>
        <a:lstStyle/>
        <a:p>
          <a:r>
            <a:rPr lang="en-CA"/>
            <a:t>OTC</a:t>
          </a:r>
          <a:r>
            <a:rPr lang="en-CA" baseline="30000"/>
            <a:t>16</a:t>
          </a:r>
          <a:endParaRPr lang="en-CA"/>
        </a:p>
      </dgm:t>
    </dgm:pt>
    <dgm:pt modelId="{8177747F-3B26-4523-BD0C-F57D29CBAFA1}" type="parTrans" cxnId="{5BFDB9C7-AE04-4C43-AB94-2DBA1C1A3884}">
      <dgm:prSet/>
      <dgm:spPr/>
      <dgm:t>
        <a:bodyPr/>
        <a:lstStyle/>
        <a:p>
          <a:endParaRPr lang="en-CA"/>
        </a:p>
      </dgm:t>
    </dgm:pt>
    <dgm:pt modelId="{4400007A-31FD-4C43-AE0F-247D5009DF1D}" type="sibTrans" cxnId="{5BFDB9C7-AE04-4C43-AB94-2DBA1C1A3884}">
      <dgm:prSet/>
      <dgm:spPr/>
      <dgm:t>
        <a:bodyPr/>
        <a:lstStyle/>
        <a:p>
          <a:endParaRPr lang="en-CA"/>
        </a:p>
      </dgm:t>
    </dgm:pt>
    <dgm:pt modelId="{0D631985-B1BC-474F-8B3C-C083FD3311DE}">
      <dgm:prSet/>
      <dgm:spPr/>
      <dgm:t>
        <a:bodyPr/>
        <a:lstStyle/>
        <a:p>
          <a:pPr rtl="0"/>
          <a:r>
            <a:rPr lang="en-CA" b="0" dirty="0"/>
            <a:t>If vomiting</a:t>
          </a:r>
          <a:r>
            <a:rPr lang="en-CA" b="0" dirty="0">
              <a:latin typeface="Calibri"/>
            </a:rPr>
            <a:t> take electrolyte replacement (e.g.,</a:t>
          </a:r>
          <a:r>
            <a:rPr lang="en-CA" b="0" dirty="0"/>
            <a:t> Pedialyte</a:t>
          </a:r>
          <a:r>
            <a:rPr lang="en-CA" b="0" dirty="0">
              <a:solidFill>
                <a:schemeClr val="tx1"/>
              </a:solidFill>
              <a:effectLst/>
            </a:rPr>
            <a:t>®</a:t>
          </a:r>
          <a:r>
            <a:rPr lang="en-CA" b="0" dirty="0"/>
            <a:t>, </a:t>
          </a:r>
          <a:r>
            <a:rPr lang="en-CA" b="0" dirty="0" err="1">
              <a:solidFill>
                <a:schemeClr val="tx1"/>
              </a:solidFill>
              <a:latin typeface="Calibri"/>
            </a:rPr>
            <a:t>Hydralyte</a:t>
          </a:r>
          <a:r>
            <a:rPr lang="en-CA" b="0" dirty="0">
              <a:effectLst/>
              <a:latin typeface="Calibri"/>
            </a:rPr>
            <a:t>®)</a:t>
          </a:r>
          <a:endParaRPr lang="en-CA" b="0" dirty="0"/>
        </a:p>
      </dgm:t>
    </dgm:pt>
    <dgm:pt modelId="{B7AA1B31-5065-4078-904C-57D9C81506FB}" type="parTrans" cxnId="{CEB78D27-C26F-4BBD-B34D-C8B841D09C06}">
      <dgm:prSet/>
      <dgm:spPr/>
      <dgm:t>
        <a:bodyPr/>
        <a:lstStyle/>
        <a:p>
          <a:endParaRPr lang="en-CA"/>
        </a:p>
      </dgm:t>
    </dgm:pt>
    <dgm:pt modelId="{ED588971-B211-4470-95A9-6BA09D056437}" type="sibTrans" cxnId="{CEB78D27-C26F-4BBD-B34D-C8B841D09C06}">
      <dgm:prSet/>
      <dgm:spPr/>
      <dgm:t>
        <a:bodyPr/>
        <a:lstStyle/>
        <a:p>
          <a:endParaRPr lang="en-CA"/>
        </a:p>
      </dgm:t>
    </dgm:pt>
    <dgm:pt modelId="{2D7C6086-5FDB-463D-9AAD-8F23E3FF5B9C}">
      <dgm:prSet/>
      <dgm:spPr/>
      <dgm:t>
        <a:bodyPr/>
        <a:lstStyle/>
        <a:p>
          <a:pPr rtl="0"/>
          <a:r>
            <a:rPr lang="en-CA" b="0" dirty="0">
              <a:latin typeface="Calibri"/>
            </a:rPr>
            <a:t>Can take anti-nausea medication (e.g., </a:t>
          </a:r>
          <a:r>
            <a:rPr lang="en-CA" b="0" dirty="0" err="1"/>
            <a:t>Gravol</a:t>
          </a:r>
          <a:r>
            <a:rPr lang="en-CA" b="0" dirty="0">
              <a:solidFill>
                <a:schemeClr val="tx1"/>
              </a:solidFill>
              <a:effectLst/>
            </a:rPr>
            <a:t>®</a:t>
          </a:r>
          <a:r>
            <a:rPr lang="en-CA" b="0" dirty="0"/>
            <a:t>, </a:t>
          </a:r>
          <a:r>
            <a:rPr lang="en-CA" dirty="0" err="1"/>
            <a:t>Gravol</a:t>
          </a:r>
          <a:r>
            <a:rPr lang="en-CA" dirty="0"/>
            <a:t> Ginger</a:t>
          </a:r>
          <a:r>
            <a:rPr lang="en-CA" b="1" dirty="0">
              <a:effectLst/>
              <a:latin typeface="Calibri"/>
            </a:rPr>
            <a:t>®)</a:t>
          </a:r>
          <a:endParaRPr lang="en-CA" dirty="0"/>
        </a:p>
      </dgm:t>
    </dgm:pt>
    <dgm:pt modelId="{901786CF-0898-46F6-AE24-04D8EFD95A47}" type="parTrans" cxnId="{4E5E5483-84DC-4198-8704-15EC8F67E3CE}">
      <dgm:prSet/>
      <dgm:spPr/>
      <dgm:t>
        <a:bodyPr/>
        <a:lstStyle/>
        <a:p>
          <a:endParaRPr lang="en-CA"/>
        </a:p>
      </dgm:t>
    </dgm:pt>
    <dgm:pt modelId="{D58B2DB0-B68D-4A9E-8390-DB9729722EED}" type="sibTrans" cxnId="{4E5E5483-84DC-4198-8704-15EC8F67E3CE}">
      <dgm:prSet/>
      <dgm:spPr/>
      <dgm:t>
        <a:bodyPr/>
        <a:lstStyle/>
        <a:p>
          <a:endParaRPr lang="en-CA"/>
        </a:p>
      </dgm:t>
    </dgm:pt>
    <dgm:pt modelId="{6664888B-5392-45B0-B077-A6F8E5381F29}">
      <dgm:prSet/>
      <dgm:spPr/>
      <dgm:t>
        <a:bodyPr/>
        <a:lstStyle/>
        <a:p>
          <a:endParaRPr lang="en-CA"/>
        </a:p>
      </dgm:t>
    </dgm:pt>
    <dgm:pt modelId="{76D25915-6095-4B15-B6AD-C0B186FD3C22}" type="parTrans" cxnId="{F1304E7D-34E2-4192-8886-D3E1AC73CD0A}">
      <dgm:prSet/>
      <dgm:spPr/>
      <dgm:t>
        <a:bodyPr/>
        <a:lstStyle/>
        <a:p>
          <a:endParaRPr lang="en-CA"/>
        </a:p>
      </dgm:t>
    </dgm:pt>
    <dgm:pt modelId="{912E4E63-E1C2-4869-8983-1A017B6181F7}" type="sibTrans" cxnId="{F1304E7D-34E2-4192-8886-D3E1AC73CD0A}">
      <dgm:prSet/>
      <dgm:spPr/>
      <dgm:t>
        <a:bodyPr/>
        <a:lstStyle/>
        <a:p>
          <a:endParaRPr lang="en-CA"/>
        </a:p>
      </dgm:t>
    </dgm:pt>
    <dgm:pt modelId="{EA5220BB-69B3-48C0-BC68-4D51CEEA2021}" type="pres">
      <dgm:prSet presAssocID="{CCEF15CE-CDA2-4FDC-BE1E-C7BB4B717528}" presName="linear" presStyleCnt="0">
        <dgm:presLayoutVars>
          <dgm:dir/>
          <dgm:animLvl val="lvl"/>
          <dgm:resizeHandles val="exact"/>
        </dgm:presLayoutVars>
      </dgm:prSet>
      <dgm:spPr/>
    </dgm:pt>
    <dgm:pt modelId="{B5BC6A53-13F4-42EA-A41D-601D3F02CEA0}" type="pres">
      <dgm:prSet presAssocID="{122BA4FD-3A3C-4E24-A8B4-D1CF39D4D549}" presName="parentLin" presStyleCnt="0"/>
      <dgm:spPr/>
    </dgm:pt>
    <dgm:pt modelId="{5E8F1C59-7B45-4D96-BF41-57EEC9368687}" type="pres">
      <dgm:prSet presAssocID="{122BA4FD-3A3C-4E24-A8B4-D1CF39D4D549}" presName="parentLeftMargin" presStyleLbl="node1" presStyleIdx="0" presStyleCnt="1"/>
      <dgm:spPr/>
    </dgm:pt>
    <dgm:pt modelId="{EE7582BC-B7CD-45E6-BF9E-8AEA037554CC}" type="pres">
      <dgm:prSet presAssocID="{122BA4FD-3A3C-4E24-A8B4-D1CF39D4D549}" presName="parentText" presStyleLbl="node1" presStyleIdx="0" presStyleCnt="1">
        <dgm:presLayoutVars>
          <dgm:chMax val="0"/>
          <dgm:bulletEnabled val="1"/>
        </dgm:presLayoutVars>
      </dgm:prSet>
      <dgm:spPr/>
    </dgm:pt>
    <dgm:pt modelId="{D11FFDA0-EC14-4470-A911-3AAC67D21D02}" type="pres">
      <dgm:prSet presAssocID="{122BA4FD-3A3C-4E24-A8B4-D1CF39D4D549}" presName="negativeSpace" presStyleCnt="0"/>
      <dgm:spPr/>
    </dgm:pt>
    <dgm:pt modelId="{A1936A65-B098-4CE3-A1D4-3366D937DFEE}" type="pres">
      <dgm:prSet presAssocID="{122BA4FD-3A3C-4E24-A8B4-D1CF39D4D549}" presName="childText" presStyleLbl="conFgAcc1" presStyleIdx="0" presStyleCnt="1" custLinFactNeighborX="961" custLinFactNeighborY="-16804">
        <dgm:presLayoutVars>
          <dgm:bulletEnabled val="1"/>
        </dgm:presLayoutVars>
      </dgm:prSet>
      <dgm:spPr/>
    </dgm:pt>
  </dgm:ptLst>
  <dgm:cxnLst>
    <dgm:cxn modelId="{4FD75500-2EDA-4D1E-A0AE-7039592B815E}" type="presOf" srcId="{6664888B-5392-45B0-B077-A6F8E5381F29}" destId="{A1936A65-B098-4CE3-A1D4-3366D937DFEE}" srcOrd="0" destOrd="5" presId="urn:microsoft.com/office/officeart/2005/8/layout/list1"/>
    <dgm:cxn modelId="{D52A290B-8646-45B0-B599-0DA08BDBD2B3}" type="presOf" srcId="{122BA4FD-3A3C-4E24-A8B4-D1CF39D4D549}" destId="{5E8F1C59-7B45-4D96-BF41-57EEC9368687}" srcOrd="0" destOrd="0" presId="urn:microsoft.com/office/officeart/2005/8/layout/list1"/>
    <dgm:cxn modelId="{BADF1915-8415-402F-AF90-7F7EB7EC7F2F}" type="presOf" srcId="{967EE19C-26DE-4AA7-8C70-8A7D0CDE033F}" destId="{A1936A65-B098-4CE3-A1D4-3366D937DFEE}" srcOrd="0" destOrd="3" presId="urn:microsoft.com/office/officeart/2005/8/layout/list1"/>
    <dgm:cxn modelId="{E8360A19-5222-4F7A-9905-D88372676E2C}" type="presOf" srcId="{0D631985-B1BC-474F-8B3C-C083FD3311DE}" destId="{A1936A65-B098-4CE3-A1D4-3366D937DFEE}" srcOrd="0" destOrd="9" presId="urn:microsoft.com/office/officeart/2005/8/layout/list1"/>
    <dgm:cxn modelId="{23EFA222-9384-4181-9A02-2F5D35865E39}" type="presOf" srcId="{EB979C5A-1FD8-460A-A13C-295CE7163E6E}" destId="{A1936A65-B098-4CE3-A1D4-3366D937DFEE}" srcOrd="0" destOrd="1" presId="urn:microsoft.com/office/officeart/2005/8/layout/list1"/>
    <dgm:cxn modelId="{CEB78D27-C26F-4BBD-B34D-C8B841D09C06}" srcId="{2D42C383-715B-4B68-8D3A-3C6DE9948DB5}" destId="{0D631985-B1BC-474F-8B3C-C083FD3311DE}" srcOrd="0" destOrd="0" parTransId="{B7AA1B31-5065-4078-904C-57D9C81506FB}" sibTransId="{ED588971-B211-4470-95A9-6BA09D056437}"/>
    <dgm:cxn modelId="{EDEAA428-B9C8-47CA-AB58-FBE3B70AA3A8}" srcId="{0C9CE3A4-0DF7-4D62-BF06-22C4175FF1C3}" destId="{C9A2FAEE-73FF-4BF6-B8BC-6B7D7D708A0A}" srcOrd="0" destOrd="0" parTransId="{74C531AF-4D2E-47AE-81B9-BD14723E8440}" sibTransId="{4A9472DD-14D3-4CC1-BF62-A70200D31113}"/>
    <dgm:cxn modelId="{32ED5E3A-3431-4736-9270-480AC43700F2}" type="presOf" srcId="{CCEF15CE-CDA2-4FDC-BE1E-C7BB4B717528}" destId="{EA5220BB-69B3-48C0-BC68-4D51CEEA2021}" srcOrd="0" destOrd="0" presId="urn:microsoft.com/office/officeart/2005/8/layout/list1"/>
    <dgm:cxn modelId="{D5E5623E-40CE-4F74-BCF2-D1249851ABFB}" srcId="{123CF43D-05E0-46B3-A183-23CC55D23740}" destId="{EB979C5A-1FD8-460A-A13C-295CE7163E6E}" srcOrd="0" destOrd="0" parTransId="{87A28E31-8BB8-4386-B9AE-CF16F4FD41FA}" sibTransId="{395C9286-ADC2-4156-93BC-8E7DBCC940E6}"/>
    <dgm:cxn modelId="{2FEAE452-7D5F-4ED4-BF94-8863BD721026}" type="presOf" srcId="{C9A2FAEE-73FF-4BF6-B8BC-6B7D7D708A0A}" destId="{A1936A65-B098-4CE3-A1D4-3366D937DFEE}" srcOrd="0" destOrd="7" presId="urn:microsoft.com/office/officeart/2005/8/layout/list1"/>
    <dgm:cxn modelId="{31D52D62-876E-4F91-870C-1056FC43FC53}" type="presOf" srcId="{3C37FDC7-6FC2-41D1-B700-A71CF488A4D4}" destId="{A1936A65-B098-4CE3-A1D4-3366D937DFEE}" srcOrd="0" destOrd="4" presId="urn:microsoft.com/office/officeart/2005/8/layout/list1"/>
    <dgm:cxn modelId="{C223DA71-FBF8-449A-9B37-E4E5CBCBE8F7}" srcId="{CCEF15CE-CDA2-4FDC-BE1E-C7BB4B717528}" destId="{122BA4FD-3A3C-4E24-A8B4-D1CF39D4D549}" srcOrd="0" destOrd="0" parTransId="{DEDA548C-84CD-49C7-96C8-8E13B4E9BBAD}" sibTransId="{EBC2324D-CD72-4695-ABE7-85734C45AB70}"/>
    <dgm:cxn modelId="{85071A73-72F6-4557-9539-5F3C1B490708}" type="presOf" srcId="{0CE69243-2012-4454-B538-67239FBABC22}" destId="{A1936A65-B098-4CE3-A1D4-3366D937DFEE}" srcOrd="0" destOrd="2" presId="urn:microsoft.com/office/officeart/2005/8/layout/list1"/>
    <dgm:cxn modelId="{6E10DA76-A228-4D00-8E32-4235D18DA3CC}" srcId="{123CF43D-05E0-46B3-A183-23CC55D23740}" destId="{3C37FDC7-6FC2-41D1-B700-A71CF488A4D4}" srcOrd="3" destOrd="0" parTransId="{2565105D-3550-4939-A94A-C1020AB9515D}" sibTransId="{BC086E27-566D-4BDC-A7BD-D24B42C4CDB3}"/>
    <dgm:cxn modelId="{F1304E7D-34E2-4192-8886-D3E1AC73CD0A}" srcId="{123CF43D-05E0-46B3-A183-23CC55D23740}" destId="{6664888B-5392-45B0-B077-A6F8E5381F29}" srcOrd="4" destOrd="0" parTransId="{76D25915-6095-4B15-B6AD-C0B186FD3C22}" sibTransId="{912E4E63-E1C2-4869-8983-1A017B6181F7}"/>
    <dgm:cxn modelId="{CCC8037E-F88F-47BF-B561-F26A89707CDB}" type="presOf" srcId="{2D42C383-715B-4B68-8D3A-3C6DE9948DB5}" destId="{A1936A65-B098-4CE3-A1D4-3366D937DFEE}" srcOrd="0" destOrd="8" presId="urn:microsoft.com/office/officeart/2005/8/layout/list1"/>
    <dgm:cxn modelId="{4E5E5483-84DC-4198-8704-15EC8F67E3CE}" srcId="{2D42C383-715B-4B68-8D3A-3C6DE9948DB5}" destId="{2D7C6086-5FDB-463D-9AAD-8F23E3FF5B9C}" srcOrd="1" destOrd="0" parTransId="{901786CF-0898-46F6-AE24-04D8EFD95A47}" sibTransId="{D58B2DB0-B68D-4A9E-8390-DB9729722EED}"/>
    <dgm:cxn modelId="{49CCFE8C-387B-4048-8CF6-0C8461D454B2}" type="presOf" srcId="{122BA4FD-3A3C-4E24-A8B4-D1CF39D4D549}" destId="{EE7582BC-B7CD-45E6-BF9E-8AEA037554CC}" srcOrd="1" destOrd="0" presId="urn:microsoft.com/office/officeart/2005/8/layout/list1"/>
    <dgm:cxn modelId="{9A481F9E-BA6B-4A75-BA0C-AFDC02F6D039}" type="presOf" srcId="{123CF43D-05E0-46B3-A183-23CC55D23740}" destId="{A1936A65-B098-4CE3-A1D4-3366D937DFEE}" srcOrd="0" destOrd="0" presId="urn:microsoft.com/office/officeart/2005/8/layout/list1"/>
    <dgm:cxn modelId="{0AA8CEA3-F909-4E72-A6F4-6EEFB02D8690}" srcId="{123CF43D-05E0-46B3-A183-23CC55D23740}" destId="{0CE69243-2012-4454-B538-67239FBABC22}" srcOrd="1" destOrd="0" parTransId="{0E0CE1C4-8EC6-4512-857D-E138A923E3A6}" sibTransId="{9638E2F2-7F48-456E-90D9-3142A58B6349}"/>
    <dgm:cxn modelId="{8A1CA9AD-5ABE-4BF5-AD9B-F4140FAAB2CC}" srcId="{122BA4FD-3A3C-4E24-A8B4-D1CF39D4D549}" destId="{0C9CE3A4-0DF7-4D62-BF06-22C4175FF1C3}" srcOrd="1" destOrd="0" parTransId="{4B3A010C-5B63-4A0C-8C98-88E26568C180}" sibTransId="{0488B2A4-F7C4-4FD9-9BDF-6E1E89A35AF6}"/>
    <dgm:cxn modelId="{5BFDB9C7-AE04-4C43-AB94-2DBA1C1A3884}" srcId="{0C9CE3A4-0DF7-4D62-BF06-22C4175FF1C3}" destId="{2D42C383-715B-4B68-8D3A-3C6DE9948DB5}" srcOrd="1" destOrd="0" parTransId="{8177747F-3B26-4523-BD0C-F57D29CBAFA1}" sibTransId="{4400007A-31FD-4C43-AE0F-247D5009DF1D}"/>
    <dgm:cxn modelId="{71F312D5-61AE-454E-97A7-2359E45FB1C1}" type="presOf" srcId="{2D7C6086-5FDB-463D-9AAD-8F23E3FF5B9C}" destId="{A1936A65-B098-4CE3-A1D4-3366D937DFEE}" srcOrd="0" destOrd="10" presId="urn:microsoft.com/office/officeart/2005/8/layout/list1"/>
    <dgm:cxn modelId="{223AD0DA-4C1C-4908-951C-0AB2FF13D4C6}" srcId="{122BA4FD-3A3C-4E24-A8B4-D1CF39D4D549}" destId="{123CF43D-05E0-46B3-A183-23CC55D23740}" srcOrd="0" destOrd="0" parTransId="{B6AEF01B-4C7C-47F8-A205-B33CDB3A9FAF}" sibTransId="{C920222C-D7B2-4521-81A9-ED659E7A1FAE}"/>
    <dgm:cxn modelId="{685296EF-75EC-44FF-A2FD-22C5774699D1}" type="presOf" srcId="{0C9CE3A4-0DF7-4D62-BF06-22C4175FF1C3}" destId="{A1936A65-B098-4CE3-A1D4-3366D937DFEE}" srcOrd="0" destOrd="6" presId="urn:microsoft.com/office/officeart/2005/8/layout/list1"/>
    <dgm:cxn modelId="{31DECAF7-7EE6-4A58-9FF5-E406BEE87B6B}" srcId="{123CF43D-05E0-46B3-A183-23CC55D23740}" destId="{967EE19C-26DE-4AA7-8C70-8A7D0CDE033F}" srcOrd="2" destOrd="0" parTransId="{CEED7D5F-1C85-4279-B8C2-520B62EC4918}" sibTransId="{DE18EA5F-2FC1-475E-9ED0-AC013B901FC4}"/>
    <dgm:cxn modelId="{85B3F9C5-464A-4481-99F5-F61353EC7C96}" type="presParOf" srcId="{EA5220BB-69B3-48C0-BC68-4D51CEEA2021}" destId="{B5BC6A53-13F4-42EA-A41D-601D3F02CEA0}" srcOrd="0" destOrd="0" presId="urn:microsoft.com/office/officeart/2005/8/layout/list1"/>
    <dgm:cxn modelId="{3C34FB10-5A9F-4752-82DB-3B48E8E1C7FC}" type="presParOf" srcId="{B5BC6A53-13F4-42EA-A41D-601D3F02CEA0}" destId="{5E8F1C59-7B45-4D96-BF41-57EEC9368687}" srcOrd="0" destOrd="0" presId="urn:microsoft.com/office/officeart/2005/8/layout/list1"/>
    <dgm:cxn modelId="{CAD989FC-DEE2-4A61-9846-551B81B67CD7}" type="presParOf" srcId="{B5BC6A53-13F4-42EA-A41D-601D3F02CEA0}" destId="{EE7582BC-B7CD-45E6-BF9E-8AEA037554CC}" srcOrd="1" destOrd="0" presId="urn:microsoft.com/office/officeart/2005/8/layout/list1"/>
    <dgm:cxn modelId="{80D57A89-64F3-4847-B918-293545DCD431}" type="presParOf" srcId="{EA5220BB-69B3-48C0-BC68-4D51CEEA2021}" destId="{D11FFDA0-EC14-4470-A911-3AAC67D21D02}" srcOrd="1" destOrd="0" presId="urn:microsoft.com/office/officeart/2005/8/layout/list1"/>
    <dgm:cxn modelId="{DCD0977E-6011-4880-84F3-B74AC1D84FFE}" type="presParOf" srcId="{EA5220BB-69B3-48C0-BC68-4D51CEEA2021}" destId="{A1936A65-B098-4CE3-A1D4-3366D937DFEE}"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C06E5C8-0A6B-4CED-A900-3061B64C8C7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CA"/>
        </a:p>
      </dgm:t>
    </dgm:pt>
    <dgm:pt modelId="{67D42CCE-F328-4682-A79A-601577FDB8DB}">
      <dgm:prSet phldrT="[Text]" custT="1"/>
      <dgm:spPr/>
      <dgm:t>
        <a:bodyPr/>
        <a:lstStyle/>
        <a:p>
          <a:r>
            <a:rPr lang="en-CA" sz="1600"/>
            <a:t>Recommendations</a:t>
          </a:r>
          <a:r>
            <a:rPr lang="en-CA" sz="1900"/>
            <a:t> </a:t>
          </a:r>
        </a:p>
      </dgm:t>
    </dgm:pt>
    <dgm:pt modelId="{FBDE342C-81A7-4362-8C5F-6D3ED93BAA25}" type="parTrans" cxnId="{19B36C68-8D7E-4361-B9D7-636A42FD09BB}">
      <dgm:prSet/>
      <dgm:spPr/>
      <dgm:t>
        <a:bodyPr/>
        <a:lstStyle/>
        <a:p>
          <a:endParaRPr lang="en-CA"/>
        </a:p>
      </dgm:t>
    </dgm:pt>
    <dgm:pt modelId="{FD3B6C93-40CE-4B47-A2BE-3EBAE01AA91A}" type="sibTrans" cxnId="{19B36C68-8D7E-4361-B9D7-636A42FD09BB}">
      <dgm:prSet/>
      <dgm:spPr/>
      <dgm:t>
        <a:bodyPr/>
        <a:lstStyle/>
        <a:p>
          <a:endParaRPr lang="en-CA"/>
        </a:p>
      </dgm:t>
    </dgm:pt>
    <dgm:pt modelId="{2603DA39-5A1F-4CAB-9C0A-37D6B91EE813}">
      <dgm:prSet custT="1"/>
      <dgm:spPr/>
      <dgm:t>
        <a:bodyPr/>
        <a:lstStyle/>
        <a:p>
          <a:r>
            <a:rPr lang="en-CA" sz="1600" b="1"/>
            <a:t>Lifestyle</a:t>
          </a:r>
        </a:p>
      </dgm:t>
    </dgm:pt>
    <dgm:pt modelId="{C3E24B1D-CE0B-4455-8013-CAC66200FB78}" type="parTrans" cxnId="{49F4BA9F-2914-4F72-8A36-CBD01C32FC61}">
      <dgm:prSet/>
      <dgm:spPr/>
      <dgm:t>
        <a:bodyPr/>
        <a:lstStyle/>
        <a:p>
          <a:endParaRPr lang="en-CA"/>
        </a:p>
      </dgm:t>
    </dgm:pt>
    <dgm:pt modelId="{9F71D2D0-62F9-419E-8FB3-16138AE39280}" type="sibTrans" cxnId="{49F4BA9F-2914-4F72-8A36-CBD01C32FC61}">
      <dgm:prSet/>
      <dgm:spPr/>
      <dgm:t>
        <a:bodyPr/>
        <a:lstStyle/>
        <a:p>
          <a:endParaRPr lang="en-CA"/>
        </a:p>
      </dgm:t>
    </dgm:pt>
    <dgm:pt modelId="{20AA5D02-01B4-431B-8F93-C738DFD64CD3}">
      <dgm:prSet custT="1"/>
      <dgm:spPr/>
      <dgm:t>
        <a:bodyPr/>
        <a:lstStyle/>
        <a:p>
          <a:pPr rtl="0"/>
          <a:r>
            <a:rPr lang="en-CA" sz="1600"/>
            <a:t>Avoid caffeine, tobacco, cannabis</a:t>
          </a:r>
          <a:r>
            <a:rPr lang="en-CA" sz="1600">
              <a:latin typeface="Calibri"/>
            </a:rPr>
            <a:t> and</a:t>
          </a:r>
          <a:r>
            <a:rPr lang="en-CA" sz="1600"/>
            <a:t> alcohol</a:t>
          </a:r>
          <a:r>
            <a:rPr lang="en-CA" sz="1600">
              <a:latin typeface="Calibri"/>
            </a:rPr>
            <a:t> </a:t>
          </a:r>
          <a:endParaRPr lang="en-CA" sz="1600"/>
        </a:p>
      </dgm:t>
    </dgm:pt>
    <dgm:pt modelId="{F617FB27-00BD-4F69-B533-26AB9719B143}" type="parTrans" cxnId="{8A20A0E1-75AB-455E-9908-A900D0F8DAB7}">
      <dgm:prSet/>
      <dgm:spPr/>
      <dgm:t>
        <a:bodyPr/>
        <a:lstStyle/>
        <a:p>
          <a:endParaRPr lang="en-CA"/>
        </a:p>
      </dgm:t>
    </dgm:pt>
    <dgm:pt modelId="{24A10990-0581-4F5A-B387-4E5EB8EE7AB3}" type="sibTrans" cxnId="{8A20A0E1-75AB-455E-9908-A900D0F8DAB7}">
      <dgm:prSet/>
      <dgm:spPr/>
      <dgm:t>
        <a:bodyPr/>
        <a:lstStyle/>
        <a:p>
          <a:endParaRPr lang="en-CA"/>
        </a:p>
      </dgm:t>
    </dgm:pt>
    <dgm:pt modelId="{80013056-9294-4D29-855B-4A77254672D7}">
      <dgm:prSet custT="1"/>
      <dgm:spPr/>
      <dgm:t>
        <a:bodyPr/>
        <a:lstStyle/>
        <a:p>
          <a:pPr rtl="0"/>
          <a:r>
            <a:rPr lang="en-CA" sz="1600"/>
            <a:t>Maintain good oral hygiene </a:t>
          </a:r>
          <a:r>
            <a:rPr lang="en-CA" sz="1600">
              <a:latin typeface="Calibri"/>
            </a:rPr>
            <a:t>(e.g.,</a:t>
          </a:r>
          <a:r>
            <a:rPr lang="en-CA" sz="1600"/>
            <a:t> </a:t>
          </a:r>
          <a:r>
            <a:rPr lang="en-CA" sz="1600">
              <a:latin typeface="Calibri"/>
            </a:rPr>
            <a:t>brush twice daily, floss)</a:t>
          </a:r>
          <a:endParaRPr lang="en-CA" sz="1600"/>
        </a:p>
      </dgm:t>
    </dgm:pt>
    <dgm:pt modelId="{5FEC30ED-F0C5-4700-A73F-13480BD275F5}" type="parTrans" cxnId="{0FB445EA-A8BE-4120-9AAF-34965DC873BD}">
      <dgm:prSet/>
      <dgm:spPr/>
      <dgm:t>
        <a:bodyPr/>
        <a:lstStyle/>
        <a:p>
          <a:endParaRPr lang="en-CA"/>
        </a:p>
      </dgm:t>
    </dgm:pt>
    <dgm:pt modelId="{684910BB-67E0-4ED5-A967-CE6BA90AAED2}" type="sibTrans" cxnId="{0FB445EA-A8BE-4120-9AAF-34965DC873BD}">
      <dgm:prSet/>
      <dgm:spPr/>
      <dgm:t>
        <a:bodyPr/>
        <a:lstStyle/>
        <a:p>
          <a:endParaRPr lang="en-CA"/>
        </a:p>
      </dgm:t>
    </dgm:pt>
    <dgm:pt modelId="{70F68E83-111B-4FF6-AD45-EE9AC0E321C1}">
      <dgm:prSet custT="1"/>
      <dgm:spPr/>
      <dgm:t>
        <a:bodyPr/>
        <a:lstStyle/>
        <a:p>
          <a:r>
            <a:rPr lang="en-CA" sz="1600" dirty="0"/>
            <a:t>Stay well hydrated (e.g., sip water)</a:t>
          </a:r>
        </a:p>
      </dgm:t>
    </dgm:pt>
    <dgm:pt modelId="{90480409-4B5D-4300-BDDE-5B72A64A317F}" type="parTrans" cxnId="{5AE5E6DD-0B51-4D39-B0AF-2B6A8E17392B}">
      <dgm:prSet/>
      <dgm:spPr/>
      <dgm:t>
        <a:bodyPr/>
        <a:lstStyle/>
        <a:p>
          <a:endParaRPr lang="en-CA"/>
        </a:p>
      </dgm:t>
    </dgm:pt>
    <dgm:pt modelId="{015363C9-42EF-4FD7-8ED1-F143BAAC5F7E}" type="sibTrans" cxnId="{5AE5E6DD-0B51-4D39-B0AF-2B6A8E17392B}">
      <dgm:prSet/>
      <dgm:spPr/>
      <dgm:t>
        <a:bodyPr/>
        <a:lstStyle/>
        <a:p>
          <a:endParaRPr lang="en-CA"/>
        </a:p>
      </dgm:t>
    </dgm:pt>
    <dgm:pt modelId="{462CE641-D1AE-4ED0-9321-F8E9B56D626F}">
      <dgm:prSet custT="1"/>
      <dgm:spPr/>
      <dgm:t>
        <a:bodyPr/>
        <a:lstStyle/>
        <a:p>
          <a:r>
            <a:rPr lang="en-CA" sz="1600" dirty="0"/>
            <a:t>Suck on sugar-free candy or ice chips </a:t>
          </a:r>
        </a:p>
      </dgm:t>
    </dgm:pt>
    <dgm:pt modelId="{8596F4A1-A950-43B6-A81A-3EF429FE5513}" type="parTrans" cxnId="{CC4F1C7F-8459-4437-91B2-16C823A2B470}">
      <dgm:prSet/>
      <dgm:spPr/>
      <dgm:t>
        <a:bodyPr/>
        <a:lstStyle/>
        <a:p>
          <a:endParaRPr lang="en-CA"/>
        </a:p>
      </dgm:t>
    </dgm:pt>
    <dgm:pt modelId="{70818630-163A-442C-9F54-E9E2F9C2BFBC}" type="sibTrans" cxnId="{CC4F1C7F-8459-4437-91B2-16C823A2B470}">
      <dgm:prSet/>
      <dgm:spPr/>
      <dgm:t>
        <a:bodyPr/>
        <a:lstStyle/>
        <a:p>
          <a:endParaRPr lang="en-CA"/>
        </a:p>
      </dgm:t>
    </dgm:pt>
    <dgm:pt modelId="{8079677D-34A1-4246-8670-9DE8CFDEF105}">
      <dgm:prSet custT="1"/>
      <dgm:spPr/>
      <dgm:t>
        <a:bodyPr/>
        <a:lstStyle/>
        <a:p>
          <a:r>
            <a:rPr lang="en-CA" sz="1600" b="1"/>
            <a:t>Medications</a:t>
          </a:r>
        </a:p>
      </dgm:t>
    </dgm:pt>
    <dgm:pt modelId="{E186A5BC-8261-48D2-AB31-54395A14292E}" type="parTrans" cxnId="{55ECD9BA-475A-45AC-BE6F-4ACCB6216D49}">
      <dgm:prSet/>
      <dgm:spPr/>
      <dgm:t>
        <a:bodyPr/>
        <a:lstStyle/>
        <a:p>
          <a:endParaRPr lang="en-CA"/>
        </a:p>
      </dgm:t>
    </dgm:pt>
    <dgm:pt modelId="{AA9399B3-4B3C-44DC-83D9-562F758A8426}" type="sibTrans" cxnId="{55ECD9BA-475A-45AC-BE6F-4ACCB6216D49}">
      <dgm:prSet/>
      <dgm:spPr/>
      <dgm:t>
        <a:bodyPr/>
        <a:lstStyle/>
        <a:p>
          <a:endParaRPr lang="en-CA"/>
        </a:p>
      </dgm:t>
    </dgm:pt>
    <dgm:pt modelId="{7937B390-69B3-4FE6-9B34-01CB2D8387B1}">
      <dgm:prSet custT="1"/>
      <dgm:spPr/>
      <dgm:t>
        <a:bodyPr/>
        <a:lstStyle/>
        <a:p>
          <a:pPr rtl="0"/>
          <a:r>
            <a:rPr lang="en-CA" sz="1600" dirty="0">
              <a:latin typeface="Calibri"/>
            </a:rPr>
            <a:t>OTC: saliva</a:t>
          </a:r>
          <a:r>
            <a:rPr lang="en-CA" sz="1600" dirty="0"/>
            <a:t> substitutes</a:t>
          </a:r>
        </a:p>
      </dgm:t>
    </dgm:pt>
    <dgm:pt modelId="{4B7819BF-535E-4968-A59F-1F31D792DFC3}" type="parTrans" cxnId="{A65B5416-BFB4-457B-973A-10F5B666617F}">
      <dgm:prSet/>
      <dgm:spPr/>
      <dgm:t>
        <a:bodyPr/>
        <a:lstStyle/>
        <a:p>
          <a:endParaRPr lang="en-CA"/>
        </a:p>
      </dgm:t>
    </dgm:pt>
    <dgm:pt modelId="{6D2480A6-8B77-4629-BF1A-F19CD942CF92}" type="sibTrans" cxnId="{A65B5416-BFB4-457B-973A-10F5B666617F}">
      <dgm:prSet/>
      <dgm:spPr/>
      <dgm:t>
        <a:bodyPr/>
        <a:lstStyle/>
        <a:p>
          <a:endParaRPr lang="en-CA"/>
        </a:p>
      </dgm:t>
    </dgm:pt>
    <dgm:pt modelId="{F1933655-0E90-4CB7-ADD5-D4F0056410A8}">
      <dgm:prSet custT="1"/>
      <dgm:spPr/>
      <dgm:t>
        <a:bodyPr/>
        <a:lstStyle/>
        <a:p>
          <a:pPr rtl="0"/>
          <a:r>
            <a:rPr lang="en-CA" sz="1600" err="1"/>
            <a:t>Biotene</a:t>
          </a:r>
          <a:r>
            <a:rPr lang="en-CA" sz="1600"/>
            <a:t> </a:t>
          </a:r>
          <a:r>
            <a:rPr lang="en-CA" sz="1600" b="0" i="0">
              <a:solidFill>
                <a:schemeClr val="tx1"/>
              </a:solidFill>
              <a:effectLst/>
              <a:latin typeface="+mn-lt"/>
              <a:ea typeface="+mn-ea"/>
              <a:cs typeface="+mn-cs"/>
            </a:rPr>
            <a:t>® (Mouth wash, oral gel)</a:t>
          </a:r>
          <a:r>
            <a:rPr lang="en-CA" sz="1600" b="0" i="0">
              <a:effectLst/>
              <a:latin typeface="+mn-lt"/>
              <a:ea typeface="+mn-ea"/>
              <a:cs typeface="+mn-cs"/>
            </a:rPr>
            <a:t> </a:t>
          </a:r>
          <a:endParaRPr lang="en-CA" sz="1600"/>
        </a:p>
      </dgm:t>
    </dgm:pt>
    <dgm:pt modelId="{BCA594A4-5080-4507-97FD-FC45EF8336A0}" type="parTrans" cxnId="{26AC6365-684D-4711-9918-45B5256F5F78}">
      <dgm:prSet/>
      <dgm:spPr/>
      <dgm:t>
        <a:bodyPr/>
        <a:lstStyle/>
        <a:p>
          <a:endParaRPr lang="en-CA"/>
        </a:p>
      </dgm:t>
    </dgm:pt>
    <dgm:pt modelId="{F744D4B0-2D95-4FF9-B272-C2592F76421E}" type="sibTrans" cxnId="{26AC6365-684D-4711-9918-45B5256F5F78}">
      <dgm:prSet/>
      <dgm:spPr/>
      <dgm:t>
        <a:bodyPr/>
        <a:lstStyle/>
        <a:p>
          <a:endParaRPr lang="en-CA"/>
        </a:p>
      </dgm:t>
    </dgm:pt>
    <dgm:pt modelId="{DA60A199-25B5-4481-A84F-10FC85DFD449}">
      <dgm:prSet custT="1"/>
      <dgm:spPr/>
      <dgm:t>
        <a:bodyPr/>
        <a:lstStyle/>
        <a:p>
          <a:r>
            <a:rPr lang="en-CA" sz="1600"/>
            <a:t>Moi-Stir </a:t>
          </a:r>
          <a:r>
            <a:rPr lang="en-CA" sz="1600" b="0" i="0">
              <a:solidFill>
                <a:schemeClr val="tx1"/>
              </a:solidFill>
              <a:effectLst/>
              <a:latin typeface="+mn-lt"/>
              <a:ea typeface="+mn-ea"/>
              <a:cs typeface="+mn-cs"/>
            </a:rPr>
            <a:t>® (Mouth spray)</a:t>
          </a:r>
          <a:endParaRPr lang="en-CA" sz="1600"/>
        </a:p>
      </dgm:t>
    </dgm:pt>
    <dgm:pt modelId="{2F41A619-5373-46C0-B408-DB73F88A405A}" type="parTrans" cxnId="{3B79F034-F695-4AA5-95FE-B7FE2DC71DD4}">
      <dgm:prSet/>
      <dgm:spPr/>
      <dgm:t>
        <a:bodyPr/>
        <a:lstStyle/>
        <a:p>
          <a:endParaRPr lang="en-CA"/>
        </a:p>
      </dgm:t>
    </dgm:pt>
    <dgm:pt modelId="{EBEEC5B1-E068-4128-A04F-FC0E26B127E5}" type="sibTrans" cxnId="{3B79F034-F695-4AA5-95FE-B7FE2DC71DD4}">
      <dgm:prSet/>
      <dgm:spPr/>
      <dgm:t>
        <a:bodyPr/>
        <a:lstStyle/>
        <a:p>
          <a:endParaRPr lang="en-CA"/>
        </a:p>
      </dgm:t>
    </dgm:pt>
    <dgm:pt modelId="{E28956D2-8E88-4FB3-8676-C3CEA5414327}">
      <dgm:prSet custT="1"/>
      <dgm:spPr/>
      <dgm:t>
        <a:bodyPr/>
        <a:lstStyle/>
        <a:p>
          <a:endParaRPr lang="en-CA" sz="1600"/>
        </a:p>
      </dgm:t>
    </dgm:pt>
    <dgm:pt modelId="{0B7490D5-95C7-42E8-979E-48D53957D3F5}" type="parTrans" cxnId="{8742FABD-E672-4156-B3EF-9ADEF24965E5}">
      <dgm:prSet/>
      <dgm:spPr/>
      <dgm:t>
        <a:bodyPr/>
        <a:lstStyle/>
        <a:p>
          <a:endParaRPr lang="en-CA"/>
        </a:p>
      </dgm:t>
    </dgm:pt>
    <dgm:pt modelId="{9E1D9A6D-EA18-4DA0-BC84-3D474F1504AE}" type="sibTrans" cxnId="{8742FABD-E672-4156-B3EF-9ADEF24965E5}">
      <dgm:prSet/>
      <dgm:spPr/>
      <dgm:t>
        <a:bodyPr/>
        <a:lstStyle/>
        <a:p>
          <a:endParaRPr lang="en-CA"/>
        </a:p>
      </dgm:t>
    </dgm:pt>
    <dgm:pt modelId="{256F6316-9956-4620-AFF4-2C2879F3E2DE}">
      <dgm:prSet custT="1"/>
      <dgm:spPr/>
      <dgm:t>
        <a:bodyPr/>
        <a:lstStyle/>
        <a:p>
          <a:endParaRPr lang="en-CA" sz="1600"/>
        </a:p>
      </dgm:t>
    </dgm:pt>
    <dgm:pt modelId="{EBE17AB3-0779-4346-ACF9-EC48604C5F5D}" type="parTrans" cxnId="{B31D18A2-2EA6-4D8E-A88D-E16262229AD5}">
      <dgm:prSet/>
      <dgm:spPr/>
      <dgm:t>
        <a:bodyPr/>
        <a:lstStyle/>
        <a:p>
          <a:endParaRPr lang="en-CA"/>
        </a:p>
      </dgm:t>
    </dgm:pt>
    <dgm:pt modelId="{223E8603-168D-41AA-95DC-885E671AFED8}" type="sibTrans" cxnId="{B31D18A2-2EA6-4D8E-A88D-E16262229AD5}">
      <dgm:prSet/>
      <dgm:spPr/>
      <dgm:t>
        <a:bodyPr/>
        <a:lstStyle/>
        <a:p>
          <a:endParaRPr lang="en-CA"/>
        </a:p>
      </dgm:t>
    </dgm:pt>
    <dgm:pt modelId="{F8EED05A-ED01-408C-8B7F-10F38262C987}" type="pres">
      <dgm:prSet presAssocID="{2C06E5C8-0A6B-4CED-A900-3061B64C8C7B}" presName="linear" presStyleCnt="0">
        <dgm:presLayoutVars>
          <dgm:dir/>
          <dgm:animLvl val="lvl"/>
          <dgm:resizeHandles val="exact"/>
        </dgm:presLayoutVars>
      </dgm:prSet>
      <dgm:spPr/>
    </dgm:pt>
    <dgm:pt modelId="{836F352D-CF3F-496B-9E02-ED8E911C7A4B}" type="pres">
      <dgm:prSet presAssocID="{67D42CCE-F328-4682-A79A-601577FDB8DB}" presName="parentLin" presStyleCnt="0"/>
      <dgm:spPr/>
    </dgm:pt>
    <dgm:pt modelId="{20ECFF1B-A93A-41AE-9D40-BEF6D15AC9BE}" type="pres">
      <dgm:prSet presAssocID="{67D42CCE-F328-4682-A79A-601577FDB8DB}" presName="parentLeftMargin" presStyleLbl="node1" presStyleIdx="0" presStyleCnt="1"/>
      <dgm:spPr/>
    </dgm:pt>
    <dgm:pt modelId="{1A32D9E6-C41E-4769-9A50-8FF6CAE78D7F}" type="pres">
      <dgm:prSet presAssocID="{67D42CCE-F328-4682-A79A-601577FDB8DB}" presName="parentText" presStyleLbl="node1" presStyleIdx="0" presStyleCnt="1" custScaleY="67755">
        <dgm:presLayoutVars>
          <dgm:chMax val="0"/>
          <dgm:bulletEnabled val="1"/>
        </dgm:presLayoutVars>
      </dgm:prSet>
      <dgm:spPr/>
    </dgm:pt>
    <dgm:pt modelId="{82366E94-89D7-4837-8DE1-BD048AE9D0B1}" type="pres">
      <dgm:prSet presAssocID="{67D42CCE-F328-4682-A79A-601577FDB8DB}" presName="negativeSpace" presStyleCnt="0"/>
      <dgm:spPr/>
    </dgm:pt>
    <dgm:pt modelId="{07266D3E-7748-4E5C-BEDF-78196891E270}" type="pres">
      <dgm:prSet presAssocID="{67D42CCE-F328-4682-A79A-601577FDB8DB}" presName="childText" presStyleLbl="conFgAcc1" presStyleIdx="0" presStyleCnt="1">
        <dgm:presLayoutVars>
          <dgm:bulletEnabled val="1"/>
        </dgm:presLayoutVars>
      </dgm:prSet>
      <dgm:spPr/>
    </dgm:pt>
  </dgm:ptLst>
  <dgm:cxnLst>
    <dgm:cxn modelId="{A65B5416-BFB4-457B-973A-10F5B666617F}" srcId="{8079677D-34A1-4246-8670-9DE8CFDEF105}" destId="{7937B390-69B3-4FE6-9B34-01CB2D8387B1}" srcOrd="0" destOrd="0" parTransId="{4B7819BF-535E-4968-A59F-1F31D792DFC3}" sibTransId="{6D2480A6-8B77-4629-BF1A-F19CD942CF92}"/>
    <dgm:cxn modelId="{8148FA19-34F9-4A09-8A18-D8288E826FC5}" type="presOf" srcId="{20AA5D02-01B4-431B-8F93-C738DFD64CD3}" destId="{07266D3E-7748-4E5C-BEDF-78196891E270}" srcOrd="0" destOrd="1" presId="urn:microsoft.com/office/officeart/2005/8/layout/list1"/>
    <dgm:cxn modelId="{1A7F621A-2C1C-40C0-874B-3F26F0212F6C}" type="presOf" srcId="{8079677D-34A1-4246-8670-9DE8CFDEF105}" destId="{07266D3E-7748-4E5C-BEDF-78196891E270}" srcOrd="0" destOrd="6" presId="urn:microsoft.com/office/officeart/2005/8/layout/list1"/>
    <dgm:cxn modelId="{72A66623-964E-4613-9795-4F27D1E8FC49}" type="presOf" srcId="{7937B390-69B3-4FE6-9B34-01CB2D8387B1}" destId="{07266D3E-7748-4E5C-BEDF-78196891E270}" srcOrd="0" destOrd="7" presId="urn:microsoft.com/office/officeart/2005/8/layout/list1"/>
    <dgm:cxn modelId="{3B79F034-F695-4AA5-95FE-B7FE2DC71DD4}" srcId="{7937B390-69B3-4FE6-9B34-01CB2D8387B1}" destId="{DA60A199-25B5-4481-A84F-10FC85DFD449}" srcOrd="1" destOrd="0" parTransId="{2F41A619-5373-46C0-B408-DB73F88A405A}" sibTransId="{EBEEC5B1-E068-4128-A04F-FC0E26B127E5}"/>
    <dgm:cxn modelId="{AA8D7439-BA21-480A-AA88-2116BCD64BDC}" type="presOf" srcId="{E28956D2-8E88-4FB3-8676-C3CEA5414327}" destId="{07266D3E-7748-4E5C-BEDF-78196891E270}" srcOrd="0" destOrd="5" presId="urn:microsoft.com/office/officeart/2005/8/layout/list1"/>
    <dgm:cxn modelId="{DE91F442-FB38-4E99-A7E6-27C790F8C588}" type="presOf" srcId="{462CE641-D1AE-4ED0-9321-F8E9B56D626F}" destId="{07266D3E-7748-4E5C-BEDF-78196891E270}" srcOrd="0" destOrd="4" presId="urn:microsoft.com/office/officeart/2005/8/layout/list1"/>
    <dgm:cxn modelId="{8702B343-0959-43B2-8DC7-CB49B505AF6F}" type="presOf" srcId="{DA60A199-25B5-4481-A84F-10FC85DFD449}" destId="{07266D3E-7748-4E5C-BEDF-78196891E270}" srcOrd="0" destOrd="9" presId="urn:microsoft.com/office/officeart/2005/8/layout/list1"/>
    <dgm:cxn modelId="{F2877D59-2C0E-4619-9B2A-BD934A784E56}" type="presOf" srcId="{256F6316-9956-4620-AFF4-2C2879F3E2DE}" destId="{07266D3E-7748-4E5C-BEDF-78196891E270}" srcOrd="0" destOrd="10" presId="urn:microsoft.com/office/officeart/2005/8/layout/list1"/>
    <dgm:cxn modelId="{86F73862-2CDE-4138-A4F6-B0AAD8D2A45F}" type="presOf" srcId="{80013056-9294-4D29-855B-4A77254672D7}" destId="{07266D3E-7748-4E5C-BEDF-78196891E270}" srcOrd="0" destOrd="2" presId="urn:microsoft.com/office/officeart/2005/8/layout/list1"/>
    <dgm:cxn modelId="{26AC6365-684D-4711-9918-45B5256F5F78}" srcId="{7937B390-69B3-4FE6-9B34-01CB2D8387B1}" destId="{F1933655-0E90-4CB7-ADD5-D4F0056410A8}" srcOrd="0" destOrd="0" parTransId="{BCA594A4-5080-4507-97FD-FC45EF8336A0}" sibTransId="{F744D4B0-2D95-4FF9-B272-C2592F76421E}"/>
    <dgm:cxn modelId="{19B36C68-8D7E-4361-B9D7-636A42FD09BB}" srcId="{2C06E5C8-0A6B-4CED-A900-3061B64C8C7B}" destId="{67D42CCE-F328-4682-A79A-601577FDB8DB}" srcOrd="0" destOrd="0" parTransId="{FBDE342C-81A7-4362-8C5F-6D3ED93BAA25}" sibTransId="{FD3B6C93-40CE-4B47-A2BE-3EBAE01AA91A}"/>
    <dgm:cxn modelId="{CF52D468-6B4A-4A66-BB1B-E1A462418F8F}" type="presOf" srcId="{67D42CCE-F328-4682-A79A-601577FDB8DB}" destId="{1A32D9E6-C41E-4769-9A50-8FF6CAE78D7F}" srcOrd="1" destOrd="0" presId="urn:microsoft.com/office/officeart/2005/8/layout/list1"/>
    <dgm:cxn modelId="{9CFE8D74-A276-409F-800F-75DA05C3DA4D}" type="presOf" srcId="{F1933655-0E90-4CB7-ADD5-D4F0056410A8}" destId="{07266D3E-7748-4E5C-BEDF-78196891E270}" srcOrd="0" destOrd="8" presId="urn:microsoft.com/office/officeart/2005/8/layout/list1"/>
    <dgm:cxn modelId="{CC4F1C7F-8459-4437-91B2-16C823A2B470}" srcId="{2603DA39-5A1F-4CAB-9C0A-37D6B91EE813}" destId="{462CE641-D1AE-4ED0-9321-F8E9B56D626F}" srcOrd="3" destOrd="0" parTransId="{8596F4A1-A950-43B6-A81A-3EF429FE5513}" sibTransId="{70818630-163A-442C-9F54-E9E2F9C2BFBC}"/>
    <dgm:cxn modelId="{49F4BA9F-2914-4F72-8A36-CBD01C32FC61}" srcId="{67D42CCE-F328-4682-A79A-601577FDB8DB}" destId="{2603DA39-5A1F-4CAB-9C0A-37D6B91EE813}" srcOrd="0" destOrd="0" parTransId="{C3E24B1D-CE0B-4455-8013-CAC66200FB78}" sibTransId="{9F71D2D0-62F9-419E-8FB3-16138AE39280}"/>
    <dgm:cxn modelId="{B31D18A2-2EA6-4D8E-A88D-E16262229AD5}" srcId="{7937B390-69B3-4FE6-9B34-01CB2D8387B1}" destId="{256F6316-9956-4620-AFF4-2C2879F3E2DE}" srcOrd="2" destOrd="0" parTransId="{EBE17AB3-0779-4346-ACF9-EC48604C5F5D}" sibTransId="{223E8603-168D-41AA-95DC-885E671AFED8}"/>
    <dgm:cxn modelId="{5B38E1A5-B763-4D79-AA4D-9445E43D227D}" type="presOf" srcId="{2C06E5C8-0A6B-4CED-A900-3061B64C8C7B}" destId="{F8EED05A-ED01-408C-8B7F-10F38262C987}" srcOrd="0" destOrd="0" presId="urn:microsoft.com/office/officeart/2005/8/layout/list1"/>
    <dgm:cxn modelId="{C79862A6-CA2E-4956-885E-FD29782E8F6A}" type="presOf" srcId="{67D42CCE-F328-4682-A79A-601577FDB8DB}" destId="{20ECFF1B-A93A-41AE-9D40-BEF6D15AC9BE}" srcOrd="0" destOrd="0" presId="urn:microsoft.com/office/officeart/2005/8/layout/list1"/>
    <dgm:cxn modelId="{55ECD9BA-475A-45AC-BE6F-4ACCB6216D49}" srcId="{67D42CCE-F328-4682-A79A-601577FDB8DB}" destId="{8079677D-34A1-4246-8670-9DE8CFDEF105}" srcOrd="2" destOrd="0" parTransId="{E186A5BC-8261-48D2-AB31-54395A14292E}" sibTransId="{AA9399B3-4B3C-44DC-83D9-562F758A8426}"/>
    <dgm:cxn modelId="{DC8296BB-8D30-40B7-A81E-9E000EAF6964}" type="presOf" srcId="{2603DA39-5A1F-4CAB-9C0A-37D6B91EE813}" destId="{07266D3E-7748-4E5C-BEDF-78196891E270}" srcOrd="0" destOrd="0" presId="urn:microsoft.com/office/officeart/2005/8/layout/list1"/>
    <dgm:cxn modelId="{8742FABD-E672-4156-B3EF-9ADEF24965E5}" srcId="{67D42CCE-F328-4682-A79A-601577FDB8DB}" destId="{E28956D2-8E88-4FB3-8676-C3CEA5414327}" srcOrd="1" destOrd="0" parTransId="{0B7490D5-95C7-42E8-979E-48D53957D3F5}" sibTransId="{9E1D9A6D-EA18-4DA0-BC84-3D474F1504AE}"/>
    <dgm:cxn modelId="{35A315D0-3047-4E83-B654-8A337761F0FB}" type="presOf" srcId="{70F68E83-111B-4FF6-AD45-EE9AC0E321C1}" destId="{07266D3E-7748-4E5C-BEDF-78196891E270}" srcOrd="0" destOrd="3" presId="urn:microsoft.com/office/officeart/2005/8/layout/list1"/>
    <dgm:cxn modelId="{5AE5E6DD-0B51-4D39-B0AF-2B6A8E17392B}" srcId="{2603DA39-5A1F-4CAB-9C0A-37D6B91EE813}" destId="{70F68E83-111B-4FF6-AD45-EE9AC0E321C1}" srcOrd="2" destOrd="0" parTransId="{90480409-4B5D-4300-BDDE-5B72A64A317F}" sibTransId="{015363C9-42EF-4FD7-8ED1-F143BAAC5F7E}"/>
    <dgm:cxn modelId="{8A20A0E1-75AB-455E-9908-A900D0F8DAB7}" srcId="{2603DA39-5A1F-4CAB-9C0A-37D6B91EE813}" destId="{20AA5D02-01B4-431B-8F93-C738DFD64CD3}" srcOrd="0" destOrd="0" parTransId="{F617FB27-00BD-4F69-B533-26AB9719B143}" sibTransId="{24A10990-0581-4F5A-B387-4E5EB8EE7AB3}"/>
    <dgm:cxn modelId="{0FB445EA-A8BE-4120-9AAF-34965DC873BD}" srcId="{2603DA39-5A1F-4CAB-9C0A-37D6B91EE813}" destId="{80013056-9294-4D29-855B-4A77254672D7}" srcOrd="1" destOrd="0" parTransId="{5FEC30ED-F0C5-4700-A73F-13480BD275F5}" sibTransId="{684910BB-67E0-4ED5-A967-CE6BA90AAED2}"/>
    <dgm:cxn modelId="{135B4B81-B46E-4B89-84FC-974C7C2690DA}" type="presParOf" srcId="{F8EED05A-ED01-408C-8B7F-10F38262C987}" destId="{836F352D-CF3F-496B-9E02-ED8E911C7A4B}" srcOrd="0" destOrd="0" presId="urn:microsoft.com/office/officeart/2005/8/layout/list1"/>
    <dgm:cxn modelId="{BD9E55AC-F4EB-4866-ACC3-145634D63A3A}" type="presParOf" srcId="{836F352D-CF3F-496B-9E02-ED8E911C7A4B}" destId="{20ECFF1B-A93A-41AE-9D40-BEF6D15AC9BE}" srcOrd="0" destOrd="0" presId="urn:microsoft.com/office/officeart/2005/8/layout/list1"/>
    <dgm:cxn modelId="{527619A5-40B8-4DF3-A86A-79DEFCCF48EA}" type="presParOf" srcId="{836F352D-CF3F-496B-9E02-ED8E911C7A4B}" destId="{1A32D9E6-C41E-4769-9A50-8FF6CAE78D7F}" srcOrd="1" destOrd="0" presId="urn:microsoft.com/office/officeart/2005/8/layout/list1"/>
    <dgm:cxn modelId="{7B8B4DCA-5343-4B20-9FFC-9C2B71A08F7E}" type="presParOf" srcId="{F8EED05A-ED01-408C-8B7F-10F38262C987}" destId="{82366E94-89D7-4837-8DE1-BD048AE9D0B1}" srcOrd="1" destOrd="0" presId="urn:microsoft.com/office/officeart/2005/8/layout/list1"/>
    <dgm:cxn modelId="{6AB22149-9863-4AA6-8B8A-A1549D57599C}" type="presParOf" srcId="{F8EED05A-ED01-408C-8B7F-10F38262C987}" destId="{07266D3E-7748-4E5C-BEDF-78196891E270}"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60AC30D-52FA-4BAB-90EF-69A4E62B9F1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CA"/>
        </a:p>
      </dgm:t>
    </dgm:pt>
    <dgm:pt modelId="{CDBD5864-F3D7-4038-8C39-CCF4B7C5C0D5}">
      <dgm:prSet phldrT="[Text]" custT="1"/>
      <dgm:spPr/>
      <dgm:t>
        <a:bodyPr/>
        <a:lstStyle/>
        <a:p>
          <a:r>
            <a:rPr lang="en-CA" sz="1600"/>
            <a:t>Recommendations</a:t>
          </a:r>
        </a:p>
      </dgm:t>
    </dgm:pt>
    <dgm:pt modelId="{FE9FD2B0-15C6-456D-A4A9-64684305EABE}" type="parTrans" cxnId="{7491EE6F-F812-42D4-BAC4-CAD5A695BD49}">
      <dgm:prSet/>
      <dgm:spPr/>
      <dgm:t>
        <a:bodyPr/>
        <a:lstStyle/>
        <a:p>
          <a:endParaRPr lang="en-CA"/>
        </a:p>
      </dgm:t>
    </dgm:pt>
    <dgm:pt modelId="{AB1ECAEB-ACBC-4D36-B4A0-AFC6AADC1D63}" type="sibTrans" cxnId="{7491EE6F-F812-42D4-BAC4-CAD5A695BD49}">
      <dgm:prSet/>
      <dgm:spPr/>
      <dgm:t>
        <a:bodyPr/>
        <a:lstStyle/>
        <a:p>
          <a:endParaRPr lang="en-CA"/>
        </a:p>
      </dgm:t>
    </dgm:pt>
    <dgm:pt modelId="{F5C1700C-0ECE-4034-AA95-AB5C0E3E5059}">
      <dgm:prSet custT="1"/>
      <dgm:spPr/>
      <dgm:t>
        <a:bodyPr/>
        <a:lstStyle/>
        <a:p>
          <a:r>
            <a:rPr lang="en-CA" sz="1600" b="1"/>
            <a:t>Lifestyle </a:t>
          </a:r>
        </a:p>
      </dgm:t>
    </dgm:pt>
    <dgm:pt modelId="{96DAD4B3-2678-4BF8-9066-66176CC889BA}" type="parTrans" cxnId="{B9267AB7-6629-4551-8E89-8070802753DF}">
      <dgm:prSet/>
      <dgm:spPr/>
      <dgm:t>
        <a:bodyPr/>
        <a:lstStyle/>
        <a:p>
          <a:endParaRPr lang="en-CA"/>
        </a:p>
      </dgm:t>
    </dgm:pt>
    <dgm:pt modelId="{2C1F45E5-5439-405F-9A99-DF3EFEB8A33D}" type="sibTrans" cxnId="{B9267AB7-6629-4551-8E89-8070802753DF}">
      <dgm:prSet/>
      <dgm:spPr/>
      <dgm:t>
        <a:bodyPr/>
        <a:lstStyle/>
        <a:p>
          <a:endParaRPr lang="en-CA"/>
        </a:p>
      </dgm:t>
    </dgm:pt>
    <dgm:pt modelId="{6A706033-1392-417B-A884-882CED21F780}">
      <dgm:prSet custT="1"/>
      <dgm:spPr/>
      <dgm:t>
        <a:bodyPr/>
        <a:lstStyle/>
        <a:p>
          <a:r>
            <a:rPr lang="en-CA" sz="1600"/>
            <a:t>Drink water and fluids </a:t>
          </a:r>
        </a:p>
      </dgm:t>
    </dgm:pt>
    <dgm:pt modelId="{E2C39E27-F7AB-4246-9852-7D5F6C759B32}" type="parTrans" cxnId="{AFA56A9E-AF9A-44C7-A88F-6B7472BAC91D}">
      <dgm:prSet/>
      <dgm:spPr/>
      <dgm:t>
        <a:bodyPr/>
        <a:lstStyle/>
        <a:p>
          <a:endParaRPr lang="en-CA"/>
        </a:p>
      </dgm:t>
    </dgm:pt>
    <dgm:pt modelId="{49299EEB-47A2-4C61-A312-73DCBCAB033F}" type="sibTrans" cxnId="{AFA56A9E-AF9A-44C7-A88F-6B7472BAC91D}">
      <dgm:prSet/>
      <dgm:spPr/>
      <dgm:t>
        <a:bodyPr/>
        <a:lstStyle/>
        <a:p>
          <a:endParaRPr lang="en-CA"/>
        </a:p>
      </dgm:t>
    </dgm:pt>
    <dgm:pt modelId="{11D0EEC1-4BF1-49F9-AC80-31287D08739E}">
      <dgm:prSet custT="1"/>
      <dgm:spPr/>
      <dgm:t>
        <a:bodyPr/>
        <a:lstStyle/>
        <a:p>
          <a:r>
            <a:rPr lang="en-CA" sz="1600"/>
            <a:t>e.g. 8 cups of water daily </a:t>
          </a:r>
        </a:p>
      </dgm:t>
    </dgm:pt>
    <dgm:pt modelId="{3B497CEB-21DA-4AA4-8EB4-9BDCC08AFE90}" type="parTrans" cxnId="{A5AF4D4E-388A-4E7E-A36C-A19ABE004926}">
      <dgm:prSet/>
      <dgm:spPr/>
      <dgm:t>
        <a:bodyPr/>
        <a:lstStyle/>
        <a:p>
          <a:endParaRPr lang="en-CA"/>
        </a:p>
      </dgm:t>
    </dgm:pt>
    <dgm:pt modelId="{931E8EFC-BC06-42C1-92C1-A21B5B8C4A80}" type="sibTrans" cxnId="{A5AF4D4E-388A-4E7E-A36C-A19ABE004926}">
      <dgm:prSet/>
      <dgm:spPr/>
      <dgm:t>
        <a:bodyPr/>
        <a:lstStyle/>
        <a:p>
          <a:endParaRPr lang="en-CA"/>
        </a:p>
      </dgm:t>
    </dgm:pt>
    <dgm:pt modelId="{0709411F-4404-4343-B047-F80CA325F4FC}">
      <dgm:prSet custT="1"/>
      <dgm:spPr/>
      <dgm:t>
        <a:bodyPr/>
        <a:lstStyle/>
        <a:p>
          <a:r>
            <a:rPr lang="en-CA" sz="1600"/>
            <a:t>25-38 g of soluble fibre (e.g. bran, lentils, beans)</a:t>
          </a:r>
        </a:p>
      </dgm:t>
    </dgm:pt>
    <dgm:pt modelId="{8F6B76CA-C67E-4D10-A832-68B1135DF074}" type="parTrans" cxnId="{EFC3DFB2-FA2B-4EC3-96D1-A01346F197F3}">
      <dgm:prSet/>
      <dgm:spPr/>
      <dgm:t>
        <a:bodyPr/>
        <a:lstStyle/>
        <a:p>
          <a:endParaRPr lang="en-CA"/>
        </a:p>
      </dgm:t>
    </dgm:pt>
    <dgm:pt modelId="{444C9A96-68C6-455E-802C-5C4C573C8202}" type="sibTrans" cxnId="{EFC3DFB2-FA2B-4EC3-96D1-A01346F197F3}">
      <dgm:prSet/>
      <dgm:spPr/>
      <dgm:t>
        <a:bodyPr/>
        <a:lstStyle/>
        <a:p>
          <a:endParaRPr lang="en-CA"/>
        </a:p>
      </dgm:t>
    </dgm:pt>
    <dgm:pt modelId="{CE9DFF47-8FEC-4F30-9622-3FF4B830D61D}">
      <dgm:prSet custT="1"/>
      <dgm:spPr/>
      <dgm:t>
        <a:bodyPr/>
        <a:lstStyle/>
        <a:p>
          <a:r>
            <a:rPr lang="en-CA" sz="1600"/>
            <a:t>Physical activity </a:t>
          </a:r>
        </a:p>
      </dgm:t>
    </dgm:pt>
    <dgm:pt modelId="{485628B0-21AF-4E60-B08D-F6E52E658C98}" type="parTrans" cxnId="{9238075E-B3A6-4991-B633-0EEE1D2AFA32}">
      <dgm:prSet/>
      <dgm:spPr/>
      <dgm:t>
        <a:bodyPr/>
        <a:lstStyle/>
        <a:p>
          <a:endParaRPr lang="en-CA"/>
        </a:p>
      </dgm:t>
    </dgm:pt>
    <dgm:pt modelId="{2D5B6F94-AD4F-4BA2-AF98-A87F6CBE8D67}" type="sibTrans" cxnId="{9238075E-B3A6-4991-B633-0EEE1D2AFA32}">
      <dgm:prSet/>
      <dgm:spPr/>
      <dgm:t>
        <a:bodyPr/>
        <a:lstStyle/>
        <a:p>
          <a:endParaRPr lang="en-CA"/>
        </a:p>
      </dgm:t>
    </dgm:pt>
    <dgm:pt modelId="{76BFD503-C9F7-4A50-8C28-1C71A05B7930}">
      <dgm:prSet custT="1"/>
      <dgm:spPr/>
      <dgm:t>
        <a:bodyPr/>
        <a:lstStyle/>
        <a:p>
          <a:r>
            <a:rPr lang="en-CA" sz="1600"/>
            <a:t>e.g. walk 15-20 minutes once to twice daily</a:t>
          </a:r>
        </a:p>
      </dgm:t>
    </dgm:pt>
    <dgm:pt modelId="{5AC9A3BE-D17C-4E58-94A0-7CE0C5097D2E}" type="parTrans" cxnId="{4D859658-3037-4BF5-AD3A-04B146146347}">
      <dgm:prSet/>
      <dgm:spPr/>
      <dgm:t>
        <a:bodyPr/>
        <a:lstStyle/>
        <a:p>
          <a:endParaRPr lang="en-CA"/>
        </a:p>
      </dgm:t>
    </dgm:pt>
    <dgm:pt modelId="{67D3CAA4-0D37-47F4-9CF4-9F20ACBB6E69}" type="sibTrans" cxnId="{4D859658-3037-4BF5-AD3A-04B146146347}">
      <dgm:prSet/>
      <dgm:spPr/>
      <dgm:t>
        <a:bodyPr/>
        <a:lstStyle/>
        <a:p>
          <a:endParaRPr lang="en-CA"/>
        </a:p>
      </dgm:t>
    </dgm:pt>
    <dgm:pt modelId="{27E9A33A-C859-47A5-A6EF-F448B6E76365}">
      <dgm:prSet custT="1"/>
      <dgm:spPr/>
      <dgm:t>
        <a:bodyPr/>
        <a:lstStyle/>
        <a:p>
          <a:r>
            <a:rPr lang="en-CA" sz="1600"/>
            <a:t>Add more fiber and fruits to diet </a:t>
          </a:r>
        </a:p>
      </dgm:t>
    </dgm:pt>
    <dgm:pt modelId="{ACB161DA-2EE9-4AD0-909F-5899A9BC4D6C}" type="parTrans" cxnId="{4AFD744D-27BC-49FB-ADA6-A24AA3F39B4A}">
      <dgm:prSet/>
      <dgm:spPr/>
      <dgm:t>
        <a:bodyPr/>
        <a:lstStyle/>
        <a:p>
          <a:endParaRPr lang="en-CA"/>
        </a:p>
      </dgm:t>
    </dgm:pt>
    <dgm:pt modelId="{17D7E4FA-30A4-455C-A790-516FC562BEB5}" type="sibTrans" cxnId="{4AFD744D-27BC-49FB-ADA6-A24AA3F39B4A}">
      <dgm:prSet/>
      <dgm:spPr/>
      <dgm:t>
        <a:bodyPr/>
        <a:lstStyle/>
        <a:p>
          <a:endParaRPr lang="en-CA"/>
        </a:p>
      </dgm:t>
    </dgm:pt>
    <dgm:pt modelId="{64409414-846D-4188-93E4-51A42DB6D131}">
      <dgm:prSet custT="1"/>
      <dgm:spPr/>
      <dgm:t>
        <a:bodyPr/>
        <a:lstStyle/>
        <a:p>
          <a:r>
            <a:rPr lang="en-CA" sz="1600"/>
            <a:t>Incorporate apples, pears, prunes </a:t>
          </a:r>
        </a:p>
      </dgm:t>
    </dgm:pt>
    <dgm:pt modelId="{2E45D229-5047-4FB7-9793-A1D7C1FCFC0A}" type="parTrans" cxnId="{A5EECE45-3F9A-4CF3-9612-9031150F7CAC}">
      <dgm:prSet/>
      <dgm:spPr/>
      <dgm:t>
        <a:bodyPr/>
        <a:lstStyle/>
        <a:p>
          <a:endParaRPr lang="en-CA"/>
        </a:p>
      </dgm:t>
    </dgm:pt>
    <dgm:pt modelId="{852C8AF0-4AC1-4CB9-83EF-3979761E75A9}" type="sibTrans" cxnId="{A5EECE45-3F9A-4CF3-9612-9031150F7CAC}">
      <dgm:prSet/>
      <dgm:spPr/>
      <dgm:t>
        <a:bodyPr/>
        <a:lstStyle/>
        <a:p>
          <a:endParaRPr lang="en-CA"/>
        </a:p>
      </dgm:t>
    </dgm:pt>
    <dgm:pt modelId="{CD152B9B-DD57-45D5-856E-A6C843731F50}">
      <dgm:prSet custT="1"/>
      <dgm:spPr/>
      <dgm:t>
        <a:bodyPr/>
        <a:lstStyle/>
        <a:p>
          <a:r>
            <a:rPr lang="en-CA" sz="1600" b="1"/>
            <a:t>Medications</a:t>
          </a:r>
        </a:p>
      </dgm:t>
    </dgm:pt>
    <dgm:pt modelId="{2E7A4E67-A671-4BBC-A2BE-DA03EF0F4F70}" type="parTrans" cxnId="{24D404BE-8E4C-41CF-9B3A-BA2C1865D0C2}">
      <dgm:prSet/>
      <dgm:spPr/>
      <dgm:t>
        <a:bodyPr/>
        <a:lstStyle/>
        <a:p>
          <a:endParaRPr lang="en-CA"/>
        </a:p>
      </dgm:t>
    </dgm:pt>
    <dgm:pt modelId="{62F32C4D-E958-49C1-9BD3-DA5C5B3FD689}" type="sibTrans" cxnId="{24D404BE-8E4C-41CF-9B3A-BA2C1865D0C2}">
      <dgm:prSet/>
      <dgm:spPr/>
      <dgm:t>
        <a:bodyPr/>
        <a:lstStyle/>
        <a:p>
          <a:endParaRPr lang="en-CA"/>
        </a:p>
      </dgm:t>
    </dgm:pt>
    <dgm:pt modelId="{2AD3E778-D340-4293-998B-6C59AF2B311E}">
      <dgm:prSet custT="1"/>
      <dgm:spPr/>
      <dgm:t>
        <a:bodyPr/>
        <a:lstStyle/>
        <a:p>
          <a:r>
            <a:rPr lang="en-CA" sz="1600" b="1"/>
            <a:t>OTC: </a:t>
          </a:r>
          <a:r>
            <a:rPr lang="en-CA" sz="1600" b="1">
              <a:solidFill>
                <a:schemeClr val="accent2"/>
              </a:solidFill>
            </a:rPr>
            <a:t>laxatives</a:t>
          </a:r>
          <a:r>
            <a:rPr lang="en-CA" sz="1600"/>
            <a:t>, </a:t>
          </a:r>
          <a:r>
            <a:rPr lang="en-CA" sz="1600" b="1">
              <a:solidFill>
                <a:schemeClr val="accent6"/>
              </a:solidFill>
            </a:rPr>
            <a:t>bulking agents</a:t>
          </a:r>
          <a:r>
            <a:rPr lang="en-CA" sz="1600"/>
            <a:t>, </a:t>
          </a:r>
          <a:r>
            <a:rPr lang="en-CA" sz="1600" b="1">
              <a:solidFill>
                <a:schemeClr val="accent5"/>
              </a:solidFill>
            </a:rPr>
            <a:t>stimulants </a:t>
          </a:r>
        </a:p>
      </dgm:t>
    </dgm:pt>
    <dgm:pt modelId="{EFE99B9B-5B59-4177-BD77-D825FC097C8B}" type="parTrans" cxnId="{65CB2F4F-C108-4051-A2AB-E82C9D8FAAEC}">
      <dgm:prSet/>
      <dgm:spPr/>
      <dgm:t>
        <a:bodyPr/>
        <a:lstStyle/>
        <a:p>
          <a:endParaRPr lang="en-CA"/>
        </a:p>
      </dgm:t>
    </dgm:pt>
    <dgm:pt modelId="{25E7C0F8-D472-4494-B87A-9983698C12CD}" type="sibTrans" cxnId="{65CB2F4F-C108-4051-A2AB-E82C9D8FAAEC}">
      <dgm:prSet/>
      <dgm:spPr/>
      <dgm:t>
        <a:bodyPr/>
        <a:lstStyle/>
        <a:p>
          <a:endParaRPr lang="en-CA"/>
        </a:p>
      </dgm:t>
    </dgm:pt>
    <dgm:pt modelId="{28F07E9D-39B4-4A08-A9F3-917C6BAC9BC9}">
      <dgm:prSet custT="1"/>
      <dgm:spPr/>
      <dgm:t>
        <a:bodyPr/>
        <a:lstStyle/>
        <a:p>
          <a:endParaRPr lang="en-CA" sz="1600"/>
        </a:p>
      </dgm:t>
    </dgm:pt>
    <dgm:pt modelId="{E1E7FFC1-AD20-4457-95BE-B0C0EC9911D8}" type="parTrans" cxnId="{6EFDFF6A-98B4-44B4-A8F8-7F873B694E6B}">
      <dgm:prSet/>
      <dgm:spPr/>
      <dgm:t>
        <a:bodyPr/>
        <a:lstStyle/>
        <a:p>
          <a:endParaRPr lang="en-CA"/>
        </a:p>
      </dgm:t>
    </dgm:pt>
    <dgm:pt modelId="{1DACA804-E551-4B1F-BED0-E72A4F43CC26}" type="sibTrans" cxnId="{6EFDFF6A-98B4-44B4-A8F8-7F873B694E6B}">
      <dgm:prSet/>
      <dgm:spPr/>
      <dgm:t>
        <a:bodyPr/>
        <a:lstStyle/>
        <a:p>
          <a:endParaRPr lang="en-CA"/>
        </a:p>
      </dgm:t>
    </dgm:pt>
    <dgm:pt modelId="{51CFA273-BB3B-4152-9538-B9E4F8F45E5F}" type="pres">
      <dgm:prSet presAssocID="{560AC30D-52FA-4BAB-90EF-69A4E62B9F1F}" presName="linear" presStyleCnt="0">
        <dgm:presLayoutVars>
          <dgm:dir/>
          <dgm:animLvl val="lvl"/>
          <dgm:resizeHandles val="exact"/>
        </dgm:presLayoutVars>
      </dgm:prSet>
      <dgm:spPr/>
    </dgm:pt>
    <dgm:pt modelId="{4A830A17-26D6-4633-A813-152D8A32EBE2}" type="pres">
      <dgm:prSet presAssocID="{CDBD5864-F3D7-4038-8C39-CCF4B7C5C0D5}" presName="parentLin" presStyleCnt="0"/>
      <dgm:spPr/>
    </dgm:pt>
    <dgm:pt modelId="{EB1D1B74-251B-42BE-9EAE-29C2BFE1BBB4}" type="pres">
      <dgm:prSet presAssocID="{CDBD5864-F3D7-4038-8C39-CCF4B7C5C0D5}" presName="parentLeftMargin" presStyleLbl="node1" presStyleIdx="0" presStyleCnt="1"/>
      <dgm:spPr/>
    </dgm:pt>
    <dgm:pt modelId="{95A31788-9FF6-4615-8B14-BD50C7EC443F}" type="pres">
      <dgm:prSet presAssocID="{CDBD5864-F3D7-4038-8C39-CCF4B7C5C0D5}" presName="parentText" presStyleLbl="node1" presStyleIdx="0" presStyleCnt="1">
        <dgm:presLayoutVars>
          <dgm:chMax val="0"/>
          <dgm:bulletEnabled val="1"/>
        </dgm:presLayoutVars>
      </dgm:prSet>
      <dgm:spPr/>
    </dgm:pt>
    <dgm:pt modelId="{62406373-108C-44FF-A0C1-F5E2C48ECE30}" type="pres">
      <dgm:prSet presAssocID="{CDBD5864-F3D7-4038-8C39-CCF4B7C5C0D5}" presName="negativeSpace" presStyleCnt="0"/>
      <dgm:spPr/>
    </dgm:pt>
    <dgm:pt modelId="{2447FDAD-05FB-487D-A3DF-ECCCB663BB2E}" type="pres">
      <dgm:prSet presAssocID="{CDBD5864-F3D7-4038-8C39-CCF4B7C5C0D5}" presName="childText" presStyleLbl="conFgAcc1" presStyleIdx="0" presStyleCnt="1">
        <dgm:presLayoutVars>
          <dgm:bulletEnabled val="1"/>
        </dgm:presLayoutVars>
      </dgm:prSet>
      <dgm:spPr/>
    </dgm:pt>
  </dgm:ptLst>
  <dgm:cxnLst>
    <dgm:cxn modelId="{E58B7B05-5BB3-422B-AF27-84891BFBB82E}" type="presOf" srcId="{27E9A33A-C859-47A5-A6EF-F448B6E76365}" destId="{2447FDAD-05FB-487D-A3DF-ECCCB663BB2E}" srcOrd="0" destOrd="3" presId="urn:microsoft.com/office/officeart/2005/8/layout/list1"/>
    <dgm:cxn modelId="{7CAEFC11-8291-4073-B2B8-CC7CF09B123E}" type="presOf" srcId="{CDBD5864-F3D7-4038-8C39-CCF4B7C5C0D5}" destId="{95A31788-9FF6-4615-8B14-BD50C7EC443F}" srcOrd="1" destOrd="0" presId="urn:microsoft.com/office/officeart/2005/8/layout/list1"/>
    <dgm:cxn modelId="{A5EECE45-3F9A-4CF3-9612-9031150F7CAC}" srcId="{27E9A33A-C859-47A5-A6EF-F448B6E76365}" destId="{64409414-846D-4188-93E4-51A42DB6D131}" srcOrd="1" destOrd="0" parTransId="{2E45D229-5047-4FB7-9793-A1D7C1FCFC0A}" sibTransId="{852C8AF0-4AC1-4CB9-83EF-3979761E75A9}"/>
    <dgm:cxn modelId="{AA000549-ED44-4439-A559-36291F29D421}" type="presOf" srcId="{6A706033-1392-417B-A884-882CED21F780}" destId="{2447FDAD-05FB-487D-A3DF-ECCCB663BB2E}" srcOrd="0" destOrd="1" presId="urn:microsoft.com/office/officeart/2005/8/layout/list1"/>
    <dgm:cxn modelId="{4AFD744D-27BC-49FB-ADA6-A24AA3F39B4A}" srcId="{F5C1700C-0ECE-4034-AA95-AB5C0E3E5059}" destId="{27E9A33A-C859-47A5-A6EF-F448B6E76365}" srcOrd="1" destOrd="0" parTransId="{ACB161DA-2EE9-4AD0-909F-5899A9BC4D6C}" sibTransId="{17D7E4FA-30A4-455C-A790-516FC562BEB5}"/>
    <dgm:cxn modelId="{A5AF4D4E-388A-4E7E-A36C-A19ABE004926}" srcId="{6A706033-1392-417B-A884-882CED21F780}" destId="{11D0EEC1-4BF1-49F9-AC80-31287D08739E}" srcOrd="0" destOrd="0" parTransId="{3B497CEB-21DA-4AA4-8EB4-9BDCC08AFE90}" sibTransId="{931E8EFC-BC06-42C1-92C1-A21B5B8C4A80}"/>
    <dgm:cxn modelId="{65CB2F4F-C108-4051-A2AB-E82C9D8FAAEC}" srcId="{CD152B9B-DD57-45D5-856E-A6C843731F50}" destId="{2AD3E778-D340-4293-998B-6C59AF2B311E}" srcOrd="0" destOrd="0" parTransId="{EFE99B9B-5B59-4177-BD77-D825FC097C8B}" sibTransId="{25E7C0F8-D472-4494-B87A-9983698C12CD}"/>
    <dgm:cxn modelId="{4D859658-3037-4BF5-AD3A-04B146146347}" srcId="{CE9DFF47-8FEC-4F30-9622-3FF4B830D61D}" destId="{76BFD503-C9F7-4A50-8C28-1C71A05B7930}" srcOrd="0" destOrd="0" parTransId="{5AC9A3BE-D17C-4E58-94A0-7CE0C5097D2E}" sibTransId="{67D3CAA4-0D37-47F4-9CF4-9F20ACBB6E69}"/>
    <dgm:cxn modelId="{9238075E-B3A6-4991-B633-0EEE1D2AFA32}" srcId="{F5C1700C-0ECE-4034-AA95-AB5C0E3E5059}" destId="{CE9DFF47-8FEC-4F30-9622-3FF4B830D61D}" srcOrd="2" destOrd="0" parTransId="{485628B0-21AF-4E60-B08D-F6E52E658C98}" sibTransId="{2D5B6F94-AD4F-4BA2-AF98-A87F6CBE8D67}"/>
    <dgm:cxn modelId="{6EFDFF6A-98B4-44B4-A8F8-7F873B694E6B}" srcId="{CE9DFF47-8FEC-4F30-9622-3FF4B830D61D}" destId="{28F07E9D-39B4-4A08-A9F3-917C6BAC9BC9}" srcOrd="1" destOrd="0" parTransId="{E1E7FFC1-AD20-4457-95BE-B0C0EC9911D8}" sibTransId="{1DACA804-E551-4B1F-BED0-E72A4F43CC26}"/>
    <dgm:cxn modelId="{9E49516C-7F9A-4BAC-954F-2D0CA1FEC0F2}" type="presOf" srcId="{F5C1700C-0ECE-4034-AA95-AB5C0E3E5059}" destId="{2447FDAD-05FB-487D-A3DF-ECCCB663BB2E}" srcOrd="0" destOrd="0" presId="urn:microsoft.com/office/officeart/2005/8/layout/list1"/>
    <dgm:cxn modelId="{7491EE6F-F812-42D4-BAC4-CAD5A695BD49}" srcId="{560AC30D-52FA-4BAB-90EF-69A4E62B9F1F}" destId="{CDBD5864-F3D7-4038-8C39-CCF4B7C5C0D5}" srcOrd="0" destOrd="0" parTransId="{FE9FD2B0-15C6-456D-A4A9-64684305EABE}" sibTransId="{AB1ECAEB-ACBC-4D36-B4A0-AFC6AADC1D63}"/>
    <dgm:cxn modelId="{A5FBA973-3B50-4162-BEA2-35A2E672FCC1}" type="presOf" srcId="{CDBD5864-F3D7-4038-8C39-CCF4B7C5C0D5}" destId="{EB1D1B74-251B-42BE-9EAE-29C2BFE1BBB4}" srcOrd="0" destOrd="0" presId="urn:microsoft.com/office/officeart/2005/8/layout/list1"/>
    <dgm:cxn modelId="{CEBCA384-59BD-45B2-BC3C-EE2F3F6097ED}" type="presOf" srcId="{64409414-846D-4188-93E4-51A42DB6D131}" destId="{2447FDAD-05FB-487D-A3DF-ECCCB663BB2E}" srcOrd="0" destOrd="5" presId="urn:microsoft.com/office/officeart/2005/8/layout/list1"/>
    <dgm:cxn modelId="{55047C88-702C-4EFE-9DD4-6559FDF2D81B}" type="presOf" srcId="{11D0EEC1-4BF1-49F9-AC80-31287D08739E}" destId="{2447FDAD-05FB-487D-A3DF-ECCCB663BB2E}" srcOrd="0" destOrd="2" presId="urn:microsoft.com/office/officeart/2005/8/layout/list1"/>
    <dgm:cxn modelId="{FD077E98-02E9-4042-9313-28FB9FF186FF}" type="presOf" srcId="{CE9DFF47-8FEC-4F30-9622-3FF4B830D61D}" destId="{2447FDAD-05FB-487D-A3DF-ECCCB663BB2E}" srcOrd="0" destOrd="6" presId="urn:microsoft.com/office/officeart/2005/8/layout/list1"/>
    <dgm:cxn modelId="{DD296B9B-34D2-48B3-98E3-EDB4E8491C2F}" type="presOf" srcId="{0709411F-4404-4343-B047-F80CA325F4FC}" destId="{2447FDAD-05FB-487D-A3DF-ECCCB663BB2E}" srcOrd="0" destOrd="4" presId="urn:microsoft.com/office/officeart/2005/8/layout/list1"/>
    <dgm:cxn modelId="{AFA56A9E-AF9A-44C7-A88F-6B7472BAC91D}" srcId="{F5C1700C-0ECE-4034-AA95-AB5C0E3E5059}" destId="{6A706033-1392-417B-A884-882CED21F780}" srcOrd="0" destOrd="0" parTransId="{E2C39E27-F7AB-4246-9852-7D5F6C759B32}" sibTransId="{49299EEB-47A2-4C61-A312-73DCBCAB033F}"/>
    <dgm:cxn modelId="{EFC3DFB2-FA2B-4EC3-96D1-A01346F197F3}" srcId="{27E9A33A-C859-47A5-A6EF-F448B6E76365}" destId="{0709411F-4404-4343-B047-F80CA325F4FC}" srcOrd="0" destOrd="0" parTransId="{8F6B76CA-C67E-4D10-A832-68B1135DF074}" sibTransId="{444C9A96-68C6-455E-802C-5C4C573C8202}"/>
    <dgm:cxn modelId="{5BE26CB5-B714-4D34-966C-1C037B2D18C2}" type="presOf" srcId="{560AC30D-52FA-4BAB-90EF-69A4E62B9F1F}" destId="{51CFA273-BB3B-4152-9538-B9E4F8F45E5F}" srcOrd="0" destOrd="0" presId="urn:microsoft.com/office/officeart/2005/8/layout/list1"/>
    <dgm:cxn modelId="{B9267AB7-6629-4551-8E89-8070802753DF}" srcId="{CDBD5864-F3D7-4038-8C39-CCF4B7C5C0D5}" destId="{F5C1700C-0ECE-4034-AA95-AB5C0E3E5059}" srcOrd="0" destOrd="0" parTransId="{96DAD4B3-2678-4BF8-9066-66176CC889BA}" sibTransId="{2C1F45E5-5439-405F-9A99-DF3EFEB8A33D}"/>
    <dgm:cxn modelId="{24D404BE-8E4C-41CF-9B3A-BA2C1865D0C2}" srcId="{CDBD5864-F3D7-4038-8C39-CCF4B7C5C0D5}" destId="{CD152B9B-DD57-45D5-856E-A6C843731F50}" srcOrd="1" destOrd="0" parTransId="{2E7A4E67-A671-4BBC-A2BE-DA03EF0F4F70}" sibTransId="{62F32C4D-E958-49C1-9BD3-DA5C5B3FD689}"/>
    <dgm:cxn modelId="{F71A9DC0-E0EE-490D-8BB3-9EB771BA53E4}" type="presOf" srcId="{76BFD503-C9F7-4A50-8C28-1C71A05B7930}" destId="{2447FDAD-05FB-487D-A3DF-ECCCB663BB2E}" srcOrd="0" destOrd="7" presId="urn:microsoft.com/office/officeart/2005/8/layout/list1"/>
    <dgm:cxn modelId="{D47167C2-224E-4807-81B3-8C1EC0598B3A}" type="presOf" srcId="{28F07E9D-39B4-4A08-A9F3-917C6BAC9BC9}" destId="{2447FDAD-05FB-487D-A3DF-ECCCB663BB2E}" srcOrd="0" destOrd="8" presId="urn:microsoft.com/office/officeart/2005/8/layout/list1"/>
    <dgm:cxn modelId="{4BA15DE6-AB73-431F-B81A-FA9C6F6C2081}" type="presOf" srcId="{CD152B9B-DD57-45D5-856E-A6C843731F50}" destId="{2447FDAD-05FB-487D-A3DF-ECCCB663BB2E}" srcOrd="0" destOrd="9" presId="urn:microsoft.com/office/officeart/2005/8/layout/list1"/>
    <dgm:cxn modelId="{45C2D6EB-0F7D-476C-83EB-166900059C53}" type="presOf" srcId="{2AD3E778-D340-4293-998B-6C59AF2B311E}" destId="{2447FDAD-05FB-487D-A3DF-ECCCB663BB2E}" srcOrd="0" destOrd="10" presId="urn:microsoft.com/office/officeart/2005/8/layout/list1"/>
    <dgm:cxn modelId="{5A9A8AEB-FB24-44CE-9040-FB1D15F7C62F}" type="presParOf" srcId="{51CFA273-BB3B-4152-9538-B9E4F8F45E5F}" destId="{4A830A17-26D6-4633-A813-152D8A32EBE2}" srcOrd="0" destOrd="0" presId="urn:microsoft.com/office/officeart/2005/8/layout/list1"/>
    <dgm:cxn modelId="{E0A9E966-A2A8-46C4-A2E5-7DECB29DB535}" type="presParOf" srcId="{4A830A17-26D6-4633-A813-152D8A32EBE2}" destId="{EB1D1B74-251B-42BE-9EAE-29C2BFE1BBB4}" srcOrd="0" destOrd="0" presId="urn:microsoft.com/office/officeart/2005/8/layout/list1"/>
    <dgm:cxn modelId="{69DD4FCC-C7C8-4347-8910-E69CC2B54C00}" type="presParOf" srcId="{4A830A17-26D6-4633-A813-152D8A32EBE2}" destId="{95A31788-9FF6-4615-8B14-BD50C7EC443F}" srcOrd="1" destOrd="0" presId="urn:microsoft.com/office/officeart/2005/8/layout/list1"/>
    <dgm:cxn modelId="{CE84C702-E106-4E86-9ECC-5BA612F7FFA0}" type="presParOf" srcId="{51CFA273-BB3B-4152-9538-B9E4F8F45E5F}" destId="{62406373-108C-44FF-A0C1-F5E2C48ECE30}" srcOrd="1" destOrd="0" presId="urn:microsoft.com/office/officeart/2005/8/layout/list1"/>
    <dgm:cxn modelId="{E1FF9B45-A616-4D1E-B88C-F72FEAFEBD4C}" type="presParOf" srcId="{51CFA273-BB3B-4152-9538-B9E4F8F45E5F}" destId="{2447FDAD-05FB-487D-A3DF-ECCCB663BB2E}"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42B7B3-6B7D-4B93-82D9-E74CF6ECD484}">
      <dsp:nvSpPr>
        <dsp:cNvPr id="0" name=""/>
        <dsp:cNvSpPr/>
      </dsp:nvSpPr>
      <dsp:spPr>
        <a:xfrm>
          <a:off x="0" y="345241"/>
          <a:ext cx="7933037" cy="3609676"/>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15692" tIns="333248" rIns="615692" bIns="113792" numCol="1" spcCol="1270" anchor="t" anchorCtr="0">
          <a:noAutofit/>
        </a:bodyPr>
        <a:lstStyle/>
        <a:p>
          <a:pPr marL="171450" lvl="1" indent="-171450" algn="l" defTabSz="711200" rtl="0">
            <a:lnSpc>
              <a:spcPct val="90000"/>
            </a:lnSpc>
            <a:spcBef>
              <a:spcPct val="0"/>
            </a:spcBef>
            <a:spcAft>
              <a:spcPct val="15000"/>
            </a:spcAft>
            <a:buChar char="•"/>
          </a:pPr>
          <a:r>
            <a:rPr lang="en-CA" sz="1600" b="1" kern="1200"/>
            <a:t>Lifestyle</a:t>
          </a:r>
          <a:r>
            <a:rPr lang="en-CA" sz="1600" b="1" kern="1200">
              <a:latin typeface="Calibri"/>
            </a:rPr>
            <a:t> </a:t>
          </a:r>
          <a:endParaRPr lang="en-CA" sz="1600" b="1" kern="1200"/>
        </a:p>
        <a:p>
          <a:pPr marL="342900" lvl="2" indent="-171450" algn="l" defTabSz="711200" rtl="0">
            <a:lnSpc>
              <a:spcPct val="90000"/>
            </a:lnSpc>
            <a:spcBef>
              <a:spcPct val="0"/>
            </a:spcBef>
            <a:spcAft>
              <a:spcPct val="15000"/>
            </a:spcAft>
            <a:buChar char="•"/>
          </a:pPr>
          <a:r>
            <a:rPr lang="en-CA" sz="1600" kern="1200"/>
            <a:t>Avoid substances that can cause drowsiness</a:t>
          </a:r>
          <a:r>
            <a:rPr lang="en-CA" sz="1600" kern="1200">
              <a:latin typeface="Calibri"/>
            </a:rPr>
            <a:t> like</a:t>
          </a:r>
          <a:r>
            <a:rPr lang="en-CA" sz="1600" kern="1200"/>
            <a:t> alcohol</a:t>
          </a:r>
          <a:r>
            <a:rPr lang="en-CA" sz="1600" kern="1200">
              <a:latin typeface="Calibri"/>
            </a:rPr>
            <a:t> and</a:t>
          </a:r>
          <a:r>
            <a:rPr lang="en-CA" sz="1600" kern="1200"/>
            <a:t> cannabis</a:t>
          </a:r>
          <a:r>
            <a:rPr lang="en-CA" sz="1600" kern="1200">
              <a:latin typeface="Calibri"/>
            </a:rPr>
            <a:t> </a:t>
          </a:r>
          <a:endParaRPr lang="en-CA" sz="1600" kern="1200"/>
        </a:p>
        <a:p>
          <a:pPr marL="342900" lvl="2" indent="-171450" algn="l" defTabSz="711200" rtl="0">
            <a:lnSpc>
              <a:spcPct val="90000"/>
            </a:lnSpc>
            <a:spcBef>
              <a:spcPct val="0"/>
            </a:spcBef>
            <a:spcAft>
              <a:spcPct val="15000"/>
            </a:spcAft>
            <a:buChar char="•"/>
          </a:pPr>
          <a:r>
            <a:rPr lang="en-CA" sz="1600" kern="1200">
              <a:latin typeface="Calibri"/>
            </a:rPr>
            <a:t>Exercise </a:t>
          </a:r>
          <a:r>
            <a:rPr lang="en-CA" sz="1600" kern="1200"/>
            <a:t>and stay busy</a:t>
          </a:r>
          <a:r>
            <a:rPr lang="en-CA" sz="1600" kern="1200">
              <a:latin typeface="Calibri"/>
            </a:rPr>
            <a:t> </a:t>
          </a:r>
          <a:endParaRPr lang="en-CA" sz="1600" kern="1200"/>
        </a:p>
        <a:p>
          <a:pPr marL="342900" lvl="2" indent="-171450" algn="l" defTabSz="711200" rtl="0">
            <a:lnSpc>
              <a:spcPct val="90000"/>
            </a:lnSpc>
            <a:spcBef>
              <a:spcPct val="0"/>
            </a:spcBef>
            <a:spcAft>
              <a:spcPct val="15000"/>
            </a:spcAft>
            <a:buChar char="•"/>
          </a:pPr>
          <a:r>
            <a:rPr lang="en-US" sz="1600" kern="1200"/>
            <a:t>Listen to upbeat music, brighten up the room</a:t>
          </a:r>
          <a:endParaRPr lang="en-CA" sz="1600" kern="1200"/>
        </a:p>
        <a:p>
          <a:pPr marL="342900" lvl="2" indent="-171450" algn="l" defTabSz="711200">
            <a:lnSpc>
              <a:spcPct val="90000"/>
            </a:lnSpc>
            <a:spcBef>
              <a:spcPct val="0"/>
            </a:spcBef>
            <a:spcAft>
              <a:spcPct val="15000"/>
            </a:spcAft>
            <a:buChar char="•"/>
          </a:pPr>
          <a:r>
            <a:rPr lang="en-US" sz="1600" kern="1200"/>
            <a:t>Stay cool (splash cold water, turn on a fan) </a:t>
          </a:r>
          <a:endParaRPr lang="en-CA" sz="1600" kern="1200"/>
        </a:p>
        <a:p>
          <a:pPr marL="342900" lvl="2" indent="-171450" algn="l" defTabSz="711200">
            <a:lnSpc>
              <a:spcPct val="90000"/>
            </a:lnSpc>
            <a:spcBef>
              <a:spcPct val="0"/>
            </a:spcBef>
            <a:spcAft>
              <a:spcPct val="15000"/>
            </a:spcAft>
            <a:buChar char="•"/>
          </a:pPr>
          <a:r>
            <a:rPr lang="en-US" sz="1600" kern="1200"/>
            <a:t>Set a consistent wake-up and sleep schedule</a:t>
          </a:r>
          <a:endParaRPr lang="en-CA" sz="1600" kern="1200"/>
        </a:p>
        <a:p>
          <a:pPr marL="171450" lvl="1" indent="-171450" algn="l" defTabSz="711200" rtl="0">
            <a:lnSpc>
              <a:spcPct val="90000"/>
            </a:lnSpc>
            <a:spcBef>
              <a:spcPct val="0"/>
            </a:spcBef>
            <a:spcAft>
              <a:spcPct val="15000"/>
            </a:spcAft>
            <a:buChar char="•"/>
          </a:pPr>
          <a:endParaRPr lang="en-US" sz="1600" kern="1200"/>
        </a:p>
        <a:p>
          <a:pPr marL="171450" lvl="1" indent="-171450" algn="l" defTabSz="711200">
            <a:lnSpc>
              <a:spcPct val="90000"/>
            </a:lnSpc>
            <a:spcBef>
              <a:spcPct val="0"/>
            </a:spcBef>
            <a:spcAft>
              <a:spcPct val="15000"/>
            </a:spcAft>
            <a:buChar char="•"/>
          </a:pPr>
          <a:r>
            <a:rPr lang="en-CA" sz="1600" b="1" i="0" kern="1200"/>
            <a:t>Medications</a:t>
          </a:r>
        </a:p>
        <a:p>
          <a:pPr marL="342900" lvl="2" indent="-171450" algn="l" defTabSz="711200" rtl="0">
            <a:lnSpc>
              <a:spcPct val="90000"/>
            </a:lnSpc>
            <a:spcBef>
              <a:spcPct val="0"/>
            </a:spcBef>
            <a:spcAft>
              <a:spcPct val="15000"/>
            </a:spcAft>
            <a:buChar char="•"/>
          </a:pPr>
          <a:r>
            <a:rPr lang="en-CA" sz="1600" kern="1200">
              <a:latin typeface="Calibri"/>
            </a:rPr>
            <a:t>Try lower doses of medications and increase more slowly</a:t>
          </a:r>
          <a:endParaRPr lang="en-CA" sz="1600" kern="1200"/>
        </a:p>
        <a:p>
          <a:pPr marL="342900" lvl="2" indent="-171450" algn="l" defTabSz="711200">
            <a:lnSpc>
              <a:spcPct val="90000"/>
            </a:lnSpc>
            <a:spcBef>
              <a:spcPct val="0"/>
            </a:spcBef>
            <a:spcAft>
              <a:spcPct val="15000"/>
            </a:spcAft>
            <a:buChar char="•"/>
          </a:pPr>
          <a:r>
            <a:rPr lang="en-CA" sz="1600" kern="1200"/>
            <a:t>Take medications at night</a:t>
          </a:r>
        </a:p>
        <a:p>
          <a:pPr marL="514350" lvl="3" indent="-171450" algn="l" defTabSz="711200">
            <a:lnSpc>
              <a:spcPct val="90000"/>
            </a:lnSpc>
            <a:spcBef>
              <a:spcPct val="0"/>
            </a:spcBef>
            <a:spcAft>
              <a:spcPct val="15000"/>
            </a:spcAft>
            <a:buChar char="•"/>
          </a:pPr>
          <a:r>
            <a:rPr lang="en-CA" sz="1600" kern="1200">
              <a:latin typeface="Calibri"/>
            </a:rPr>
            <a:t>Take</a:t>
          </a:r>
          <a:r>
            <a:rPr lang="en-CA" sz="1600" kern="1200"/>
            <a:t> 2-3 hours before bed to prevent morning drowsiness</a:t>
          </a:r>
        </a:p>
        <a:p>
          <a:pPr marL="342900" lvl="2" indent="-171450" algn="l" defTabSz="711200" rtl="0">
            <a:lnSpc>
              <a:spcPct val="90000"/>
            </a:lnSpc>
            <a:spcBef>
              <a:spcPct val="0"/>
            </a:spcBef>
            <a:spcAft>
              <a:spcPct val="15000"/>
            </a:spcAft>
            <a:buChar char="•"/>
          </a:pPr>
          <a:r>
            <a:rPr lang="en-CA" sz="1600" kern="1200"/>
            <a:t>Switch to a medication with lower risk of side effects </a:t>
          </a:r>
          <a:r>
            <a:rPr lang="en-CA" sz="1600" kern="1200">
              <a:latin typeface="Calibri"/>
            </a:rPr>
            <a:t>in</a:t>
          </a:r>
          <a:r>
            <a:rPr lang="en-CA" sz="1600" kern="1200"/>
            <a:t> the same</a:t>
          </a:r>
          <a:r>
            <a:rPr lang="en-CA" sz="1600" kern="1200">
              <a:latin typeface="Calibri"/>
            </a:rPr>
            <a:t> family </a:t>
          </a:r>
          <a:r>
            <a:rPr lang="en-CA" sz="1600" kern="1200" baseline="30000">
              <a:latin typeface="Calibri"/>
            </a:rPr>
            <a:t>14</a:t>
          </a:r>
          <a:endParaRPr lang="en-CA" sz="1600" kern="1200"/>
        </a:p>
      </dsp:txBody>
      <dsp:txXfrm>
        <a:off x="0" y="345241"/>
        <a:ext cx="7933037" cy="3609676"/>
      </dsp:txXfrm>
    </dsp:sp>
    <dsp:sp modelId="{0BA160C6-21A3-4A27-AF12-2761B0F16AFF}">
      <dsp:nvSpPr>
        <dsp:cNvPr id="0" name=""/>
        <dsp:cNvSpPr/>
      </dsp:nvSpPr>
      <dsp:spPr>
        <a:xfrm>
          <a:off x="396651" y="109081"/>
          <a:ext cx="5553125" cy="472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895" tIns="0" rIns="209895" bIns="0" numCol="1" spcCol="1270" anchor="ctr" anchorCtr="0">
          <a:noAutofit/>
        </a:bodyPr>
        <a:lstStyle/>
        <a:p>
          <a:pPr marL="0" lvl="0" indent="0" algn="l" defTabSz="711200">
            <a:lnSpc>
              <a:spcPct val="90000"/>
            </a:lnSpc>
            <a:spcBef>
              <a:spcPct val="0"/>
            </a:spcBef>
            <a:spcAft>
              <a:spcPct val="35000"/>
            </a:spcAft>
            <a:buNone/>
          </a:pPr>
          <a:r>
            <a:rPr lang="en-CA" sz="1600" kern="1200"/>
            <a:t>Recommendations: </a:t>
          </a:r>
        </a:p>
      </dsp:txBody>
      <dsp:txXfrm>
        <a:off x="419708" y="132138"/>
        <a:ext cx="5507011" cy="4262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936A65-B098-4CE3-A1D4-3366D937DFEE}">
      <dsp:nvSpPr>
        <dsp:cNvPr id="0" name=""/>
        <dsp:cNvSpPr/>
      </dsp:nvSpPr>
      <dsp:spPr>
        <a:xfrm>
          <a:off x="0" y="321006"/>
          <a:ext cx="8136852" cy="35343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1510" tIns="354076" rIns="631510" bIns="120904" numCol="1" spcCol="1270" anchor="t" anchorCtr="0">
          <a:noAutofit/>
        </a:bodyPr>
        <a:lstStyle/>
        <a:p>
          <a:pPr marL="171450" lvl="1" indent="-171450" algn="l" defTabSz="755650">
            <a:lnSpc>
              <a:spcPct val="90000"/>
            </a:lnSpc>
            <a:spcBef>
              <a:spcPct val="0"/>
            </a:spcBef>
            <a:spcAft>
              <a:spcPct val="15000"/>
            </a:spcAft>
            <a:buChar char="•"/>
          </a:pPr>
          <a:r>
            <a:rPr lang="en-CA" sz="1700" b="1" kern="1200"/>
            <a:t>Lifestyle</a:t>
          </a:r>
        </a:p>
        <a:p>
          <a:pPr marL="342900" lvl="2" indent="-171450" algn="l" defTabSz="755650" rtl="0">
            <a:lnSpc>
              <a:spcPct val="90000"/>
            </a:lnSpc>
            <a:spcBef>
              <a:spcPct val="0"/>
            </a:spcBef>
            <a:spcAft>
              <a:spcPct val="15000"/>
            </a:spcAft>
            <a:buChar char="•"/>
          </a:pPr>
          <a:r>
            <a:rPr lang="en-CA" sz="1700" kern="1200"/>
            <a:t>Take medications with a light snack, bland foods or a meal</a:t>
          </a:r>
          <a:r>
            <a:rPr lang="en-CA" sz="1700" kern="1200" baseline="30000"/>
            <a:t>15</a:t>
          </a:r>
          <a:r>
            <a:rPr lang="en-CA" sz="1700" kern="1200">
              <a:latin typeface="Calibri"/>
            </a:rPr>
            <a:t> </a:t>
          </a:r>
          <a:endParaRPr lang="en-CA" sz="1700" kern="1200"/>
        </a:p>
        <a:p>
          <a:pPr marL="342900" lvl="2" indent="-171450" algn="l" defTabSz="755650">
            <a:lnSpc>
              <a:spcPct val="90000"/>
            </a:lnSpc>
            <a:spcBef>
              <a:spcPct val="0"/>
            </a:spcBef>
            <a:spcAft>
              <a:spcPct val="15000"/>
            </a:spcAft>
            <a:buChar char="•"/>
          </a:pPr>
          <a:r>
            <a:rPr lang="en-CA" sz="1700" kern="1200"/>
            <a:t>Eat and drink slowly. Have smaller meals more frequently </a:t>
          </a:r>
          <a:r>
            <a:rPr lang="en-CA" sz="1700" kern="1200" baseline="30000"/>
            <a:t>15</a:t>
          </a:r>
          <a:endParaRPr lang="en-CA" sz="1700" kern="1200"/>
        </a:p>
        <a:p>
          <a:pPr marL="342900" lvl="2" indent="-171450" algn="l" defTabSz="755650">
            <a:lnSpc>
              <a:spcPct val="90000"/>
            </a:lnSpc>
            <a:spcBef>
              <a:spcPct val="0"/>
            </a:spcBef>
            <a:spcAft>
              <a:spcPct val="15000"/>
            </a:spcAft>
            <a:buChar char="•"/>
          </a:pPr>
          <a:r>
            <a:rPr lang="en-CA" sz="1700" kern="1200"/>
            <a:t>Do not mix hot and cold foods together</a:t>
          </a:r>
        </a:p>
        <a:p>
          <a:pPr marL="342900" lvl="2" indent="-171450" algn="l" defTabSz="755650" rtl="0">
            <a:lnSpc>
              <a:spcPct val="90000"/>
            </a:lnSpc>
            <a:spcBef>
              <a:spcPct val="0"/>
            </a:spcBef>
            <a:spcAft>
              <a:spcPct val="15000"/>
            </a:spcAft>
            <a:buChar char="•"/>
          </a:pPr>
          <a:r>
            <a:rPr lang="en-CA" sz="1700" kern="1200"/>
            <a:t>Avoid activity </a:t>
          </a:r>
          <a:r>
            <a:rPr lang="en-CA" sz="1700" kern="1200">
              <a:latin typeface="Calibri"/>
            </a:rPr>
            <a:t>within 30 minutes of eating </a:t>
          </a:r>
          <a:endParaRPr lang="en-CA" sz="1700" kern="1200"/>
        </a:p>
        <a:p>
          <a:pPr marL="342900" lvl="2" indent="-171450" algn="l" defTabSz="755650">
            <a:lnSpc>
              <a:spcPct val="90000"/>
            </a:lnSpc>
            <a:spcBef>
              <a:spcPct val="0"/>
            </a:spcBef>
            <a:spcAft>
              <a:spcPct val="15000"/>
            </a:spcAft>
            <a:buChar char="•"/>
          </a:pPr>
          <a:endParaRPr lang="en-CA" sz="1700" kern="1200"/>
        </a:p>
        <a:p>
          <a:pPr marL="171450" lvl="1" indent="-171450" algn="l" defTabSz="755650">
            <a:lnSpc>
              <a:spcPct val="90000"/>
            </a:lnSpc>
            <a:spcBef>
              <a:spcPct val="0"/>
            </a:spcBef>
            <a:spcAft>
              <a:spcPct val="15000"/>
            </a:spcAft>
            <a:buChar char="•"/>
          </a:pPr>
          <a:r>
            <a:rPr lang="en-CA" sz="1700" b="1" kern="1200"/>
            <a:t>Medications</a:t>
          </a:r>
        </a:p>
        <a:p>
          <a:pPr marL="342900" lvl="2" indent="-171450" algn="l" defTabSz="755650" rtl="0">
            <a:lnSpc>
              <a:spcPct val="90000"/>
            </a:lnSpc>
            <a:spcBef>
              <a:spcPct val="0"/>
            </a:spcBef>
            <a:spcAft>
              <a:spcPct val="15000"/>
            </a:spcAft>
            <a:buChar char="•"/>
          </a:pPr>
          <a:r>
            <a:rPr lang="en-CA" sz="1700" kern="1200"/>
            <a:t>Try lower doses of medications and increase more slowly</a:t>
          </a:r>
          <a:endParaRPr lang="en-US" sz="1700" kern="1200"/>
        </a:p>
        <a:p>
          <a:pPr marL="342900" lvl="2" indent="-171450" algn="l" defTabSz="755650">
            <a:lnSpc>
              <a:spcPct val="90000"/>
            </a:lnSpc>
            <a:spcBef>
              <a:spcPct val="0"/>
            </a:spcBef>
            <a:spcAft>
              <a:spcPct val="15000"/>
            </a:spcAft>
            <a:buChar char="•"/>
          </a:pPr>
          <a:r>
            <a:rPr lang="en-CA" sz="1700" kern="1200"/>
            <a:t>OTC</a:t>
          </a:r>
          <a:r>
            <a:rPr lang="en-CA" sz="1700" kern="1200" baseline="30000"/>
            <a:t>16</a:t>
          </a:r>
          <a:endParaRPr lang="en-CA" sz="1700" kern="1200"/>
        </a:p>
        <a:p>
          <a:pPr marL="514350" lvl="3" indent="-171450" algn="l" defTabSz="755650" rtl="0">
            <a:lnSpc>
              <a:spcPct val="90000"/>
            </a:lnSpc>
            <a:spcBef>
              <a:spcPct val="0"/>
            </a:spcBef>
            <a:spcAft>
              <a:spcPct val="15000"/>
            </a:spcAft>
            <a:buChar char="•"/>
          </a:pPr>
          <a:r>
            <a:rPr lang="en-CA" sz="1700" b="0" kern="1200" dirty="0"/>
            <a:t>If vomiting</a:t>
          </a:r>
          <a:r>
            <a:rPr lang="en-CA" sz="1700" b="0" kern="1200" dirty="0">
              <a:latin typeface="Calibri"/>
            </a:rPr>
            <a:t> take electrolyte replacement (e.g.,</a:t>
          </a:r>
          <a:r>
            <a:rPr lang="en-CA" sz="1700" b="0" kern="1200" dirty="0"/>
            <a:t> Pedialyte</a:t>
          </a:r>
          <a:r>
            <a:rPr lang="en-CA" sz="1700" b="0" kern="1200" dirty="0">
              <a:solidFill>
                <a:schemeClr val="tx1"/>
              </a:solidFill>
              <a:effectLst/>
            </a:rPr>
            <a:t>®</a:t>
          </a:r>
          <a:r>
            <a:rPr lang="en-CA" sz="1700" b="0" kern="1200" dirty="0"/>
            <a:t>, </a:t>
          </a:r>
          <a:r>
            <a:rPr lang="en-CA" sz="1700" b="0" kern="1200" dirty="0" err="1">
              <a:solidFill>
                <a:schemeClr val="tx1"/>
              </a:solidFill>
              <a:latin typeface="Calibri"/>
            </a:rPr>
            <a:t>Hydralyte</a:t>
          </a:r>
          <a:r>
            <a:rPr lang="en-CA" sz="1700" b="0" kern="1200" dirty="0">
              <a:effectLst/>
              <a:latin typeface="Calibri"/>
            </a:rPr>
            <a:t>®)</a:t>
          </a:r>
          <a:endParaRPr lang="en-CA" sz="1700" b="0" kern="1200" dirty="0"/>
        </a:p>
        <a:p>
          <a:pPr marL="514350" lvl="3" indent="-171450" algn="l" defTabSz="755650" rtl="0">
            <a:lnSpc>
              <a:spcPct val="90000"/>
            </a:lnSpc>
            <a:spcBef>
              <a:spcPct val="0"/>
            </a:spcBef>
            <a:spcAft>
              <a:spcPct val="15000"/>
            </a:spcAft>
            <a:buChar char="•"/>
          </a:pPr>
          <a:r>
            <a:rPr lang="en-CA" sz="1700" b="0" kern="1200" dirty="0">
              <a:latin typeface="Calibri"/>
            </a:rPr>
            <a:t>Can take anti-nausea medication (e.g., </a:t>
          </a:r>
          <a:r>
            <a:rPr lang="en-CA" sz="1700" b="0" kern="1200" dirty="0" err="1"/>
            <a:t>Gravol</a:t>
          </a:r>
          <a:r>
            <a:rPr lang="en-CA" sz="1700" b="0" kern="1200" dirty="0">
              <a:solidFill>
                <a:schemeClr val="tx1"/>
              </a:solidFill>
              <a:effectLst/>
            </a:rPr>
            <a:t>®</a:t>
          </a:r>
          <a:r>
            <a:rPr lang="en-CA" sz="1700" b="0" kern="1200" dirty="0"/>
            <a:t>, </a:t>
          </a:r>
          <a:r>
            <a:rPr lang="en-CA" sz="1700" kern="1200" dirty="0" err="1"/>
            <a:t>Gravol</a:t>
          </a:r>
          <a:r>
            <a:rPr lang="en-CA" sz="1700" kern="1200" dirty="0"/>
            <a:t> Ginger</a:t>
          </a:r>
          <a:r>
            <a:rPr lang="en-CA" sz="1700" b="1" kern="1200" dirty="0">
              <a:effectLst/>
              <a:latin typeface="Calibri"/>
            </a:rPr>
            <a:t>®)</a:t>
          </a:r>
          <a:endParaRPr lang="en-CA" sz="1700" kern="1200" dirty="0"/>
        </a:p>
      </dsp:txBody>
      <dsp:txXfrm>
        <a:off x="0" y="321006"/>
        <a:ext cx="8136852" cy="3534300"/>
      </dsp:txXfrm>
    </dsp:sp>
    <dsp:sp modelId="{EE7582BC-B7CD-45E6-BF9E-8AEA037554CC}">
      <dsp:nvSpPr>
        <dsp:cNvPr id="0" name=""/>
        <dsp:cNvSpPr/>
      </dsp:nvSpPr>
      <dsp:spPr>
        <a:xfrm>
          <a:off x="406842" y="112251"/>
          <a:ext cx="5695796"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288" tIns="0" rIns="215288" bIns="0" numCol="1" spcCol="1270" anchor="ctr" anchorCtr="0">
          <a:noAutofit/>
        </a:bodyPr>
        <a:lstStyle/>
        <a:p>
          <a:pPr marL="0" lvl="0" indent="0" algn="l" defTabSz="755650">
            <a:lnSpc>
              <a:spcPct val="90000"/>
            </a:lnSpc>
            <a:spcBef>
              <a:spcPct val="0"/>
            </a:spcBef>
            <a:spcAft>
              <a:spcPct val="35000"/>
            </a:spcAft>
            <a:buNone/>
          </a:pPr>
          <a:r>
            <a:rPr lang="en-CA" sz="1700" kern="1200"/>
            <a:t>Recommendations</a:t>
          </a:r>
        </a:p>
      </dsp:txBody>
      <dsp:txXfrm>
        <a:off x="431340" y="136749"/>
        <a:ext cx="5646800" cy="4528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266D3E-7748-4E5C-BEDF-78196891E270}">
      <dsp:nvSpPr>
        <dsp:cNvPr id="0" name=""/>
        <dsp:cNvSpPr/>
      </dsp:nvSpPr>
      <dsp:spPr>
        <a:xfrm>
          <a:off x="0" y="136529"/>
          <a:ext cx="8455152" cy="35217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6214" tIns="541528" rIns="656214" bIns="113792" numCol="1" spcCol="1270" anchor="t" anchorCtr="0">
          <a:noAutofit/>
        </a:bodyPr>
        <a:lstStyle/>
        <a:p>
          <a:pPr marL="171450" lvl="1" indent="-171450" algn="l" defTabSz="711200">
            <a:lnSpc>
              <a:spcPct val="90000"/>
            </a:lnSpc>
            <a:spcBef>
              <a:spcPct val="0"/>
            </a:spcBef>
            <a:spcAft>
              <a:spcPct val="15000"/>
            </a:spcAft>
            <a:buChar char="•"/>
          </a:pPr>
          <a:r>
            <a:rPr lang="en-CA" sz="1600" b="1" kern="1200"/>
            <a:t>Lifestyle</a:t>
          </a:r>
        </a:p>
        <a:p>
          <a:pPr marL="342900" lvl="2" indent="-171450" algn="l" defTabSz="711200" rtl="0">
            <a:lnSpc>
              <a:spcPct val="90000"/>
            </a:lnSpc>
            <a:spcBef>
              <a:spcPct val="0"/>
            </a:spcBef>
            <a:spcAft>
              <a:spcPct val="15000"/>
            </a:spcAft>
            <a:buChar char="•"/>
          </a:pPr>
          <a:r>
            <a:rPr lang="en-CA" sz="1600" kern="1200"/>
            <a:t>Avoid caffeine, tobacco, cannabis</a:t>
          </a:r>
          <a:r>
            <a:rPr lang="en-CA" sz="1600" kern="1200">
              <a:latin typeface="Calibri"/>
            </a:rPr>
            <a:t> and</a:t>
          </a:r>
          <a:r>
            <a:rPr lang="en-CA" sz="1600" kern="1200"/>
            <a:t> alcohol</a:t>
          </a:r>
          <a:r>
            <a:rPr lang="en-CA" sz="1600" kern="1200">
              <a:latin typeface="Calibri"/>
            </a:rPr>
            <a:t> </a:t>
          </a:r>
          <a:endParaRPr lang="en-CA" sz="1600" kern="1200"/>
        </a:p>
        <a:p>
          <a:pPr marL="342900" lvl="2" indent="-171450" algn="l" defTabSz="711200" rtl="0">
            <a:lnSpc>
              <a:spcPct val="90000"/>
            </a:lnSpc>
            <a:spcBef>
              <a:spcPct val="0"/>
            </a:spcBef>
            <a:spcAft>
              <a:spcPct val="15000"/>
            </a:spcAft>
            <a:buChar char="•"/>
          </a:pPr>
          <a:r>
            <a:rPr lang="en-CA" sz="1600" kern="1200"/>
            <a:t>Maintain good oral hygiene </a:t>
          </a:r>
          <a:r>
            <a:rPr lang="en-CA" sz="1600" kern="1200">
              <a:latin typeface="Calibri"/>
            </a:rPr>
            <a:t>(e.g.,</a:t>
          </a:r>
          <a:r>
            <a:rPr lang="en-CA" sz="1600" kern="1200"/>
            <a:t> </a:t>
          </a:r>
          <a:r>
            <a:rPr lang="en-CA" sz="1600" kern="1200">
              <a:latin typeface="Calibri"/>
            </a:rPr>
            <a:t>brush twice daily, floss)</a:t>
          </a:r>
          <a:endParaRPr lang="en-CA" sz="1600" kern="1200"/>
        </a:p>
        <a:p>
          <a:pPr marL="342900" lvl="2" indent="-171450" algn="l" defTabSz="711200">
            <a:lnSpc>
              <a:spcPct val="90000"/>
            </a:lnSpc>
            <a:spcBef>
              <a:spcPct val="0"/>
            </a:spcBef>
            <a:spcAft>
              <a:spcPct val="15000"/>
            </a:spcAft>
            <a:buChar char="•"/>
          </a:pPr>
          <a:r>
            <a:rPr lang="en-CA" sz="1600" kern="1200" dirty="0"/>
            <a:t>Stay well hydrated (e.g., sip water)</a:t>
          </a:r>
        </a:p>
        <a:p>
          <a:pPr marL="342900" lvl="2" indent="-171450" algn="l" defTabSz="711200">
            <a:lnSpc>
              <a:spcPct val="90000"/>
            </a:lnSpc>
            <a:spcBef>
              <a:spcPct val="0"/>
            </a:spcBef>
            <a:spcAft>
              <a:spcPct val="15000"/>
            </a:spcAft>
            <a:buChar char="•"/>
          </a:pPr>
          <a:r>
            <a:rPr lang="en-CA" sz="1600" kern="1200" dirty="0"/>
            <a:t>Suck on sugar-free candy or ice chips </a:t>
          </a:r>
        </a:p>
        <a:p>
          <a:pPr marL="171450" lvl="1" indent="-171450" algn="l" defTabSz="711200">
            <a:lnSpc>
              <a:spcPct val="90000"/>
            </a:lnSpc>
            <a:spcBef>
              <a:spcPct val="0"/>
            </a:spcBef>
            <a:spcAft>
              <a:spcPct val="15000"/>
            </a:spcAft>
            <a:buChar char="•"/>
          </a:pPr>
          <a:endParaRPr lang="en-CA" sz="1600" kern="1200"/>
        </a:p>
        <a:p>
          <a:pPr marL="171450" lvl="1" indent="-171450" algn="l" defTabSz="711200">
            <a:lnSpc>
              <a:spcPct val="90000"/>
            </a:lnSpc>
            <a:spcBef>
              <a:spcPct val="0"/>
            </a:spcBef>
            <a:spcAft>
              <a:spcPct val="15000"/>
            </a:spcAft>
            <a:buChar char="•"/>
          </a:pPr>
          <a:r>
            <a:rPr lang="en-CA" sz="1600" b="1" kern="1200"/>
            <a:t>Medications</a:t>
          </a:r>
        </a:p>
        <a:p>
          <a:pPr marL="342900" lvl="2" indent="-171450" algn="l" defTabSz="711200" rtl="0">
            <a:lnSpc>
              <a:spcPct val="90000"/>
            </a:lnSpc>
            <a:spcBef>
              <a:spcPct val="0"/>
            </a:spcBef>
            <a:spcAft>
              <a:spcPct val="15000"/>
            </a:spcAft>
            <a:buChar char="•"/>
          </a:pPr>
          <a:r>
            <a:rPr lang="en-CA" sz="1600" kern="1200" dirty="0">
              <a:latin typeface="Calibri"/>
            </a:rPr>
            <a:t>OTC: saliva</a:t>
          </a:r>
          <a:r>
            <a:rPr lang="en-CA" sz="1600" kern="1200" dirty="0"/>
            <a:t> substitutes</a:t>
          </a:r>
        </a:p>
        <a:p>
          <a:pPr marL="514350" lvl="3" indent="-171450" algn="l" defTabSz="711200" rtl="0">
            <a:lnSpc>
              <a:spcPct val="90000"/>
            </a:lnSpc>
            <a:spcBef>
              <a:spcPct val="0"/>
            </a:spcBef>
            <a:spcAft>
              <a:spcPct val="15000"/>
            </a:spcAft>
            <a:buChar char="•"/>
          </a:pPr>
          <a:r>
            <a:rPr lang="en-CA" sz="1600" kern="1200" err="1"/>
            <a:t>Biotene</a:t>
          </a:r>
          <a:r>
            <a:rPr lang="en-CA" sz="1600" kern="1200"/>
            <a:t> </a:t>
          </a:r>
          <a:r>
            <a:rPr lang="en-CA" sz="1600" b="0" i="0" kern="1200">
              <a:solidFill>
                <a:schemeClr val="tx1"/>
              </a:solidFill>
              <a:effectLst/>
              <a:latin typeface="+mn-lt"/>
              <a:ea typeface="+mn-ea"/>
              <a:cs typeface="+mn-cs"/>
            </a:rPr>
            <a:t>® (Mouth wash, oral gel)</a:t>
          </a:r>
          <a:r>
            <a:rPr lang="en-CA" sz="1600" b="0" i="0" kern="1200">
              <a:effectLst/>
              <a:latin typeface="+mn-lt"/>
              <a:ea typeface="+mn-ea"/>
              <a:cs typeface="+mn-cs"/>
            </a:rPr>
            <a:t> </a:t>
          </a:r>
          <a:endParaRPr lang="en-CA" sz="1600" kern="1200"/>
        </a:p>
        <a:p>
          <a:pPr marL="514350" lvl="3" indent="-171450" algn="l" defTabSz="711200">
            <a:lnSpc>
              <a:spcPct val="90000"/>
            </a:lnSpc>
            <a:spcBef>
              <a:spcPct val="0"/>
            </a:spcBef>
            <a:spcAft>
              <a:spcPct val="15000"/>
            </a:spcAft>
            <a:buChar char="•"/>
          </a:pPr>
          <a:r>
            <a:rPr lang="en-CA" sz="1600" kern="1200"/>
            <a:t>Moi-Stir </a:t>
          </a:r>
          <a:r>
            <a:rPr lang="en-CA" sz="1600" b="0" i="0" kern="1200">
              <a:solidFill>
                <a:schemeClr val="tx1"/>
              </a:solidFill>
              <a:effectLst/>
              <a:latin typeface="+mn-lt"/>
              <a:ea typeface="+mn-ea"/>
              <a:cs typeface="+mn-cs"/>
            </a:rPr>
            <a:t>® (Mouth spray)</a:t>
          </a:r>
          <a:endParaRPr lang="en-CA" sz="1600" kern="1200"/>
        </a:p>
        <a:p>
          <a:pPr marL="514350" lvl="3" indent="-171450" algn="l" defTabSz="711200">
            <a:lnSpc>
              <a:spcPct val="90000"/>
            </a:lnSpc>
            <a:spcBef>
              <a:spcPct val="0"/>
            </a:spcBef>
            <a:spcAft>
              <a:spcPct val="15000"/>
            </a:spcAft>
            <a:buChar char="•"/>
          </a:pPr>
          <a:endParaRPr lang="en-CA" sz="1600" kern="1200"/>
        </a:p>
      </dsp:txBody>
      <dsp:txXfrm>
        <a:off x="0" y="136529"/>
        <a:ext cx="8455152" cy="3521700"/>
      </dsp:txXfrm>
    </dsp:sp>
    <dsp:sp modelId="{1A32D9E6-C41E-4769-9A50-8FF6CAE78D7F}">
      <dsp:nvSpPr>
        <dsp:cNvPr id="0" name=""/>
        <dsp:cNvSpPr/>
      </dsp:nvSpPr>
      <dsp:spPr>
        <a:xfrm>
          <a:off x="422757" y="256"/>
          <a:ext cx="5918606" cy="52003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3709" tIns="0" rIns="223709" bIns="0" numCol="1" spcCol="1270" anchor="ctr" anchorCtr="0">
          <a:noAutofit/>
        </a:bodyPr>
        <a:lstStyle/>
        <a:p>
          <a:pPr marL="0" lvl="0" indent="0" algn="l" defTabSz="711200">
            <a:lnSpc>
              <a:spcPct val="90000"/>
            </a:lnSpc>
            <a:spcBef>
              <a:spcPct val="0"/>
            </a:spcBef>
            <a:spcAft>
              <a:spcPct val="35000"/>
            </a:spcAft>
            <a:buNone/>
          </a:pPr>
          <a:r>
            <a:rPr lang="en-CA" sz="1600" kern="1200"/>
            <a:t>Recommendations</a:t>
          </a:r>
          <a:r>
            <a:rPr lang="en-CA" sz="1900" kern="1200"/>
            <a:t> </a:t>
          </a:r>
        </a:p>
      </dsp:txBody>
      <dsp:txXfrm>
        <a:off x="448143" y="25642"/>
        <a:ext cx="5867834" cy="4692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47FDAD-05FB-487D-A3DF-ECCCB663BB2E}">
      <dsp:nvSpPr>
        <dsp:cNvPr id="0" name=""/>
        <dsp:cNvSpPr/>
      </dsp:nvSpPr>
      <dsp:spPr>
        <a:xfrm>
          <a:off x="0" y="297629"/>
          <a:ext cx="8400287" cy="3351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1956" tIns="395732" rIns="651956" bIns="113792" numCol="1" spcCol="1270" anchor="t" anchorCtr="0">
          <a:noAutofit/>
        </a:bodyPr>
        <a:lstStyle/>
        <a:p>
          <a:pPr marL="171450" lvl="1" indent="-171450" algn="l" defTabSz="711200">
            <a:lnSpc>
              <a:spcPct val="90000"/>
            </a:lnSpc>
            <a:spcBef>
              <a:spcPct val="0"/>
            </a:spcBef>
            <a:spcAft>
              <a:spcPct val="15000"/>
            </a:spcAft>
            <a:buChar char="•"/>
          </a:pPr>
          <a:r>
            <a:rPr lang="en-CA" sz="1600" b="1" kern="1200"/>
            <a:t>Lifestyle </a:t>
          </a:r>
        </a:p>
        <a:p>
          <a:pPr marL="342900" lvl="2" indent="-171450" algn="l" defTabSz="711200">
            <a:lnSpc>
              <a:spcPct val="90000"/>
            </a:lnSpc>
            <a:spcBef>
              <a:spcPct val="0"/>
            </a:spcBef>
            <a:spcAft>
              <a:spcPct val="15000"/>
            </a:spcAft>
            <a:buChar char="•"/>
          </a:pPr>
          <a:r>
            <a:rPr lang="en-CA" sz="1600" kern="1200"/>
            <a:t>Drink water and fluids </a:t>
          </a:r>
        </a:p>
        <a:p>
          <a:pPr marL="514350" lvl="3" indent="-171450" algn="l" defTabSz="711200">
            <a:lnSpc>
              <a:spcPct val="90000"/>
            </a:lnSpc>
            <a:spcBef>
              <a:spcPct val="0"/>
            </a:spcBef>
            <a:spcAft>
              <a:spcPct val="15000"/>
            </a:spcAft>
            <a:buChar char="•"/>
          </a:pPr>
          <a:r>
            <a:rPr lang="en-CA" sz="1600" kern="1200"/>
            <a:t>e.g. 8 cups of water daily </a:t>
          </a:r>
        </a:p>
        <a:p>
          <a:pPr marL="342900" lvl="2" indent="-171450" algn="l" defTabSz="711200">
            <a:lnSpc>
              <a:spcPct val="90000"/>
            </a:lnSpc>
            <a:spcBef>
              <a:spcPct val="0"/>
            </a:spcBef>
            <a:spcAft>
              <a:spcPct val="15000"/>
            </a:spcAft>
            <a:buChar char="•"/>
          </a:pPr>
          <a:r>
            <a:rPr lang="en-CA" sz="1600" kern="1200"/>
            <a:t>Add more fiber and fruits to diet </a:t>
          </a:r>
        </a:p>
        <a:p>
          <a:pPr marL="514350" lvl="3" indent="-171450" algn="l" defTabSz="711200">
            <a:lnSpc>
              <a:spcPct val="90000"/>
            </a:lnSpc>
            <a:spcBef>
              <a:spcPct val="0"/>
            </a:spcBef>
            <a:spcAft>
              <a:spcPct val="15000"/>
            </a:spcAft>
            <a:buChar char="•"/>
          </a:pPr>
          <a:r>
            <a:rPr lang="en-CA" sz="1600" kern="1200"/>
            <a:t>25-38 g of soluble fibre (e.g. bran, lentils, beans)</a:t>
          </a:r>
        </a:p>
        <a:p>
          <a:pPr marL="514350" lvl="3" indent="-171450" algn="l" defTabSz="711200">
            <a:lnSpc>
              <a:spcPct val="90000"/>
            </a:lnSpc>
            <a:spcBef>
              <a:spcPct val="0"/>
            </a:spcBef>
            <a:spcAft>
              <a:spcPct val="15000"/>
            </a:spcAft>
            <a:buChar char="•"/>
          </a:pPr>
          <a:r>
            <a:rPr lang="en-CA" sz="1600" kern="1200"/>
            <a:t>Incorporate apples, pears, prunes </a:t>
          </a:r>
        </a:p>
        <a:p>
          <a:pPr marL="342900" lvl="2" indent="-171450" algn="l" defTabSz="711200">
            <a:lnSpc>
              <a:spcPct val="90000"/>
            </a:lnSpc>
            <a:spcBef>
              <a:spcPct val="0"/>
            </a:spcBef>
            <a:spcAft>
              <a:spcPct val="15000"/>
            </a:spcAft>
            <a:buChar char="•"/>
          </a:pPr>
          <a:r>
            <a:rPr lang="en-CA" sz="1600" kern="1200"/>
            <a:t>Physical activity </a:t>
          </a:r>
        </a:p>
        <a:p>
          <a:pPr marL="514350" lvl="3" indent="-171450" algn="l" defTabSz="711200">
            <a:lnSpc>
              <a:spcPct val="90000"/>
            </a:lnSpc>
            <a:spcBef>
              <a:spcPct val="0"/>
            </a:spcBef>
            <a:spcAft>
              <a:spcPct val="15000"/>
            </a:spcAft>
            <a:buChar char="•"/>
          </a:pPr>
          <a:r>
            <a:rPr lang="en-CA" sz="1600" kern="1200"/>
            <a:t>e.g. walk 15-20 minutes once to twice daily</a:t>
          </a:r>
        </a:p>
        <a:p>
          <a:pPr marL="514350" lvl="3" indent="-171450" algn="l" defTabSz="711200">
            <a:lnSpc>
              <a:spcPct val="90000"/>
            </a:lnSpc>
            <a:spcBef>
              <a:spcPct val="0"/>
            </a:spcBef>
            <a:spcAft>
              <a:spcPct val="15000"/>
            </a:spcAft>
            <a:buChar char="•"/>
          </a:pPr>
          <a:endParaRPr lang="en-CA" sz="1600" kern="1200"/>
        </a:p>
        <a:p>
          <a:pPr marL="171450" lvl="1" indent="-171450" algn="l" defTabSz="711200">
            <a:lnSpc>
              <a:spcPct val="90000"/>
            </a:lnSpc>
            <a:spcBef>
              <a:spcPct val="0"/>
            </a:spcBef>
            <a:spcAft>
              <a:spcPct val="15000"/>
            </a:spcAft>
            <a:buChar char="•"/>
          </a:pPr>
          <a:r>
            <a:rPr lang="en-CA" sz="1600" b="1" kern="1200"/>
            <a:t>Medications</a:t>
          </a:r>
        </a:p>
        <a:p>
          <a:pPr marL="342900" lvl="2" indent="-171450" algn="l" defTabSz="711200">
            <a:lnSpc>
              <a:spcPct val="90000"/>
            </a:lnSpc>
            <a:spcBef>
              <a:spcPct val="0"/>
            </a:spcBef>
            <a:spcAft>
              <a:spcPct val="15000"/>
            </a:spcAft>
            <a:buChar char="•"/>
          </a:pPr>
          <a:r>
            <a:rPr lang="en-CA" sz="1600" b="1" kern="1200"/>
            <a:t>OTC: </a:t>
          </a:r>
          <a:r>
            <a:rPr lang="en-CA" sz="1600" b="1" kern="1200">
              <a:solidFill>
                <a:schemeClr val="accent2"/>
              </a:solidFill>
            </a:rPr>
            <a:t>laxatives</a:t>
          </a:r>
          <a:r>
            <a:rPr lang="en-CA" sz="1600" kern="1200"/>
            <a:t>, </a:t>
          </a:r>
          <a:r>
            <a:rPr lang="en-CA" sz="1600" b="1" kern="1200">
              <a:solidFill>
                <a:schemeClr val="accent6"/>
              </a:solidFill>
            </a:rPr>
            <a:t>bulking agents</a:t>
          </a:r>
          <a:r>
            <a:rPr lang="en-CA" sz="1600" kern="1200"/>
            <a:t>, </a:t>
          </a:r>
          <a:r>
            <a:rPr lang="en-CA" sz="1600" b="1" kern="1200">
              <a:solidFill>
                <a:schemeClr val="accent5"/>
              </a:solidFill>
            </a:rPr>
            <a:t>stimulants </a:t>
          </a:r>
        </a:p>
      </dsp:txBody>
      <dsp:txXfrm>
        <a:off x="0" y="297629"/>
        <a:ext cx="8400287" cy="3351600"/>
      </dsp:txXfrm>
    </dsp:sp>
    <dsp:sp modelId="{95A31788-9FF6-4615-8B14-BD50C7EC443F}">
      <dsp:nvSpPr>
        <dsp:cNvPr id="0" name=""/>
        <dsp:cNvSpPr/>
      </dsp:nvSpPr>
      <dsp:spPr>
        <a:xfrm>
          <a:off x="420014" y="17189"/>
          <a:ext cx="5880200" cy="560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8" tIns="0" rIns="222258" bIns="0" numCol="1" spcCol="1270" anchor="ctr" anchorCtr="0">
          <a:noAutofit/>
        </a:bodyPr>
        <a:lstStyle/>
        <a:p>
          <a:pPr marL="0" lvl="0" indent="0" algn="l" defTabSz="711200">
            <a:lnSpc>
              <a:spcPct val="90000"/>
            </a:lnSpc>
            <a:spcBef>
              <a:spcPct val="0"/>
            </a:spcBef>
            <a:spcAft>
              <a:spcPct val="35000"/>
            </a:spcAft>
            <a:buNone/>
          </a:pPr>
          <a:r>
            <a:rPr lang="en-CA" sz="1600" kern="1200"/>
            <a:t>Recommendations</a:t>
          </a:r>
        </a:p>
      </dsp:txBody>
      <dsp:txXfrm>
        <a:off x="447394" y="44569"/>
        <a:ext cx="5825440"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22ECD6B-F359-4C4C-85E9-6FC15F2A3A6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atin typeface="Calibri" charset="0"/>
                <a:ea typeface="ＭＳ Ｐゴシック" charset="-128"/>
              </a:defRPr>
            </a:lvl1pPr>
          </a:lstStyle>
          <a:p>
            <a:pPr>
              <a:defRPr/>
            </a:pPr>
            <a:endParaRPr lang="en-US"/>
          </a:p>
        </p:txBody>
      </p:sp>
      <p:sp>
        <p:nvSpPr>
          <p:cNvPr id="3" name="Date Placeholder 2">
            <a:extLst>
              <a:ext uri="{FF2B5EF4-FFF2-40B4-BE49-F238E27FC236}">
                <a16:creationId xmlns:a16="http://schemas.microsoft.com/office/drawing/2014/main" id="{101BC1E8-DE95-4657-B086-E2D9679E43C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hangingPunct="1">
              <a:defRPr sz="1200">
                <a:latin typeface="Calibri" charset="0"/>
                <a:ea typeface="ＭＳ Ｐゴシック" charset="-128"/>
              </a:defRPr>
            </a:lvl1pPr>
          </a:lstStyle>
          <a:p>
            <a:pPr>
              <a:defRPr/>
            </a:pPr>
            <a:fld id="{3729B56A-E9F1-4871-944B-8C126A1A7FDD}" type="datetimeFigureOut">
              <a:rPr lang="en-US"/>
              <a:pPr>
                <a:defRPr/>
              </a:pPr>
              <a:t>7/31/23</a:t>
            </a:fld>
            <a:endParaRPr lang="en-US"/>
          </a:p>
        </p:txBody>
      </p:sp>
      <p:sp>
        <p:nvSpPr>
          <p:cNvPr id="4" name="Footer Placeholder 3">
            <a:extLst>
              <a:ext uri="{FF2B5EF4-FFF2-40B4-BE49-F238E27FC236}">
                <a16:creationId xmlns:a16="http://schemas.microsoft.com/office/drawing/2014/main" id="{EEE08FDA-5840-4123-AC31-0603077836F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hangingPunct="1">
              <a:defRPr sz="1200">
                <a:latin typeface="Calibri" charset="0"/>
                <a:ea typeface="ＭＳ Ｐゴシック" charset="-128"/>
              </a:defRPr>
            </a:lvl1pPr>
          </a:lstStyle>
          <a:p>
            <a:pPr>
              <a:defRPr/>
            </a:pPr>
            <a:endParaRPr lang="en-US"/>
          </a:p>
        </p:txBody>
      </p:sp>
      <p:sp>
        <p:nvSpPr>
          <p:cNvPr id="5" name="Slide Number Placeholder 4">
            <a:extLst>
              <a:ext uri="{FF2B5EF4-FFF2-40B4-BE49-F238E27FC236}">
                <a16:creationId xmlns:a16="http://schemas.microsoft.com/office/drawing/2014/main" id="{0114B06D-CDEB-45C1-A88D-72A04974A83B}"/>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B1996F4-0BD1-4C41-8E6E-1D7994196E19}"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9EBBA82-8F0F-4AAB-AEDE-194318F20BD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Calibri" charset="0"/>
                <a:ea typeface="ＭＳ Ｐゴシック" charset="0"/>
                <a:cs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id="{32591667-2735-4C36-901F-7A82643D6DD1}"/>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ea typeface="ＭＳ Ｐゴシック" charset="-128"/>
              </a:defRPr>
            </a:lvl1pPr>
          </a:lstStyle>
          <a:p>
            <a:pPr>
              <a:defRPr/>
            </a:pPr>
            <a:fld id="{BBA287A5-03D8-4041-84D7-61AA7F264CCC}" type="datetimeFigureOut">
              <a:rPr lang="en-US" altLang="x-none"/>
              <a:pPr>
                <a:defRPr/>
              </a:pPr>
              <a:t>7/31/23</a:t>
            </a:fld>
            <a:endParaRPr lang="en-US" altLang="x-none"/>
          </a:p>
        </p:txBody>
      </p:sp>
      <p:sp>
        <p:nvSpPr>
          <p:cNvPr id="4" name="Slide Image Placeholder 3">
            <a:extLst>
              <a:ext uri="{FF2B5EF4-FFF2-40B4-BE49-F238E27FC236}">
                <a16:creationId xmlns:a16="http://schemas.microsoft.com/office/drawing/2014/main" id="{F3AF4E45-2C35-45D4-8158-4DB94AD69FD2}"/>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28DF22D1-5CE7-4210-AC41-E1C245E9410F}"/>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A48714D-45D7-47A3-B30D-E787A3795F6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Calibri" charset="0"/>
                <a:ea typeface="ＭＳ Ｐゴシック" charset="0"/>
                <a:cs typeface="ＭＳ Ｐゴシック" charset="0"/>
              </a:defRPr>
            </a:lvl1pPr>
          </a:lstStyle>
          <a:p>
            <a:pPr>
              <a:defRPr/>
            </a:pPr>
            <a:endParaRPr lang="en-US"/>
          </a:p>
        </p:txBody>
      </p:sp>
      <p:sp>
        <p:nvSpPr>
          <p:cNvPr id="7" name="Slide Number Placeholder 6">
            <a:extLst>
              <a:ext uri="{FF2B5EF4-FFF2-40B4-BE49-F238E27FC236}">
                <a16:creationId xmlns:a16="http://schemas.microsoft.com/office/drawing/2014/main" id="{9B59CEFE-198B-4090-A7CB-FDFFE2468A16}"/>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6D62EC2-429A-40E2-82B8-35BE70D75BC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s://www.cancer.org/content/dam/cancer-org/cancer-control/en/worksheets/pain-diary.pdf" TargetMode="External"/><Relationship Id="rId2" Type="http://schemas.openxmlformats.org/officeDocument/2006/relationships/slide" Target="../slides/slide33.xml"/><Relationship Id="rId1" Type="http://schemas.openxmlformats.org/officeDocument/2006/relationships/notesMaster" Target="../notesMasters/notesMaster1.xml"/><Relationship Id="rId4" Type="http://schemas.openxmlformats.org/officeDocument/2006/relationships/hyperlink" Target="https://www.guild.org.au/__data/assets/pdf_file/0023/5945/patient-resource-my-pain-diary-nps-medicinewise.pdf" TargetMode="External"/></Relationships>
</file>

<file path=ppt/notesSlides/_rels/notesSlide31.xml.rels><?xml version="1.0" encoding="UTF-8" standalone="yes"?>
<Relationships xmlns="http://schemas.openxmlformats.org/package/2006/relationships"><Relationship Id="rId8" Type="http://schemas.openxmlformats.org/officeDocument/2006/relationships/hyperlink" Target="https://www.guild.org.au/__data/assets/pdf_file/0023/5945/patient-resource-my-pain-diary-nps-medicinewise.pdf" TargetMode="External"/><Relationship Id="rId3" Type="http://schemas.openxmlformats.org/officeDocument/2006/relationships/hyperlink" Target="https://managemypainapp.com/" TargetMode="External"/><Relationship Id="rId7" Type="http://schemas.openxmlformats.org/officeDocument/2006/relationships/hyperlink" Target="https://www.cancer.org/content/dam/cancer-org/cancer-control/en/worksheets/pain-diary.pdf" TargetMode="External"/><Relationship Id="rId2" Type="http://schemas.openxmlformats.org/officeDocument/2006/relationships/slide" Target="../slides/slide34.xml"/><Relationship Id="rId1" Type="http://schemas.openxmlformats.org/officeDocument/2006/relationships/notesMaster" Target="../notesMasters/notesMaster1.xml"/><Relationship Id="rId6" Type="http://schemas.openxmlformats.org/officeDocument/2006/relationships/hyperlink" Target="https://www.healthlinkbc.ca/sites/default/files/healthwise/documents/form_abg7017.pdf" TargetMode="External"/><Relationship Id="rId5" Type="http://schemas.openxmlformats.org/officeDocument/2006/relationships/hyperlink" Target="https://careclinic.io/" TargetMode="External"/><Relationship Id="rId4" Type="http://schemas.openxmlformats.org/officeDocument/2006/relationships/hyperlink" Target="https://chronicpaintracker.com/" TargetMode="Externa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pPr>
              <a:defRPr/>
            </a:pPr>
            <a:fld id="{96D62EC2-429A-40E2-82B8-35BE70D75BC9}" type="slidenum">
              <a:rPr lang="en-US" altLang="en-US"/>
              <a:pPr>
                <a:defRPr/>
              </a:pPr>
              <a:t>1</a:t>
            </a:fld>
            <a:endParaRPr lang="en-US" altLang="en-US"/>
          </a:p>
        </p:txBody>
      </p:sp>
    </p:spTree>
    <p:extLst>
      <p:ext uri="{BB962C8B-B14F-4D97-AF65-F5344CB8AC3E}">
        <p14:creationId xmlns:p14="http://schemas.microsoft.com/office/powerpoint/2010/main" val="17856456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different types of pain, we have different medication approaches.</a:t>
            </a:r>
          </a:p>
          <a:p>
            <a:r>
              <a:rPr lang="en-US" dirty="0"/>
              <a:t>The first medication step includes a few different medications and we wouldn’t move past step one before all of the other appropriate medications (which may be different depending on each person and their other health conditions) have been tried.</a:t>
            </a:r>
          </a:p>
          <a:p>
            <a:endParaRPr lang="en-US" dirty="0"/>
          </a:p>
          <a:p>
            <a:r>
              <a:rPr lang="en-US" dirty="0"/>
              <a:t>While opioids may be in “step 2” keep in mind that this is after many different medications. It doesn’t mean it’s the second medication or medication class to be tried. Often they’re only tried after 3+ medications have been tried.</a:t>
            </a:r>
          </a:p>
        </p:txBody>
      </p:sp>
      <p:sp>
        <p:nvSpPr>
          <p:cNvPr id="4" name="Slide Number Placeholder 3"/>
          <p:cNvSpPr>
            <a:spLocks noGrp="1"/>
          </p:cNvSpPr>
          <p:nvPr>
            <p:ph type="sldNum" sz="quarter" idx="5"/>
          </p:nvPr>
        </p:nvSpPr>
        <p:spPr/>
        <p:txBody>
          <a:bodyPr/>
          <a:lstStyle/>
          <a:p>
            <a:pPr>
              <a:defRPr/>
            </a:pPr>
            <a:fld id="{96D62EC2-429A-40E2-82B8-35BE70D75BC9}" type="slidenum">
              <a:rPr lang="en-US" altLang="en-US" smtClean="0"/>
              <a:pPr>
                <a:defRPr/>
              </a:pPr>
              <a:t>11</a:t>
            </a:fld>
            <a:endParaRPr lang="en-US" altLang="en-US"/>
          </a:p>
        </p:txBody>
      </p:sp>
    </p:spTree>
    <p:extLst>
      <p:ext uri="{BB962C8B-B14F-4D97-AF65-F5344CB8AC3E}">
        <p14:creationId xmlns:p14="http://schemas.microsoft.com/office/powerpoint/2010/main" val="34034021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ea typeface="MS PGothic"/>
                <a:cs typeface="Calibri"/>
              </a:rPr>
              <a:t>For nociceptive pain (the sharp, dull, throbbing pain from sports injury, arthritis, etc.) the first-line therapies are non-opioids. These have the best evidence for benefit (e.g., more people found meaningful impact on their pain/functioning). This can include acetaminophen, non-steroidal inflammatory drugs (e.g., naproxen, ibuprofen), and duloxetine and can be added on to each other before trying other medications that are associated with less benefit. We want to continue the non-medication therapies and may consider add-ons like steroid injections if certain areas are impacted (e.g., knees). </a:t>
            </a:r>
          </a:p>
          <a:p>
            <a:endParaRPr lang="en-CA" dirty="0">
              <a:ea typeface="MS PGothic"/>
              <a:cs typeface="Calibri"/>
            </a:endParaRPr>
          </a:p>
          <a:p>
            <a:r>
              <a:rPr lang="en-CA" dirty="0">
                <a:ea typeface="MS PGothic"/>
                <a:cs typeface="Calibri"/>
              </a:rPr>
              <a:t>https://www.swrwoundcareprogram.ca/uploads/contentdocuments/whopainladder.pdf</a:t>
            </a:r>
          </a:p>
          <a:p>
            <a:endParaRPr lang="en-CA" dirty="0">
              <a:ea typeface="MS PGothic"/>
              <a:cs typeface="Calibri"/>
            </a:endParaRPr>
          </a:p>
          <a:p>
            <a:r>
              <a:rPr lang="en-CA" dirty="0">
                <a:ea typeface="MS PGothic"/>
                <a:cs typeface="Calibri"/>
              </a:rPr>
              <a:t>Adapted from: https://www.cfp.ca/content/56/6/514/F2</a:t>
            </a:r>
          </a:p>
          <a:p>
            <a:endParaRPr lang="en-CA" dirty="0">
              <a:ea typeface="MS PGothic"/>
              <a:cs typeface="Calibri"/>
            </a:endParaRPr>
          </a:p>
        </p:txBody>
      </p:sp>
      <p:sp>
        <p:nvSpPr>
          <p:cNvPr id="4" name="Slide Number Placeholder 3"/>
          <p:cNvSpPr>
            <a:spLocks noGrp="1"/>
          </p:cNvSpPr>
          <p:nvPr>
            <p:ph type="sldNum" sz="quarter" idx="5"/>
          </p:nvPr>
        </p:nvSpPr>
        <p:spPr/>
        <p:txBody>
          <a:bodyPr/>
          <a:lstStyle/>
          <a:p>
            <a:pPr>
              <a:defRPr/>
            </a:pPr>
            <a:fld id="{96D62EC2-429A-40E2-82B8-35BE70D75BC9}" type="slidenum">
              <a:rPr lang="en-US" altLang="en-US" smtClean="0"/>
              <a:pPr>
                <a:defRPr/>
              </a:pPr>
              <a:t>12</a:t>
            </a:fld>
            <a:endParaRPr lang="en-US" altLang="en-US"/>
          </a:p>
        </p:txBody>
      </p:sp>
    </p:spTree>
    <p:extLst>
      <p:ext uri="{BB962C8B-B14F-4D97-AF65-F5344CB8AC3E}">
        <p14:creationId xmlns:p14="http://schemas.microsoft.com/office/powerpoint/2010/main" val="7919171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a:extLst>
              <a:ext uri="{FF2B5EF4-FFF2-40B4-BE49-F238E27FC236}">
                <a16:creationId xmlns:a16="http://schemas.microsoft.com/office/drawing/2014/main" id="{720ECA3F-3453-4EC3-9FC4-2B1F33E84B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8" name="Notes Placeholder 2">
            <a:extLst>
              <a:ext uri="{FF2B5EF4-FFF2-40B4-BE49-F238E27FC236}">
                <a16:creationId xmlns:a16="http://schemas.microsoft.com/office/drawing/2014/main" id="{7439EC6F-8022-4E5A-9FDB-F5005D5AEE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CA" dirty="0">
                <a:ea typeface="MS PGothic"/>
                <a:cs typeface="Calibri"/>
              </a:rPr>
              <a:t>For neuropathic pain (the burning, tingling, prickling pain from nerves) the first-line therapies are also non-opioids. These have the best evidence for benefit (e.g., more people found meaningful impact on their pain/functioning). This can include </a:t>
            </a:r>
            <a:r>
              <a:rPr lang="en-CA" dirty="0" err="1">
                <a:ea typeface="MS PGothic"/>
                <a:cs typeface="Calibri"/>
              </a:rPr>
              <a:t>gabapentinoids</a:t>
            </a:r>
            <a:r>
              <a:rPr lang="en-CA" dirty="0">
                <a:ea typeface="MS PGothic"/>
                <a:cs typeface="Calibri"/>
              </a:rPr>
              <a:t> (e.g., pregabalin, gabapentin), serotonin-norepinephrine reuptake inhibitors (e.g., duloxetine), and tricyclic antidepressants (e.g., amitriptyline) and can be added on to each other before trying other medications that are associated with less benefit. We want to continue the non-medication therapies (e.g., cognitive behavioural therapies).</a:t>
            </a:r>
          </a:p>
          <a:p>
            <a:endParaRPr lang="en-US" altLang="en-US" dirty="0">
              <a:cs typeface="Calibri"/>
            </a:endParaRPr>
          </a:p>
        </p:txBody>
      </p:sp>
      <p:sp>
        <p:nvSpPr>
          <p:cNvPr id="29699" name="Slide Number Placeholder 3">
            <a:extLst>
              <a:ext uri="{FF2B5EF4-FFF2-40B4-BE49-F238E27FC236}">
                <a16:creationId xmlns:a16="http://schemas.microsoft.com/office/drawing/2014/main" id="{6734B08C-2AD3-400C-817B-9C1EF7760A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8032FA02-393F-4E1A-AEF0-73B2ACA6D6B3}" type="slidenum">
              <a:rPr lang="en-US" altLang="en-US" smtClean="0"/>
              <a:pPr/>
              <a:t>13</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MS PGothic"/>
                <a:cs typeface="Calibri"/>
              </a:rPr>
              <a:t>Well now dive a bit deeper into each of the “step 1” medications starting with the OTC options available. </a:t>
            </a:r>
          </a:p>
          <a:p>
            <a:endParaRPr lang="en-US" dirty="0">
              <a:ea typeface="MS PGothic"/>
              <a:cs typeface="Calibri"/>
            </a:endParaRPr>
          </a:p>
          <a:p>
            <a:r>
              <a:rPr lang="en-US" dirty="0">
                <a:ea typeface="MS PGothic"/>
                <a:cs typeface="Calibri"/>
              </a:rPr>
              <a:t>OTC options, as you saw, are especially helpful for nociceptive pain (arthritis, sports injuries). Sometimes when we use higher doses of these medications, they become prescription strength.</a:t>
            </a:r>
            <a:endParaRPr lang="en-US" dirty="0"/>
          </a:p>
        </p:txBody>
      </p:sp>
      <p:sp>
        <p:nvSpPr>
          <p:cNvPr id="4" name="Slide Number Placeholder 3"/>
          <p:cNvSpPr>
            <a:spLocks noGrp="1"/>
          </p:cNvSpPr>
          <p:nvPr>
            <p:ph type="sldNum" sz="quarter" idx="5"/>
          </p:nvPr>
        </p:nvSpPr>
        <p:spPr/>
        <p:txBody>
          <a:bodyPr/>
          <a:lstStyle/>
          <a:p>
            <a:pPr>
              <a:defRPr/>
            </a:pPr>
            <a:fld id="{96D62EC2-429A-40E2-82B8-35BE70D75BC9}" type="slidenum">
              <a:rPr lang="en-US" altLang="en-US"/>
              <a:pPr>
                <a:defRPr/>
              </a:pPr>
              <a:t>14</a:t>
            </a:fld>
            <a:endParaRPr lang="en-US" altLang="en-US"/>
          </a:p>
        </p:txBody>
      </p:sp>
    </p:spTree>
    <p:extLst>
      <p:ext uri="{BB962C8B-B14F-4D97-AF65-F5344CB8AC3E}">
        <p14:creationId xmlns:p14="http://schemas.microsoft.com/office/powerpoint/2010/main" val="30307163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ea typeface="MS PGothic"/>
                <a:cs typeface="Calibri"/>
              </a:rPr>
              <a:t>Acetaminophen:</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CA" b="1" dirty="0">
                <a:ea typeface="MS PGothic"/>
                <a:cs typeface="Calibri"/>
              </a:rPr>
              <a:t>MOA: </a:t>
            </a:r>
            <a:r>
              <a:rPr lang="en-CA" dirty="0">
                <a:ea typeface="MS PGothic"/>
                <a:cs typeface="Calibri"/>
              </a:rPr>
              <a:t>decrease the production of prostaglandins (which can cause swelling and pain) in the central nervous system. It also potentially activates serotonin pathways (chemical messenger) in the central nervous system which helps to lower pain. (ref: Reference: https://www-ncbi-nlm-nih-gov.ezproxy.library.ubc.ca/books/NBK482369/ )</a:t>
            </a:r>
          </a:p>
          <a:p>
            <a:pPr marL="171450" indent="-171450">
              <a:buFont typeface="Arial" panose="020B0604020202020204" pitchFamily="34" charset="0"/>
              <a:buChar char="•"/>
            </a:pPr>
            <a:r>
              <a:rPr lang="en-CA" b="1" dirty="0">
                <a:ea typeface="MS PGothic"/>
                <a:cs typeface="Calibri"/>
              </a:rPr>
              <a:t>Dose:</a:t>
            </a:r>
          </a:p>
          <a:p>
            <a:pPr marL="628650" lvl="1" indent="-171450">
              <a:buFont typeface="Arial" panose="020B0604020202020204" pitchFamily="34" charset="0"/>
              <a:buChar char="•"/>
            </a:pPr>
            <a:r>
              <a:rPr lang="en-CA" b="0" dirty="0">
                <a:ea typeface="MS PGothic"/>
                <a:cs typeface="Calibri"/>
              </a:rPr>
              <a:t>W</a:t>
            </a:r>
            <a:r>
              <a:rPr lang="en-CA" dirty="0">
                <a:ea typeface="MS PGothic"/>
                <a:cs typeface="Calibri"/>
              </a:rPr>
              <a:t>atch acetaminophen content from all sources (e.g., acetaminophen, cold products, Tylenol No.1-3, Percocet), staying within daily limits keeps your liver safe</a:t>
            </a:r>
          </a:p>
          <a:p>
            <a:pPr marL="628650" lvl="1" indent="-171450">
              <a:buFont typeface="Arial" panose="020B0604020202020204" pitchFamily="34" charset="0"/>
              <a:buChar char="•"/>
            </a:pPr>
            <a:r>
              <a:rPr lang="en-CA" dirty="0">
                <a:ea typeface="MS PGothic"/>
                <a:cs typeface="Calibri"/>
              </a:rPr>
              <a:t>Can be used regularly (e.g., every 6 hours) to proactively address pain vs. chasing it, if you have pain caused by specific triggers you can use this 30 minutes before the trigger</a:t>
            </a:r>
          </a:p>
          <a:p>
            <a:pPr marL="628650" lvl="1" indent="-171450">
              <a:buFont typeface="Arial" panose="020B0604020202020204" pitchFamily="34" charset="0"/>
              <a:buChar char="•"/>
            </a:pPr>
            <a:r>
              <a:rPr lang="en-CA" dirty="0">
                <a:ea typeface="MS PGothic"/>
                <a:cs typeface="Calibri"/>
              </a:rPr>
              <a:t>Tylenol arthritis is formulated to last longer (8 hours)</a:t>
            </a:r>
          </a:p>
          <a:p>
            <a:pPr marL="171450" indent="-171450">
              <a:buFont typeface="Arial" panose="020B0604020202020204" pitchFamily="34" charset="0"/>
              <a:buChar char="•"/>
            </a:pPr>
            <a:r>
              <a:rPr lang="en-CA" b="1" dirty="0">
                <a:ea typeface="MS PGothic"/>
                <a:cs typeface="Calibri"/>
              </a:rPr>
              <a:t>Benefits: </a:t>
            </a:r>
            <a:r>
              <a:rPr lang="en-CA" dirty="0">
                <a:ea typeface="MS PGothic"/>
                <a:cs typeface="Calibri"/>
              </a:rPr>
              <a:t>many people don’t realize that acetaminophen can be taken with NSAIDs (e.g., alternating)</a:t>
            </a:r>
          </a:p>
          <a:p>
            <a:endParaRPr lang="en-CA" dirty="0">
              <a:ea typeface="MS PGothic"/>
              <a:cs typeface="Calibri"/>
            </a:endParaRPr>
          </a:p>
          <a:p>
            <a:endParaRPr lang="en-CA" dirty="0">
              <a:ea typeface="MS PGothic"/>
              <a:cs typeface="Calibri"/>
            </a:endParaRPr>
          </a:p>
          <a:p>
            <a:pPr marL="0" marR="0" lvl="0" indent="0" algn="l" defTabSz="457200" rtl="0" eaLnBrk="0" fontAlgn="base" latinLnBrk="0" hangingPunct="0">
              <a:lnSpc>
                <a:spcPct val="100000"/>
              </a:lnSpc>
              <a:spcBef>
                <a:spcPct val="30000"/>
              </a:spcBef>
              <a:spcAft>
                <a:spcPct val="0"/>
              </a:spcAft>
              <a:buClrTx/>
              <a:buSzTx/>
              <a:buFontTx/>
              <a:buNone/>
              <a:tabLst/>
              <a:defRPr/>
            </a:pPr>
            <a:r>
              <a:rPr lang="en-US" b="1" dirty="0"/>
              <a:t>Acetaminophen: </a:t>
            </a:r>
            <a:r>
              <a:rPr lang="en-US" dirty="0"/>
              <a:t>Allow up to 4 weeks to assess benefit/tolerability (Reference: </a:t>
            </a:r>
            <a:r>
              <a:rPr lang="en-US" dirty="0" err="1"/>
              <a:t>RxFiles</a:t>
            </a:r>
            <a:r>
              <a:rPr lang="en-US" dirty="0"/>
              <a:t> 13</a:t>
            </a:r>
            <a:r>
              <a:rPr lang="en-US" baseline="30000" dirty="0"/>
              <a:t>th</a:t>
            </a:r>
            <a:r>
              <a:rPr lang="en-US" dirty="0"/>
              <a:t> edition)</a:t>
            </a:r>
          </a:p>
          <a:p>
            <a:endParaRPr lang="en-US" dirty="0"/>
          </a:p>
        </p:txBody>
      </p:sp>
      <p:sp>
        <p:nvSpPr>
          <p:cNvPr id="4" name="Slide Number Placeholder 3"/>
          <p:cNvSpPr>
            <a:spLocks noGrp="1"/>
          </p:cNvSpPr>
          <p:nvPr>
            <p:ph type="sldNum" sz="quarter" idx="5"/>
          </p:nvPr>
        </p:nvSpPr>
        <p:spPr/>
        <p:txBody>
          <a:bodyPr/>
          <a:lstStyle/>
          <a:p>
            <a:pPr>
              <a:defRPr/>
            </a:pPr>
            <a:fld id="{96D62EC2-429A-40E2-82B8-35BE70D75BC9}" type="slidenum">
              <a:rPr lang="en-US" altLang="en-US" smtClean="0"/>
              <a:pPr>
                <a:defRPr/>
              </a:pPr>
              <a:t>15</a:t>
            </a:fld>
            <a:endParaRPr lang="en-US" altLang="en-US"/>
          </a:p>
        </p:txBody>
      </p:sp>
    </p:spTree>
    <p:extLst>
      <p:ext uri="{BB962C8B-B14F-4D97-AF65-F5344CB8AC3E}">
        <p14:creationId xmlns:p14="http://schemas.microsoft.com/office/powerpoint/2010/main" val="34996523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ea typeface="MS PGothic"/>
                <a:cs typeface="Calibri"/>
              </a:rPr>
              <a:t>Acetaminophen:</a:t>
            </a:r>
          </a:p>
          <a:p>
            <a:pPr marL="171450" indent="-171450">
              <a:buFont typeface="Arial" panose="020B0604020202020204" pitchFamily="34" charset="0"/>
              <a:buChar char="•"/>
            </a:pPr>
            <a:r>
              <a:rPr lang="en-CA" b="1" dirty="0">
                <a:ea typeface="MS PGothic"/>
                <a:cs typeface="Calibri"/>
              </a:rPr>
              <a:t>MOA: </a:t>
            </a:r>
            <a:r>
              <a:rPr lang="en-CA" dirty="0">
                <a:ea typeface="MS PGothic"/>
                <a:cs typeface="Calibri"/>
              </a:rPr>
              <a:t>: Inhibits enzymes that are involved in making prostaglandins which are normally released during swelling and play a role in pain</a:t>
            </a:r>
          </a:p>
          <a:p>
            <a:pPr marL="171450" indent="-171450">
              <a:buFont typeface="Arial" panose="020B0604020202020204" pitchFamily="34" charset="0"/>
              <a:buChar char="•"/>
            </a:pPr>
            <a:r>
              <a:rPr lang="en-CA" b="1" dirty="0">
                <a:ea typeface="MS PGothic"/>
                <a:cs typeface="Calibri"/>
              </a:rPr>
              <a:t>Dose:</a:t>
            </a:r>
          </a:p>
          <a:p>
            <a:pPr marL="628650" lvl="1" indent="-171450">
              <a:buFont typeface="Arial" panose="020B0604020202020204" pitchFamily="34" charset="0"/>
              <a:buChar char="•"/>
            </a:pPr>
            <a:r>
              <a:rPr lang="en-CA" b="0" dirty="0">
                <a:ea typeface="MS PGothic"/>
                <a:cs typeface="Calibri"/>
              </a:rPr>
              <a:t>Avoid taking more than one NSAID at a time because it can increase risk of side effects (e.g., bleeding risk, stomach upset, increased blood pressure, impact on kidney)</a:t>
            </a:r>
            <a:endParaRPr lang="en-CA" dirty="0">
              <a:ea typeface="MS PGothic"/>
              <a:cs typeface="Calibri"/>
            </a:endParaRPr>
          </a:p>
          <a:p>
            <a:pPr marL="171450" indent="-171450">
              <a:buFont typeface="Arial" panose="020B0604020202020204" pitchFamily="34" charset="0"/>
              <a:buChar char="•"/>
            </a:pPr>
            <a:r>
              <a:rPr lang="en-CA" b="1" dirty="0">
                <a:ea typeface="MS PGothic"/>
                <a:cs typeface="Calibri"/>
              </a:rPr>
              <a:t>Managing side effects:</a:t>
            </a:r>
          </a:p>
          <a:p>
            <a:pPr marL="628650" lvl="1" indent="-171450">
              <a:buFont typeface="Arial" panose="020B0604020202020204" pitchFamily="34" charset="0"/>
              <a:buChar char="•"/>
            </a:pPr>
            <a:r>
              <a:rPr lang="en-CA" b="0" dirty="0">
                <a:ea typeface="MS PGothic"/>
                <a:cs typeface="Calibri"/>
              </a:rPr>
              <a:t>Take a lower dose and with food</a:t>
            </a:r>
          </a:p>
          <a:p>
            <a:pPr marL="628650" lvl="1" indent="-171450">
              <a:buFont typeface="Arial" panose="020B0604020202020204" pitchFamily="34" charset="0"/>
              <a:buChar char="•"/>
            </a:pPr>
            <a:r>
              <a:rPr lang="en-CA" b="0" dirty="0">
                <a:ea typeface="MS PGothic"/>
                <a:cs typeface="Calibri"/>
              </a:rPr>
              <a:t>Some formulations have an NSAID and stomach protector (e.g., </a:t>
            </a:r>
            <a:r>
              <a:rPr lang="en-CA" b="0" dirty="0" err="1">
                <a:ea typeface="MS PGothic"/>
                <a:cs typeface="Calibri"/>
              </a:rPr>
              <a:t>vimovo</a:t>
            </a:r>
            <a:r>
              <a:rPr lang="en-CA" b="0" dirty="0">
                <a:ea typeface="MS PGothic"/>
                <a:cs typeface="Calibri"/>
              </a:rPr>
              <a:t>: naproxen/esomeprazole)</a:t>
            </a:r>
          </a:p>
          <a:p>
            <a:pPr marL="628650" lvl="1" indent="-171450">
              <a:buFont typeface="Arial" panose="020B0604020202020204" pitchFamily="34" charset="0"/>
              <a:buChar char="•"/>
            </a:pPr>
            <a:r>
              <a:rPr lang="en-CA" b="0" dirty="0">
                <a:ea typeface="MS PGothic"/>
                <a:cs typeface="Calibri"/>
              </a:rPr>
              <a:t>Monitor your blood pressure at home or at a community pharmacy</a:t>
            </a:r>
          </a:p>
          <a:p>
            <a:pPr marL="628650" lvl="1" indent="-171450">
              <a:buFont typeface="Arial" panose="020B0604020202020204" pitchFamily="34" charset="0"/>
              <a:buChar char="•"/>
            </a:pPr>
            <a:r>
              <a:rPr lang="en-CA" b="0" dirty="0">
                <a:ea typeface="MS PGothic"/>
                <a:cs typeface="Calibri"/>
              </a:rPr>
              <a:t>Monitor for signs of bleed (e.g., bruising, nose/gum bleeds that take a while to stop, blood when you use the washroom)</a:t>
            </a:r>
          </a:p>
          <a:p>
            <a:pPr>
              <a:defRPr/>
            </a:pPr>
            <a:endParaRPr lang="en-CA" dirty="0">
              <a:ea typeface="MS PGothic"/>
              <a:cs typeface="Calibri"/>
            </a:endParaRPr>
          </a:p>
          <a:p>
            <a:pPr marL="0" marR="0" lvl="0" indent="0" algn="l" defTabSz="457200" rtl="0" eaLnBrk="0" fontAlgn="base" latinLnBrk="0" hangingPunct="0">
              <a:lnSpc>
                <a:spcPct val="100000"/>
              </a:lnSpc>
              <a:spcBef>
                <a:spcPct val="30000"/>
              </a:spcBef>
              <a:spcAft>
                <a:spcPct val="0"/>
              </a:spcAft>
              <a:buClrTx/>
              <a:buSzTx/>
              <a:buFontTx/>
              <a:buNone/>
              <a:tabLst/>
              <a:defRPr/>
            </a:pPr>
            <a:r>
              <a:rPr lang="en-US" b="1" dirty="0"/>
              <a:t>NSAIDs: </a:t>
            </a:r>
            <a:r>
              <a:rPr lang="en-US" dirty="0"/>
              <a:t>Allow for 1-2 weeks for full effect (Reference: CEP)</a:t>
            </a:r>
          </a:p>
          <a:p>
            <a:endParaRPr lang="en-CA" dirty="0">
              <a:cs typeface="Calibri"/>
            </a:endParaRPr>
          </a:p>
        </p:txBody>
      </p:sp>
      <p:sp>
        <p:nvSpPr>
          <p:cNvPr id="4" name="Slide Number Placeholder 3"/>
          <p:cNvSpPr>
            <a:spLocks noGrp="1"/>
          </p:cNvSpPr>
          <p:nvPr>
            <p:ph type="sldNum" sz="quarter" idx="5"/>
          </p:nvPr>
        </p:nvSpPr>
        <p:spPr/>
        <p:txBody>
          <a:bodyPr/>
          <a:lstStyle/>
          <a:p>
            <a:pPr>
              <a:defRPr/>
            </a:pPr>
            <a:fld id="{96D62EC2-429A-40E2-82B8-35BE70D75BC9}" type="slidenum">
              <a:rPr lang="en-US" altLang="en-US" smtClean="0"/>
              <a:pPr>
                <a:defRPr/>
              </a:pPr>
              <a:t>16</a:t>
            </a:fld>
            <a:endParaRPr lang="en-US" altLang="en-US"/>
          </a:p>
        </p:txBody>
      </p:sp>
    </p:spTree>
    <p:extLst>
      <p:ext uri="{BB962C8B-B14F-4D97-AF65-F5344CB8AC3E}">
        <p14:creationId xmlns:p14="http://schemas.microsoft.com/office/powerpoint/2010/main" val="14368213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Another, more selective NSAID, is celecoxib. Because it works specifically on the COX-2 enzyme (vs. COX-1 and COX-2 like the other NSAIDs) it may be associated with less stomach side effects (but still possible)</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b="1"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US" b="1" dirty="0"/>
              <a:t>NSAIDs: </a:t>
            </a:r>
            <a:r>
              <a:rPr lang="en-US" dirty="0"/>
              <a:t>Allow for 1-2 weeks for full effect (Reference: CEP)</a:t>
            </a:r>
          </a:p>
          <a:p>
            <a:endParaRPr lang="en-CA" dirty="0"/>
          </a:p>
        </p:txBody>
      </p:sp>
      <p:sp>
        <p:nvSpPr>
          <p:cNvPr id="4" name="Slide Number Placeholder 3"/>
          <p:cNvSpPr>
            <a:spLocks noGrp="1"/>
          </p:cNvSpPr>
          <p:nvPr>
            <p:ph type="sldNum" sz="quarter" idx="5"/>
          </p:nvPr>
        </p:nvSpPr>
        <p:spPr/>
        <p:txBody>
          <a:bodyPr/>
          <a:lstStyle/>
          <a:p>
            <a:pPr>
              <a:defRPr/>
            </a:pPr>
            <a:fld id="{96D62EC2-429A-40E2-82B8-35BE70D75BC9}" type="slidenum">
              <a:rPr lang="en-US" altLang="en-US" smtClean="0"/>
              <a:pPr>
                <a:defRPr/>
              </a:pPr>
              <a:t>17</a:t>
            </a:fld>
            <a:endParaRPr lang="en-US" altLang="en-US"/>
          </a:p>
        </p:txBody>
      </p:sp>
    </p:spTree>
    <p:extLst>
      <p:ext uri="{BB962C8B-B14F-4D97-AF65-F5344CB8AC3E}">
        <p14:creationId xmlns:p14="http://schemas.microsoft.com/office/powerpoint/2010/main" val="13302890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cs typeface="Calibri"/>
              </a:rPr>
              <a:t>For the lowest risk of body-wide side effects, topicals (medications that you apply to the skin) can be used. There are topical NSAIDs available to lower the risk of stomach upset, bleeds, and impact on heart and kidneys. There are also topical numbing agents (anesthetics).</a:t>
            </a:r>
          </a:p>
          <a:p>
            <a:endParaRPr lang="en-CA" dirty="0">
              <a:cs typeface="Calibri"/>
            </a:endParaRPr>
          </a:p>
          <a:p>
            <a:r>
              <a:rPr lang="en-CA" dirty="0">
                <a:cs typeface="Calibri"/>
              </a:rPr>
              <a:t>These medications tend to work for shorter amounts of time (e.g., 15-60 minutes) and the need to apply them may limit their use (e.g., to a specific areas like the knee/leg/shoulder/back vs. body-wide).</a:t>
            </a:r>
          </a:p>
          <a:p>
            <a:endParaRPr lang="en-CA" dirty="0">
              <a:cs typeface="Calibri"/>
            </a:endParaRPr>
          </a:p>
          <a:p>
            <a:r>
              <a:rPr lang="en-CA" dirty="0">
                <a:ea typeface="MS PGothic"/>
                <a:cs typeface="Calibri"/>
              </a:rPr>
              <a:t>Topical NSAIDs like diclofenac are available as OTC medications (e.g., </a:t>
            </a:r>
            <a:r>
              <a:rPr lang="en-CA" dirty="0" err="1">
                <a:ea typeface="MS PGothic"/>
                <a:cs typeface="Calibri"/>
              </a:rPr>
              <a:t>voltaren</a:t>
            </a:r>
            <a:r>
              <a:rPr lang="en-CA" dirty="0">
                <a:ea typeface="MS PGothic"/>
                <a:cs typeface="Calibri"/>
              </a:rPr>
              <a:t>) or prescription medications (e.g., </a:t>
            </a:r>
            <a:r>
              <a:rPr lang="en-CA" dirty="0" err="1">
                <a:ea typeface="MS PGothic"/>
                <a:cs typeface="Calibri"/>
              </a:rPr>
              <a:t>Pennsaid</a:t>
            </a:r>
            <a:r>
              <a:rPr lang="en-CA" dirty="0">
                <a:ea typeface="MS PGothic"/>
                <a:cs typeface="Calibri"/>
              </a:rPr>
              <a:t>).</a:t>
            </a:r>
          </a:p>
          <a:p>
            <a:endParaRPr lang="en-CA" dirty="0">
              <a:ea typeface="MS PGothic"/>
              <a:cs typeface="Calibri"/>
            </a:endParaRPr>
          </a:p>
          <a:p>
            <a:r>
              <a:rPr lang="en-CA" dirty="0">
                <a:ea typeface="MS PGothic"/>
                <a:cs typeface="Calibri"/>
              </a:rPr>
              <a:t>Make sure to not apply to any open wound and wash your hands before and after applying!</a:t>
            </a:r>
          </a:p>
        </p:txBody>
      </p:sp>
      <p:sp>
        <p:nvSpPr>
          <p:cNvPr id="4" name="Slide Number Placeholder 3"/>
          <p:cNvSpPr>
            <a:spLocks noGrp="1"/>
          </p:cNvSpPr>
          <p:nvPr>
            <p:ph type="sldNum" sz="quarter" idx="5"/>
          </p:nvPr>
        </p:nvSpPr>
        <p:spPr/>
        <p:txBody>
          <a:bodyPr/>
          <a:lstStyle/>
          <a:p>
            <a:pPr>
              <a:defRPr/>
            </a:pPr>
            <a:fld id="{96D62EC2-429A-40E2-82B8-35BE70D75BC9}" type="slidenum">
              <a:rPr lang="en-US" altLang="en-US" smtClean="0"/>
              <a:pPr>
                <a:defRPr/>
              </a:pPr>
              <a:t>18</a:t>
            </a:fld>
            <a:endParaRPr lang="en-US" altLang="en-US"/>
          </a:p>
        </p:txBody>
      </p:sp>
    </p:spTree>
    <p:extLst>
      <p:ext uri="{BB962C8B-B14F-4D97-AF65-F5344CB8AC3E}">
        <p14:creationId xmlns:p14="http://schemas.microsoft.com/office/powerpoint/2010/main" val="15886087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we’ll move into non-opioid prescription medications involved in first-line (or step 1) of therapy. Note that there are other non-opioid medication options but they tend to be specific to the type of pain you’re experiencing and other health conditions/side effects you’ve experienced so it’s best to book a one-on-one appointment to review these extra options.</a:t>
            </a:r>
          </a:p>
        </p:txBody>
      </p:sp>
      <p:sp>
        <p:nvSpPr>
          <p:cNvPr id="4" name="Slide Number Placeholder 3"/>
          <p:cNvSpPr>
            <a:spLocks noGrp="1"/>
          </p:cNvSpPr>
          <p:nvPr>
            <p:ph type="sldNum" sz="quarter" idx="5"/>
          </p:nvPr>
        </p:nvSpPr>
        <p:spPr/>
        <p:txBody>
          <a:bodyPr/>
          <a:lstStyle/>
          <a:p>
            <a:pPr>
              <a:defRPr/>
            </a:pPr>
            <a:fld id="{96D62EC2-429A-40E2-82B8-35BE70D75BC9}" type="slidenum">
              <a:rPr lang="en-US" altLang="en-US" smtClean="0"/>
              <a:pPr>
                <a:defRPr/>
              </a:pPr>
              <a:t>19</a:t>
            </a:fld>
            <a:endParaRPr lang="en-US" altLang="en-US"/>
          </a:p>
        </p:txBody>
      </p:sp>
    </p:spTree>
    <p:extLst>
      <p:ext uri="{BB962C8B-B14F-4D97-AF65-F5344CB8AC3E}">
        <p14:creationId xmlns:p14="http://schemas.microsoft.com/office/powerpoint/2010/main" val="17691704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ea typeface="MS PGothic"/>
                <a:cs typeface="Calibri"/>
              </a:rPr>
              <a:t>SNRI:</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CA" b="1" dirty="0">
                <a:ea typeface="MS PGothic"/>
                <a:cs typeface="Calibri"/>
              </a:rPr>
              <a:t>MOA:</a:t>
            </a:r>
            <a:r>
              <a:rPr lang="en-CA" b="0" dirty="0">
                <a:ea typeface="MS PGothic"/>
                <a:cs typeface="Calibri"/>
              </a:rPr>
              <a:t> s</a:t>
            </a:r>
            <a:r>
              <a:rPr lang="en-CA" b="0" dirty="0"/>
              <a:t>erotonin </a:t>
            </a:r>
            <a:r>
              <a:rPr lang="en-CA" dirty="0"/>
              <a:t>and norepinephrine are chemical messengers that play a role in the pain pathways in the nervous system. These medications help to increase the amount of serotonin and norepinephrine in your brain, to lower the pain signals. These medications can also be used in anxiety/depression (which is helpful as we know mental health can impact pain experience).</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CA" b="1" dirty="0">
                <a:ea typeface="MS PGothic"/>
                <a:cs typeface="Calibri"/>
              </a:rPr>
              <a:t>Dose:</a:t>
            </a:r>
          </a:p>
          <a:p>
            <a:pPr marL="628650" lvl="1" indent="-171450">
              <a:buFont typeface="Arial" panose="020B0604020202020204" pitchFamily="34" charset="0"/>
              <a:buChar char="•"/>
            </a:pPr>
            <a:r>
              <a:rPr lang="en-CA" b="0" dirty="0">
                <a:ea typeface="MS PGothic"/>
                <a:cs typeface="Calibri"/>
              </a:rPr>
              <a:t>It’s best to start these medications at a starting dose (e.g., duloxetine 30 mg daily or even 30 mg every other day if you’re sensitive to side effects) and increase gradually every 1-2 weeks</a:t>
            </a:r>
            <a:endParaRPr lang="en-CA" dirty="0">
              <a:ea typeface="MS PGothic"/>
              <a:cs typeface="Calibri"/>
            </a:endParaRPr>
          </a:p>
          <a:p>
            <a:pPr marL="628650" lvl="1" indent="-171450">
              <a:buFont typeface="Arial" panose="020B0604020202020204" pitchFamily="34" charset="0"/>
              <a:buChar char="•"/>
            </a:pPr>
            <a:r>
              <a:rPr lang="en-CA" dirty="0">
                <a:ea typeface="MS PGothic"/>
                <a:cs typeface="Calibri"/>
              </a:rPr>
              <a:t>It can take up to 8 weeks to see benefit in pain and mood</a:t>
            </a:r>
          </a:p>
          <a:p>
            <a:pPr marL="171450" indent="-171450">
              <a:buFont typeface="Arial" panose="020B0604020202020204" pitchFamily="34" charset="0"/>
              <a:buChar char="•"/>
            </a:pPr>
            <a:r>
              <a:rPr lang="en-CA" b="1" dirty="0">
                <a:ea typeface="MS PGothic"/>
                <a:cs typeface="Calibri"/>
              </a:rPr>
              <a:t>Managing Side Effects:</a:t>
            </a:r>
          </a:p>
          <a:p>
            <a:pPr marL="628650" lvl="1" indent="-171450">
              <a:buFont typeface="Arial" panose="020B0604020202020204" pitchFamily="34" charset="0"/>
              <a:buChar char="•"/>
            </a:pPr>
            <a:r>
              <a:rPr lang="en-CA" b="0" dirty="0">
                <a:ea typeface="MS PGothic"/>
                <a:cs typeface="Calibri"/>
              </a:rPr>
              <a:t>Side effects may get better after 1-2 weeks so try to continue use as much as possible</a:t>
            </a:r>
          </a:p>
          <a:p>
            <a:pPr marL="628650" lvl="1" indent="-171450">
              <a:buFont typeface="Arial" panose="020B0604020202020204" pitchFamily="34" charset="0"/>
              <a:buChar char="•"/>
            </a:pPr>
            <a:r>
              <a:rPr lang="en-CA" b="0" dirty="0">
                <a:ea typeface="MS PGothic"/>
                <a:cs typeface="Calibri"/>
              </a:rPr>
              <a:t>Can take with bland snack if it upsets your stomach or at night if it makes you tired/in the morning if it impacts your sleep</a:t>
            </a:r>
          </a:p>
          <a:p>
            <a:pPr marL="628650" lvl="1" indent="-171450">
              <a:buFont typeface="Arial" panose="020B0604020202020204" pitchFamily="34" charset="0"/>
              <a:buChar char="•"/>
            </a:pPr>
            <a:r>
              <a:rPr lang="en-CA" b="0" dirty="0">
                <a:ea typeface="MS PGothic"/>
                <a:cs typeface="Calibri"/>
              </a:rPr>
              <a:t>If you experience side effects from one SNRI, we may be able to try another SNRI</a:t>
            </a:r>
          </a:p>
          <a:p>
            <a:pPr marL="171450" indent="-171450">
              <a:buFont typeface="Arial" panose="020B0604020202020204" pitchFamily="34" charset="0"/>
              <a:buChar char="•"/>
            </a:pPr>
            <a:r>
              <a:rPr lang="en-CA" b="1" dirty="0">
                <a:ea typeface="MS PGothic"/>
                <a:cs typeface="Calibri"/>
              </a:rPr>
              <a:t>Benefits: </a:t>
            </a:r>
            <a:r>
              <a:rPr lang="en-CA" dirty="0">
                <a:ea typeface="MS PGothic"/>
                <a:cs typeface="Calibri"/>
              </a:rPr>
              <a:t>especially helpful in people whose pain may also affect their mood or who have anxiety/depression as well as chronic pain but it can’t be combined with certain other mood/anxiety medications (e.g., SSRI like citalopram or sertraline)</a:t>
            </a:r>
          </a:p>
          <a:p>
            <a:pPr marL="171450" indent="-171450">
              <a:buFont typeface="Arial" panose="020B0604020202020204" pitchFamily="34" charset="0"/>
              <a:buChar char="•"/>
            </a:pPr>
            <a:r>
              <a:rPr lang="en-CA" b="1" dirty="0">
                <a:ea typeface="MS PGothic"/>
                <a:cs typeface="Calibri"/>
              </a:rPr>
              <a:t>Caution: </a:t>
            </a:r>
            <a:r>
              <a:rPr lang="en-CA" b="0" dirty="0">
                <a:ea typeface="MS PGothic"/>
                <a:cs typeface="Calibri"/>
              </a:rPr>
              <a:t>if you want to stop the medication, we slowly lower the dose over a few weeks (depending on how long you’ve been on the medication and the current dose) to prevent withdrawal symptoms (flu-like symptoms)</a:t>
            </a:r>
            <a:endParaRPr lang="en-CA" b="1" dirty="0">
              <a:ea typeface="MS PGothic"/>
              <a:cs typeface="Calibri"/>
            </a:endParaRPr>
          </a:p>
          <a:p>
            <a:pPr marL="171450" indent="-171450">
              <a:buFont typeface="Arial" panose="020B0604020202020204" pitchFamily="34" charset="0"/>
              <a:buChar char="•"/>
            </a:pPr>
            <a:endParaRPr lang="en-CA" dirty="0">
              <a:ea typeface="MS PGothic"/>
              <a:cs typeface="Calibri"/>
            </a:endParaRPr>
          </a:p>
          <a:p>
            <a:endParaRPr lang="en-CA" dirty="0">
              <a:sym typeface="Wingdings" panose="05000000000000000000" pitchFamily="2" charset="2"/>
            </a:endParaRPr>
          </a:p>
          <a:p>
            <a:pPr marL="0" marR="0" lvl="0" indent="0" algn="l" defTabSz="457200" rtl="0" eaLnBrk="0" fontAlgn="base" latinLnBrk="0" hangingPunct="0">
              <a:lnSpc>
                <a:spcPct val="100000"/>
              </a:lnSpc>
              <a:spcBef>
                <a:spcPct val="30000"/>
              </a:spcBef>
              <a:spcAft>
                <a:spcPct val="0"/>
              </a:spcAft>
              <a:buClrTx/>
              <a:buSzTx/>
              <a:buFontTx/>
              <a:buNone/>
              <a:tabLst/>
              <a:defRPr/>
            </a:pPr>
            <a:r>
              <a:rPr lang="en-US" b="1" dirty="0"/>
              <a:t>SNRI: </a:t>
            </a:r>
            <a:r>
              <a:rPr lang="en-US" dirty="0"/>
              <a:t>Allow 1 week at each dose to assess tolerability. Then allow for 2 or more weeks to assess benefit. Dose will increase if tolerable to achieve an effective dose. An adequate trial can take up to 8 weeks or more </a:t>
            </a:r>
            <a:r>
              <a:rPr lang="en-US" i="1" dirty="0"/>
              <a:t>(</a:t>
            </a:r>
            <a:r>
              <a:rPr lang="en-US" i="1" dirty="0" err="1"/>
              <a:t>RxFiles</a:t>
            </a:r>
            <a:r>
              <a:rPr lang="en-US" i="1" dirty="0"/>
              <a:t> mentions &gt;12 weeks) </a:t>
            </a:r>
          </a:p>
          <a:p>
            <a:pPr marL="0" indent="0">
              <a:buFont typeface="Arial" panose="020B0604020202020204" pitchFamily="34" charset="0"/>
              <a:buNone/>
            </a:pPr>
            <a:endParaRPr lang="en-CA" dirty="0">
              <a:ea typeface="MS PGothic"/>
              <a:cs typeface="Calibri"/>
            </a:endParaRP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i="1" dirty="0"/>
          </a:p>
          <a:p>
            <a:endParaRPr lang="en-CA" dirty="0"/>
          </a:p>
        </p:txBody>
      </p:sp>
      <p:sp>
        <p:nvSpPr>
          <p:cNvPr id="4" name="Slide Number Placeholder 3"/>
          <p:cNvSpPr>
            <a:spLocks noGrp="1"/>
          </p:cNvSpPr>
          <p:nvPr>
            <p:ph type="sldNum" sz="quarter" idx="5"/>
          </p:nvPr>
        </p:nvSpPr>
        <p:spPr/>
        <p:txBody>
          <a:bodyPr/>
          <a:lstStyle/>
          <a:p>
            <a:pPr>
              <a:defRPr/>
            </a:pPr>
            <a:fld id="{96D62EC2-429A-40E2-82B8-35BE70D75BC9}" type="slidenum">
              <a:rPr lang="en-US" altLang="en-US" smtClean="0"/>
              <a:pPr>
                <a:defRPr/>
              </a:pPr>
              <a:t>20</a:t>
            </a:fld>
            <a:endParaRPr lang="en-US" altLang="en-US"/>
          </a:p>
        </p:txBody>
      </p:sp>
    </p:spTree>
    <p:extLst>
      <p:ext uri="{BB962C8B-B14F-4D97-AF65-F5344CB8AC3E}">
        <p14:creationId xmlns:p14="http://schemas.microsoft.com/office/powerpoint/2010/main" val="513448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a:extLst>
              <a:ext uri="{FF2B5EF4-FFF2-40B4-BE49-F238E27FC236}">
                <a16:creationId xmlns:a16="http://schemas.microsoft.com/office/drawing/2014/main" id="{600E78FB-5C4E-2EB8-E8AF-AF681358C5AA}"/>
              </a:ext>
            </a:extLst>
          </p:cNvPr>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4" name="Notes Placeholder 2">
            <a:extLst>
              <a:ext uri="{FF2B5EF4-FFF2-40B4-BE49-F238E27FC236}">
                <a16:creationId xmlns:a16="http://schemas.microsoft.com/office/drawing/2014/main" id="{5FF142E2-D28D-7ADF-0611-19191F782EA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3315" name="Slide Number Placeholder 3">
            <a:extLst>
              <a:ext uri="{FF2B5EF4-FFF2-40B4-BE49-F238E27FC236}">
                <a16:creationId xmlns:a16="http://schemas.microsoft.com/office/drawing/2014/main" id="{9F0EE609-3E55-E00A-8246-245B85CB18D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54EC4A50-E242-4334-AD60-E6AA67B8A715}" type="slidenum">
              <a:rPr lang="en-US" altLang="en-US" smtClean="0"/>
              <a:pPr/>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ea typeface="MS PGothic"/>
                <a:cs typeface="Calibri"/>
              </a:rPr>
              <a:t>TCAs:</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CA" b="1" dirty="0">
                <a:ea typeface="MS PGothic"/>
                <a:cs typeface="Calibri"/>
              </a:rPr>
              <a:t>MOA:</a:t>
            </a:r>
            <a:r>
              <a:rPr lang="en-CA" b="0" dirty="0">
                <a:ea typeface="MS PGothic"/>
                <a:cs typeface="Calibri"/>
              </a:rPr>
              <a:t> s</a:t>
            </a:r>
            <a:r>
              <a:rPr lang="en-CA" b="0" dirty="0"/>
              <a:t>erotonin </a:t>
            </a:r>
            <a:r>
              <a:rPr lang="en-CA" dirty="0"/>
              <a:t>and norepinephrine are chemical messengers that play a role in the pain pathways in the nervous system. These medications help to increase the amount of serotonin and norepinephrine in your brain, to lower the pain signals. They also block the action of the chemical messenger acetylcholine. These medications can also be used in people who experience trouble sleeping and can help with mood.</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CA" b="1" dirty="0">
                <a:ea typeface="MS PGothic"/>
                <a:cs typeface="Calibri"/>
              </a:rPr>
              <a:t>Dose:</a:t>
            </a:r>
          </a:p>
          <a:p>
            <a:pPr marL="628650" lvl="1" indent="-171450">
              <a:buFont typeface="Arial" panose="020B0604020202020204" pitchFamily="34" charset="0"/>
              <a:buChar char="•"/>
            </a:pPr>
            <a:r>
              <a:rPr lang="en-CA" b="0" dirty="0">
                <a:ea typeface="MS PGothic"/>
                <a:cs typeface="Calibri"/>
              </a:rPr>
              <a:t>It’s best to start these medications at a starting dose (e.g., amitriptyline 10 mg nightly at bedtime) and increase gradually every 1-2 weeks</a:t>
            </a:r>
            <a:endParaRPr lang="en-CA" dirty="0">
              <a:ea typeface="MS PGothic"/>
              <a:cs typeface="Calibri"/>
            </a:endParaRPr>
          </a:p>
          <a:p>
            <a:pPr marL="628650" lvl="1" indent="-171450">
              <a:buFont typeface="Arial" panose="020B0604020202020204" pitchFamily="34" charset="0"/>
              <a:buChar char="•"/>
            </a:pPr>
            <a:r>
              <a:rPr lang="en-CA" dirty="0">
                <a:ea typeface="MS PGothic"/>
                <a:cs typeface="Calibri"/>
              </a:rPr>
              <a:t>It can take up to 8 weeks to see benefit in pain and mood</a:t>
            </a:r>
          </a:p>
          <a:p>
            <a:pPr marL="171450" indent="-171450">
              <a:buFont typeface="Arial" panose="020B0604020202020204" pitchFamily="34" charset="0"/>
              <a:buChar char="•"/>
            </a:pPr>
            <a:r>
              <a:rPr lang="en-CA" b="1" dirty="0">
                <a:ea typeface="MS PGothic"/>
                <a:cs typeface="Calibri"/>
              </a:rPr>
              <a:t>Managing Side Effects:</a:t>
            </a:r>
          </a:p>
          <a:p>
            <a:pPr marL="628650" lvl="1" indent="-171450">
              <a:buFont typeface="Arial" panose="020B0604020202020204" pitchFamily="34" charset="0"/>
              <a:buChar char="•"/>
            </a:pPr>
            <a:r>
              <a:rPr lang="en-CA" b="0" dirty="0">
                <a:ea typeface="MS PGothic"/>
                <a:cs typeface="Calibri"/>
              </a:rPr>
              <a:t>Side effects may get better after 1-2 weeks of starting the medication or increasing the dose so try to continue use as much as possible</a:t>
            </a:r>
          </a:p>
          <a:p>
            <a:pPr marL="628650" lvl="1" indent="-171450">
              <a:buFont typeface="Arial" panose="020B0604020202020204" pitchFamily="34" charset="0"/>
              <a:buChar char="•"/>
            </a:pPr>
            <a:r>
              <a:rPr lang="en-CA" b="0" dirty="0">
                <a:ea typeface="MS PGothic"/>
                <a:cs typeface="Calibri"/>
              </a:rPr>
              <a:t>Taken at bedtime as it can cause sleepiness or a few hours before bed to prevent morning “hangover” feeling</a:t>
            </a:r>
          </a:p>
          <a:p>
            <a:pPr marL="628650" lvl="1" indent="-171450">
              <a:buFont typeface="Arial" panose="020B0604020202020204" pitchFamily="34" charset="0"/>
              <a:buChar char="•"/>
            </a:pPr>
            <a:r>
              <a:rPr lang="en-CA" b="0" dirty="0">
                <a:ea typeface="MS PGothic"/>
                <a:cs typeface="Calibri"/>
              </a:rPr>
              <a:t>For dry mouth, try a lubricating mouth spray, toothpaste, or wash (e.g., </a:t>
            </a:r>
            <a:r>
              <a:rPr lang="en-CA" b="0" dirty="0" err="1">
                <a:ea typeface="MS PGothic"/>
                <a:cs typeface="Calibri"/>
              </a:rPr>
              <a:t>Biotene</a:t>
            </a:r>
            <a:r>
              <a:rPr lang="en-CA" b="0" dirty="0">
                <a:ea typeface="MS PGothic"/>
                <a:cs typeface="Calibri"/>
              </a:rPr>
              <a:t>), ice chips, and brushing twice daily as dry mouth can increase your risk of cavities</a:t>
            </a:r>
          </a:p>
          <a:p>
            <a:pPr marL="171450" indent="-171450">
              <a:buFont typeface="Arial" panose="020B0604020202020204" pitchFamily="34" charset="0"/>
              <a:buChar char="•"/>
            </a:pPr>
            <a:r>
              <a:rPr lang="en-CA" b="1" dirty="0">
                <a:ea typeface="MS PGothic"/>
                <a:cs typeface="Calibri"/>
              </a:rPr>
              <a:t>Caution: </a:t>
            </a:r>
            <a:r>
              <a:rPr lang="en-CA" b="0" dirty="0">
                <a:ea typeface="MS PGothic"/>
                <a:cs typeface="Calibri"/>
              </a:rPr>
              <a:t>if you want to stop the medication, we slowly lower the dose over a few weeks (depending on how long you’ve been on the medication and the current dose) to prevent withdrawal symptoms (flu-like symptoms)</a:t>
            </a:r>
            <a:endParaRPr lang="en-CA" b="1" dirty="0">
              <a:ea typeface="MS PGothic"/>
              <a:cs typeface="Calibri"/>
            </a:endParaRPr>
          </a:p>
          <a:p>
            <a:pPr marL="171450" indent="-171450">
              <a:buFont typeface="Arial" panose="020B0604020202020204" pitchFamily="34" charset="0"/>
              <a:buChar char="•"/>
            </a:pPr>
            <a:endParaRPr lang="en-CA" dirty="0">
              <a:ea typeface="MS PGothic"/>
              <a:cs typeface="Calibri"/>
            </a:endParaRPr>
          </a:p>
          <a:p>
            <a:endParaRPr lang="en-CA" dirty="0">
              <a:sym typeface="Wingdings" panose="05000000000000000000" pitchFamily="2" charset="2"/>
            </a:endParaRPr>
          </a:p>
          <a:p>
            <a:pPr marL="0" marR="0" lvl="0" indent="0" algn="l" defTabSz="457200" rtl="0" eaLnBrk="0" fontAlgn="base" latinLnBrk="0" hangingPunct="0">
              <a:lnSpc>
                <a:spcPct val="100000"/>
              </a:lnSpc>
              <a:spcBef>
                <a:spcPct val="30000"/>
              </a:spcBef>
              <a:spcAft>
                <a:spcPct val="0"/>
              </a:spcAft>
              <a:buClrTx/>
              <a:buSzTx/>
              <a:buFontTx/>
              <a:buNone/>
              <a:tabLst/>
              <a:defRPr/>
            </a:pPr>
            <a:r>
              <a:rPr lang="en-US" b="1" dirty="0"/>
              <a:t>TCAs: </a:t>
            </a:r>
            <a:r>
              <a:rPr lang="en-US" dirty="0"/>
              <a:t>Allow 1 week at each dose to assess tolerability. Then allow for 2 or more weeks to assess benefit. Dose will increase if tolerable to achieve an effective dose. An adequate trial will take more than 4 weeks (Reference: </a:t>
            </a:r>
            <a:r>
              <a:rPr lang="en-US" dirty="0" err="1"/>
              <a:t>RxFiles</a:t>
            </a:r>
            <a:r>
              <a:rPr lang="en-US" dirty="0"/>
              <a:t>) </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457200" rtl="0" eaLnBrk="0" fontAlgn="base" latinLnBrk="0" hangingPunct="0">
              <a:lnSpc>
                <a:spcPct val="100000"/>
              </a:lnSpc>
              <a:spcBef>
                <a:spcPct val="30000"/>
              </a:spcBef>
              <a:spcAft>
                <a:spcPct val="0"/>
              </a:spcAft>
              <a:buClrTx/>
              <a:buSzTx/>
              <a:buFontTx/>
              <a:buNone/>
              <a:tabLst/>
              <a:defRPr/>
            </a:pPr>
            <a:endParaRPr lang="en-CA" dirty="0"/>
          </a:p>
          <a:p>
            <a:endParaRPr lang="en-CA" dirty="0"/>
          </a:p>
        </p:txBody>
      </p:sp>
      <p:sp>
        <p:nvSpPr>
          <p:cNvPr id="4" name="Slide Number Placeholder 3"/>
          <p:cNvSpPr>
            <a:spLocks noGrp="1"/>
          </p:cNvSpPr>
          <p:nvPr>
            <p:ph type="sldNum" sz="quarter" idx="5"/>
          </p:nvPr>
        </p:nvSpPr>
        <p:spPr/>
        <p:txBody>
          <a:bodyPr/>
          <a:lstStyle/>
          <a:p>
            <a:pPr>
              <a:defRPr/>
            </a:pPr>
            <a:fld id="{96D62EC2-429A-40E2-82B8-35BE70D75BC9}" type="slidenum">
              <a:rPr lang="en-US" altLang="en-US" smtClean="0"/>
              <a:pPr>
                <a:defRPr/>
              </a:pPr>
              <a:t>21</a:t>
            </a:fld>
            <a:endParaRPr lang="en-US" altLang="en-US"/>
          </a:p>
        </p:txBody>
      </p:sp>
    </p:spTree>
    <p:extLst>
      <p:ext uri="{BB962C8B-B14F-4D97-AF65-F5344CB8AC3E}">
        <p14:creationId xmlns:p14="http://schemas.microsoft.com/office/powerpoint/2010/main" val="3963884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a:extLst>
              <a:ext uri="{FF2B5EF4-FFF2-40B4-BE49-F238E27FC236}">
                <a16:creationId xmlns:a16="http://schemas.microsoft.com/office/drawing/2014/main" id="{F6E57A35-D4CE-4C79-89DF-038A0581BE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6" name="Notes Placeholder 2">
            <a:extLst>
              <a:ext uri="{FF2B5EF4-FFF2-40B4-BE49-F238E27FC236}">
                <a16:creationId xmlns:a16="http://schemas.microsoft.com/office/drawing/2014/main" id="{018347C5-88B8-42F2-8A63-972F9482E7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CA" b="1" dirty="0" err="1">
                <a:ea typeface="MS PGothic"/>
                <a:cs typeface="Calibri"/>
              </a:rPr>
              <a:t>Gabapentinoids</a:t>
            </a:r>
            <a:r>
              <a:rPr lang="en-CA" b="1" dirty="0">
                <a:ea typeface="MS PGothic"/>
                <a:cs typeface="Calibri"/>
              </a:rPr>
              <a:t>:</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CA" b="1" dirty="0">
                <a:ea typeface="MS PGothic"/>
                <a:cs typeface="Calibri"/>
              </a:rPr>
              <a:t>MOA: </a:t>
            </a:r>
            <a:r>
              <a:rPr lang="en-CA" b="0" dirty="0">
                <a:ea typeface="MS PGothic"/>
                <a:cs typeface="Calibri"/>
              </a:rPr>
              <a:t>lowers the amount of chemical messengers released that are associated with sending pain information to the brain, helps make the nervous system less excitable and sensitive to pain signals </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CA" b="1" dirty="0">
                <a:ea typeface="MS PGothic"/>
                <a:cs typeface="Calibri"/>
              </a:rPr>
              <a:t>Dose:</a:t>
            </a:r>
          </a:p>
          <a:p>
            <a:pPr marL="628650" lvl="1" indent="-171450">
              <a:buFont typeface="Arial" panose="020B0604020202020204" pitchFamily="34" charset="0"/>
              <a:buChar char="•"/>
            </a:pPr>
            <a:r>
              <a:rPr lang="en-CA" b="0" dirty="0">
                <a:ea typeface="MS PGothic"/>
                <a:cs typeface="Calibri"/>
              </a:rPr>
              <a:t>It’s best to start these medications at a starting dose (e.g., gabapentin 300 mg nightly) and increase gradually every 1-2 weeks</a:t>
            </a:r>
            <a:endParaRPr lang="en-CA" dirty="0">
              <a:ea typeface="MS PGothic"/>
              <a:cs typeface="Calibri"/>
            </a:endParaRPr>
          </a:p>
          <a:p>
            <a:pPr marL="628650" lvl="1" indent="-171450">
              <a:buFont typeface="Arial" panose="020B0604020202020204" pitchFamily="34" charset="0"/>
              <a:buChar char="•"/>
            </a:pPr>
            <a:r>
              <a:rPr lang="en-CA" dirty="0">
                <a:ea typeface="MS PGothic"/>
                <a:cs typeface="Calibri"/>
              </a:rPr>
              <a:t>Doses above the ones on this slide tend to have higher risk of side effects without much extra benefit in pain</a:t>
            </a:r>
          </a:p>
          <a:p>
            <a:pPr marL="628650" lvl="1" indent="-171450">
              <a:buFont typeface="Arial" panose="020B0604020202020204" pitchFamily="34" charset="0"/>
              <a:buChar char="•"/>
            </a:pPr>
            <a:r>
              <a:rPr lang="en-CA" dirty="0">
                <a:ea typeface="MS PGothic"/>
                <a:cs typeface="Calibri"/>
              </a:rPr>
              <a:t>Pregabalin may also help with anxiety</a:t>
            </a:r>
          </a:p>
          <a:p>
            <a:pPr marL="628650" lvl="1" indent="-171450">
              <a:buFont typeface="Arial" panose="020B0604020202020204" pitchFamily="34" charset="0"/>
              <a:buChar char="•"/>
            </a:pPr>
            <a:r>
              <a:rPr lang="en-CA" dirty="0">
                <a:ea typeface="MS PGothic"/>
                <a:cs typeface="Calibri"/>
              </a:rPr>
              <a:t>Some people find the medication wears off faster than others so they may dose the medication more often (e.g., pregabalin three times daily with the same total dose spread out into more administration times)</a:t>
            </a:r>
          </a:p>
          <a:p>
            <a:pPr marL="171450" indent="-171450">
              <a:buFont typeface="Arial" panose="020B0604020202020204" pitchFamily="34" charset="0"/>
              <a:buChar char="•"/>
            </a:pPr>
            <a:r>
              <a:rPr lang="en-CA" b="1" dirty="0">
                <a:ea typeface="MS PGothic"/>
                <a:cs typeface="Calibri"/>
              </a:rPr>
              <a:t>Managing Side Effects:</a:t>
            </a:r>
          </a:p>
          <a:p>
            <a:pPr marL="628650" lvl="1" indent="-171450">
              <a:buFont typeface="Arial" panose="020B0604020202020204" pitchFamily="34" charset="0"/>
              <a:buChar char="•"/>
            </a:pPr>
            <a:r>
              <a:rPr lang="en-CA" b="0" dirty="0">
                <a:ea typeface="MS PGothic"/>
                <a:cs typeface="Calibri"/>
              </a:rPr>
              <a:t>Side effects may get better after 1-2 weeks of starting the medication or increasing the dose so try to continue use as much as possible</a:t>
            </a:r>
          </a:p>
          <a:p>
            <a:pPr marL="628650" lvl="1" indent="-171450">
              <a:buFont typeface="Arial" panose="020B0604020202020204" pitchFamily="34" charset="0"/>
              <a:buChar char="•"/>
            </a:pPr>
            <a:r>
              <a:rPr lang="en-CA" b="0" dirty="0">
                <a:ea typeface="MS PGothic"/>
                <a:cs typeface="Calibri"/>
              </a:rPr>
              <a:t>For dry mouth, try a lubricating mouth spray, toothpaste, or wash (e.g., </a:t>
            </a:r>
            <a:r>
              <a:rPr lang="en-CA" b="0" dirty="0" err="1">
                <a:ea typeface="MS PGothic"/>
                <a:cs typeface="Calibri"/>
              </a:rPr>
              <a:t>Biotene</a:t>
            </a:r>
            <a:r>
              <a:rPr lang="en-CA" b="0" dirty="0">
                <a:ea typeface="MS PGothic"/>
                <a:cs typeface="Calibri"/>
              </a:rPr>
              <a:t>), ice chips, and brushing twice daily as dry mouth can increase your risk of cavities</a:t>
            </a:r>
          </a:p>
          <a:p>
            <a:pPr marL="171450" indent="-171450">
              <a:buFont typeface="Arial" panose="020B0604020202020204" pitchFamily="34" charset="0"/>
              <a:buChar char="•"/>
            </a:pPr>
            <a:r>
              <a:rPr lang="en-CA" b="1" dirty="0">
                <a:ea typeface="MS PGothic"/>
                <a:cs typeface="Calibri"/>
              </a:rPr>
              <a:t>Caution: </a:t>
            </a:r>
            <a:r>
              <a:rPr lang="en-CA" b="0" dirty="0">
                <a:ea typeface="MS PGothic"/>
                <a:cs typeface="Calibri"/>
              </a:rPr>
              <a:t>if you want to stop the medication, we slowly lower the dose over a few weeks (depending on how long you’ve been on the medication and the current dose) to prevent withdrawal symptoms</a:t>
            </a:r>
            <a:endParaRPr lang="en-US" altLang="en-US" dirty="0">
              <a:sym typeface="Wingdings" panose="05000000000000000000" pitchFamily="2" charset="2"/>
            </a:endParaRPr>
          </a:p>
          <a:p>
            <a:endParaRPr lang="en-US" altLang="en-US" dirty="0">
              <a:sym typeface="Wingdings" panose="05000000000000000000" pitchFamily="2" charset="2"/>
            </a:endParaRPr>
          </a:p>
          <a:p>
            <a:pPr marL="0" marR="0" lvl="0" indent="0" algn="l" defTabSz="457200" rtl="0" eaLnBrk="0" fontAlgn="base" latinLnBrk="0" hangingPunct="0">
              <a:lnSpc>
                <a:spcPct val="100000"/>
              </a:lnSpc>
              <a:spcBef>
                <a:spcPct val="30000"/>
              </a:spcBef>
              <a:spcAft>
                <a:spcPct val="0"/>
              </a:spcAft>
              <a:buClrTx/>
              <a:buSzTx/>
              <a:buFontTx/>
              <a:buNone/>
              <a:tabLst/>
              <a:defRPr/>
            </a:pPr>
            <a:r>
              <a:rPr lang="en-US" b="1" dirty="0" err="1"/>
              <a:t>Gabapentinoids</a:t>
            </a:r>
            <a:r>
              <a:rPr lang="en-US" b="1" dirty="0"/>
              <a:t>: </a:t>
            </a:r>
            <a:r>
              <a:rPr lang="en-US" dirty="0"/>
              <a:t>Allow 1-2 weeks to assess benefit and tolerability and then increase dose as tolerated. Adequate trial is typically 3-4 weeks. (Reference: </a:t>
            </a:r>
            <a:r>
              <a:rPr lang="en-US" dirty="0" err="1"/>
              <a:t>RxFiles</a:t>
            </a:r>
            <a:r>
              <a:rPr lang="en-US" dirty="0"/>
              <a:t> 13</a:t>
            </a:r>
            <a:r>
              <a:rPr lang="en-US" baseline="30000" dirty="0"/>
              <a:t>th</a:t>
            </a:r>
            <a:r>
              <a:rPr lang="en-US" dirty="0"/>
              <a:t> edition) </a:t>
            </a:r>
          </a:p>
          <a:p>
            <a:endParaRPr lang="en-US" altLang="en-US" dirty="0"/>
          </a:p>
        </p:txBody>
      </p:sp>
      <p:sp>
        <p:nvSpPr>
          <p:cNvPr id="31747" name="Slide Number Placeholder 3">
            <a:extLst>
              <a:ext uri="{FF2B5EF4-FFF2-40B4-BE49-F238E27FC236}">
                <a16:creationId xmlns:a16="http://schemas.microsoft.com/office/drawing/2014/main" id="{0DF06FC3-C37C-4105-899A-14F63D8785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396A324B-370B-42FE-8719-0855878C7C31}" type="slidenum">
              <a:rPr lang="en-US" altLang="en-US" smtClean="0"/>
              <a:pPr>
                <a:spcBef>
                  <a:spcPct val="0"/>
                </a:spcBef>
              </a:pPr>
              <a:t>22</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you saw, most of the first-line medication options can be associated with side effects. Before deciding a medication isn’t right for you, we’ll want to see if we can manage the side effects so that we don’t run out of options that could work for you. In the next few slides, we’ll review specific common side effects and how to help manage them.</a:t>
            </a:r>
          </a:p>
        </p:txBody>
      </p:sp>
      <p:sp>
        <p:nvSpPr>
          <p:cNvPr id="4" name="Slide Number Placeholder 3"/>
          <p:cNvSpPr>
            <a:spLocks noGrp="1"/>
          </p:cNvSpPr>
          <p:nvPr>
            <p:ph type="sldNum" sz="quarter" idx="5"/>
          </p:nvPr>
        </p:nvSpPr>
        <p:spPr/>
        <p:txBody>
          <a:bodyPr/>
          <a:lstStyle/>
          <a:p>
            <a:pPr>
              <a:defRPr/>
            </a:pPr>
            <a:fld id="{96D62EC2-429A-40E2-82B8-35BE70D75BC9}" type="slidenum">
              <a:rPr lang="en-US" altLang="en-US" smtClean="0"/>
              <a:pPr>
                <a:defRPr/>
              </a:pPr>
              <a:t>24</a:t>
            </a:fld>
            <a:endParaRPr lang="en-US" altLang="en-US"/>
          </a:p>
        </p:txBody>
      </p:sp>
    </p:spTree>
    <p:extLst>
      <p:ext uri="{BB962C8B-B14F-4D97-AF65-F5344CB8AC3E}">
        <p14:creationId xmlns:p14="http://schemas.microsoft.com/office/powerpoint/2010/main" val="32244852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CA" b="1" dirty="0"/>
              <a:t>Side effect: </a:t>
            </a:r>
            <a:r>
              <a:rPr lang="en-CA" dirty="0"/>
              <a:t>drowsiness</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CA" b="1" dirty="0"/>
              <a:t>Common with: </a:t>
            </a:r>
            <a:r>
              <a:rPr lang="en-CA" dirty="0"/>
              <a:t>SNRIs, TCAs, </a:t>
            </a:r>
            <a:r>
              <a:rPr lang="en-CA" dirty="0" err="1"/>
              <a:t>Gabapentinoids</a:t>
            </a:r>
            <a:endParaRPr lang="en-CA" dirty="0"/>
          </a:p>
          <a:p>
            <a:r>
              <a:rPr lang="en-CA" b="1" dirty="0"/>
              <a:t>See slide for lifestyle and medication management strategies</a:t>
            </a:r>
          </a:p>
        </p:txBody>
      </p:sp>
      <p:sp>
        <p:nvSpPr>
          <p:cNvPr id="4" name="Slide Number Placeholder 3"/>
          <p:cNvSpPr>
            <a:spLocks noGrp="1"/>
          </p:cNvSpPr>
          <p:nvPr>
            <p:ph type="sldNum" sz="quarter" idx="5"/>
          </p:nvPr>
        </p:nvSpPr>
        <p:spPr/>
        <p:txBody>
          <a:bodyPr/>
          <a:lstStyle/>
          <a:p>
            <a:pPr>
              <a:defRPr/>
            </a:pPr>
            <a:fld id="{96D62EC2-429A-40E2-82B8-35BE70D75BC9}" type="slidenum">
              <a:rPr lang="en-US" altLang="en-US" smtClean="0"/>
              <a:pPr>
                <a:defRPr/>
              </a:pPr>
              <a:t>25</a:t>
            </a:fld>
            <a:endParaRPr lang="en-US" altLang="en-US"/>
          </a:p>
        </p:txBody>
      </p:sp>
    </p:spTree>
    <p:extLst>
      <p:ext uri="{BB962C8B-B14F-4D97-AF65-F5344CB8AC3E}">
        <p14:creationId xmlns:p14="http://schemas.microsoft.com/office/powerpoint/2010/main" val="6074529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CA" b="1" dirty="0"/>
              <a:t>Side effect: </a:t>
            </a:r>
            <a:r>
              <a:rPr lang="en-CA" dirty="0"/>
              <a:t>nausea and vomiting</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CA" b="1" dirty="0"/>
              <a:t>Common with: </a:t>
            </a:r>
            <a:r>
              <a:rPr lang="en-CA" dirty="0"/>
              <a:t>SNRIs, TCAs, </a:t>
            </a:r>
            <a:r>
              <a:rPr lang="en-CA" dirty="0" err="1"/>
              <a:t>Gabapentinoids</a:t>
            </a:r>
            <a:endParaRPr lang="en-CA" dirty="0"/>
          </a:p>
          <a:p>
            <a:r>
              <a:rPr lang="en-CA" b="1" dirty="0"/>
              <a:t>See slide for lifestyle and medication management strategies</a:t>
            </a:r>
          </a:p>
          <a:p>
            <a:endParaRPr lang="en-CA" b="0" dirty="0"/>
          </a:p>
          <a:p>
            <a:r>
              <a:rPr lang="en-CA" b="0" dirty="0"/>
              <a:t>Prescription medications to address nausea/vomiting are available but we want to be careful not to go down the path of prescribing many medications to treat side effects of other medications if we don’t have to</a:t>
            </a:r>
          </a:p>
          <a:p>
            <a:endParaRPr lang="en-CA" dirty="0"/>
          </a:p>
        </p:txBody>
      </p:sp>
      <p:sp>
        <p:nvSpPr>
          <p:cNvPr id="4" name="Slide Number Placeholder 3"/>
          <p:cNvSpPr>
            <a:spLocks noGrp="1"/>
          </p:cNvSpPr>
          <p:nvPr>
            <p:ph type="sldNum" sz="quarter" idx="5"/>
          </p:nvPr>
        </p:nvSpPr>
        <p:spPr/>
        <p:txBody>
          <a:bodyPr/>
          <a:lstStyle/>
          <a:p>
            <a:pPr>
              <a:defRPr/>
            </a:pPr>
            <a:fld id="{96D62EC2-429A-40E2-82B8-35BE70D75BC9}" type="slidenum">
              <a:rPr lang="en-US" altLang="en-US" smtClean="0"/>
              <a:pPr>
                <a:defRPr/>
              </a:pPr>
              <a:t>26</a:t>
            </a:fld>
            <a:endParaRPr lang="en-US" altLang="en-US"/>
          </a:p>
        </p:txBody>
      </p:sp>
    </p:spTree>
    <p:extLst>
      <p:ext uri="{BB962C8B-B14F-4D97-AF65-F5344CB8AC3E}">
        <p14:creationId xmlns:p14="http://schemas.microsoft.com/office/powerpoint/2010/main" val="3778432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CA" b="1" dirty="0"/>
              <a:t>Side effect: </a:t>
            </a:r>
            <a:r>
              <a:rPr lang="en-CA" dirty="0"/>
              <a:t>dry mouth</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CA" b="1" dirty="0"/>
              <a:t>Common with: </a:t>
            </a:r>
            <a:r>
              <a:rPr lang="en-CA" dirty="0"/>
              <a:t>SNRIs, TCAs</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CA" b="1" dirty="0"/>
              <a:t>See slide for lifestyle and medication management strategies</a:t>
            </a:r>
          </a:p>
        </p:txBody>
      </p:sp>
      <p:sp>
        <p:nvSpPr>
          <p:cNvPr id="4" name="Slide Number Placeholder 3"/>
          <p:cNvSpPr>
            <a:spLocks noGrp="1"/>
          </p:cNvSpPr>
          <p:nvPr>
            <p:ph type="sldNum" sz="quarter" idx="5"/>
          </p:nvPr>
        </p:nvSpPr>
        <p:spPr/>
        <p:txBody>
          <a:bodyPr/>
          <a:lstStyle/>
          <a:p>
            <a:pPr>
              <a:defRPr/>
            </a:pPr>
            <a:fld id="{96D62EC2-429A-40E2-82B8-35BE70D75BC9}" type="slidenum">
              <a:rPr lang="en-US" altLang="en-US" smtClean="0"/>
              <a:pPr>
                <a:defRPr/>
              </a:pPr>
              <a:t>27</a:t>
            </a:fld>
            <a:endParaRPr lang="en-US" altLang="en-US"/>
          </a:p>
        </p:txBody>
      </p:sp>
    </p:spTree>
    <p:extLst>
      <p:ext uri="{BB962C8B-B14F-4D97-AF65-F5344CB8AC3E}">
        <p14:creationId xmlns:p14="http://schemas.microsoft.com/office/powerpoint/2010/main" val="4449979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CA" b="1" dirty="0"/>
              <a:t>Side effect: </a:t>
            </a:r>
            <a:r>
              <a:rPr lang="en-CA" dirty="0"/>
              <a:t>constipation</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CA" b="1" dirty="0"/>
              <a:t>Common with: </a:t>
            </a:r>
            <a:r>
              <a:rPr lang="en-CA" dirty="0"/>
              <a:t>SNRIs, TCAs</a:t>
            </a:r>
          </a:p>
          <a:p>
            <a:r>
              <a:rPr lang="en-CA" b="1" dirty="0"/>
              <a:t>See slide for lifestyle and medication management strategies</a:t>
            </a:r>
          </a:p>
          <a:p>
            <a:endParaRPr lang="en-CA" b="0" dirty="0"/>
          </a:p>
          <a:p>
            <a:r>
              <a:rPr lang="en-CA" b="0" dirty="0"/>
              <a:t>Medications (more details on next slide):</a:t>
            </a:r>
          </a:p>
          <a:p>
            <a:pPr marL="171450" lvl="0" indent="-171450">
              <a:buFont typeface="Arial" panose="020B0604020202020204" pitchFamily="34" charset="0"/>
              <a:buChar char="•"/>
            </a:pPr>
            <a:r>
              <a:rPr lang="en-CA" dirty="0"/>
              <a:t>Laxative: PEG</a:t>
            </a:r>
          </a:p>
          <a:p>
            <a:pPr marL="171450" lvl="0" indent="-171450">
              <a:buFont typeface="Arial" panose="020B0604020202020204" pitchFamily="34" charset="0"/>
              <a:buChar char="•"/>
            </a:pPr>
            <a:r>
              <a:rPr lang="en-CA" dirty="0"/>
              <a:t>Bulking agent: psyllium fibre</a:t>
            </a:r>
          </a:p>
          <a:p>
            <a:pPr marL="171450" lvl="0" indent="-171450">
              <a:buFont typeface="Arial" panose="020B0604020202020204" pitchFamily="34" charset="0"/>
              <a:buChar char="•"/>
            </a:pPr>
            <a:r>
              <a:rPr lang="en-CA" dirty="0"/>
              <a:t>Stimulant: bisacodyl</a:t>
            </a:r>
          </a:p>
          <a:p>
            <a:endParaRPr lang="en-CA" dirty="0"/>
          </a:p>
        </p:txBody>
      </p:sp>
      <p:sp>
        <p:nvSpPr>
          <p:cNvPr id="4" name="Slide Number Placeholder 3"/>
          <p:cNvSpPr>
            <a:spLocks noGrp="1"/>
          </p:cNvSpPr>
          <p:nvPr>
            <p:ph type="sldNum" sz="quarter" idx="5"/>
          </p:nvPr>
        </p:nvSpPr>
        <p:spPr/>
        <p:txBody>
          <a:bodyPr/>
          <a:lstStyle/>
          <a:p>
            <a:pPr>
              <a:defRPr/>
            </a:pPr>
            <a:fld id="{96D62EC2-429A-40E2-82B8-35BE70D75BC9}" type="slidenum">
              <a:rPr lang="en-US" altLang="en-US" smtClean="0"/>
              <a:pPr>
                <a:defRPr/>
              </a:pPr>
              <a:t>28</a:t>
            </a:fld>
            <a:endParaRPr lang="en-US" altLang="en-US"/>
          </a:p>
        </p:txBody>
      </p:sp>
    </p:spTree>
    <p:extLst>
      <p:ext uri="{BB962C8B-B14F-4D97-AF65-F5344CB8AC3E}">
        <p14:creationId xmlns:p14="http://schemas.microsoft.com/office/powerpoint/2010/main" val="13957457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a:t>Laxatives MOA: </a:t>
            </a:r>
            <a:r>
              <a:rPr lang="en-CA"/>
              <a:t>Poorly absorbed sugars that draw fluid into the intestines or rectum which will help to increase the volume and fluidity of the stools, helping to stimulate bowel movement </a:t>
            </a:r>
          </a:p>
          <a:p>
            <a:r>
              <a:rPr lang="en-CA" b="1"/>
              <a:t>Bulking agent MOA: </a:t>
            </a:r>
            <a:r>
              <a:rPr lang="en-CA"/>
              <a:t>These are indigestible fibers that help absorb water in your digestive tract, helping to increase stool weight stimulate bowel movement </a:t>
            </a:r>
          </a:p>
          <a:p>
            <a:r>
              <a:rPr lang="en-CA" b="1"/>
              <a:t>Stimulant MOA: </a:t>
            </a:r>
            <a:r>
              <a:rPr lang="en-CA"/>
              <a:t>directly stimulates the intestinal muscles to stimulate bowel movement </a:t>
            </a:r>
          </a:p>
        </p:txBody>
      </p:sp>
      <p:sp>
        <p:nvSpPr>
          <p:cNvPr id="4" name="Slide Number Placeholder 3"/>
          <p:cNvSpPr>
            <a:spLocks noGrp="1"/>
          </p:cNvSpPr>
          <p:nvPr>
            <p:ph type="sldNum" sz="quarter" idx="5"/>
          </p:nvPr>
        </p:nvSpPr>
        <p:spPr/>
        <p:txBody>
          <a:bodyPr/>
          <a:lstStyle/>
          <a:p>
            <a:pPr>
              <a:defRPr/>
            </a:pPr>
            <a:fld id="{96D62EC2-429A-40E2-82B8-35BE70D75BC9}" type="slidenum">
              <a:rPr lang="en-US" altLang="en-US" smtClean="0"/>
              <a:pPr>
                <a:defRPr/>
              </a:pPr>
              <a:t>29</a:t>
            </a:fld>
            <a:endParaRPr lang="en-US" altLang="en-US"/>
          </a:p>
        </p:txBody>
      </p:sp>
    </p:spTree>
    <p:extLst>
      <p:ext uri="{BB962C8B-B14F-4D97-AF65-F5344CB8AC3E}">
        <p14:creationId xmlns:p14="http://schemas.microsoft.com/office/powerpoint/2010/main" val="5980076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a:extLst>
              <a:ext uri="{FF2B5EF4-FFF2-40B4-BE49-F238E27FC236}">
                <a16:creationId xmlns:a16="http://schemas.microsoft.com/office/drawing/2014/main" id="{2A107234-FB37-475B-83A7-7D8F70DBE4F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8" name="Notes Placeholder 2">
            <a:extLst>
              <a:ext uri="{FF2B5EF4-FFF2-40B4-BE49-F238E27FC236}">
                <a16:creationId xmlns:a16="http://schemas.microsoft.com/office/drawing/2014/main" id="{F923F6B8-E9EE-4FD4-B7E7-05362FA9403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cs typeface="Calibri"/>
              </a:rPr>
              <a:t>To conclude today’s session, I’ll highlight some key take-aways to remember:</a:t>
            </a:r>
          </a:p>
          <a:p>
            <a:pPr marL="171450" indent="-171450">
              <a:buFont typeface="Arial" panose="020B0604020202020204" pitchFamily="34" charset="0"/>
              <a:buChar char="•"/>
            </a:pPr>
            <a:r>
              <a:rPr lang="en-US" altLang="en-US" dirty="0">
                <a:cs typeface="Calibri"/>
              </a:rPr>
              <a:t>We start medication therapy with non-opioid options and there are many medications within “step 1” of medication management to try or try adding</a:t>
            </a:r>
          </a:p>
          <a:p>
            <a:pPr marL="171450" indent="-171450">
              <a:buFont typeface="Arial" panose="020B0604020202020204" pitchFamily="34" charset="0"/>
              <a:buChar char="•"/>
            </a:pPr>
            <a:r>
              <a:rPr lang="en-US" altLang="en-US" dirty="0">
                <a:cs typeface="Calibri"/>
              </a:rPr>
              <a:t>The choice of medication depends on what time of may you have and what other conditions you have that could put you at risk of side effects or make you likely to benefit for other reasons too (e.g., difficulty sleeping, low mood)</a:t>
            </a:r>
          </a:p>
          <a:p>
            <a:pPr marL="171450" indent="-171450">
              <a:buFont typeface="Arial" panose="020B0604020202020204" pitchFamily="34" charset="0"/>
              <a:buChar char="•"/>
            </a:pPr>
            <a:r>
              <a:rPr lang="en-US" altLang="en-US" dirty="0">
                <a:cs typeface="Calibri"/>
              </a:rPr>
              <a:t>Medications can take up to 8 weeks, at a therapeutic dose, to work so continue with the trial for this long if tolerated</a:t>
            </a:r>
          </a:p>
          <a:p>
            <a:pPr marL="171450" indent="-171450">
              <a:buFont typeface="Arial" panose="020B0604020202020204" pitchFamily="34" charset="0"/>
              <a:buChar char="•"/>
            </a:pPr>
            <a:r>
              <a:rPr lang="en-US" altLang="en-US" dirty="0">
                <a:cs typeface="Calibri"/>
              </a:rPr>
              <a:t>Oftentimes we’ll need 2-3 medications from different classes to approach the pain different ways</a:t>
            </a:r>
          </a:p>
          <a:p>
            <a:pPr marL="171450" indent="-171450">
              <a:buFont typeface="Arial" panose="020B0604020202020204" pitchFamily="34" charset="0"/>
              <a:buChar char="•"/>
            </a:pPr>
            <a:r>
              <a:rPr lang="en-US" altLang="en-US" dirty="0">
                <a:cs typeface="Calibri"/>
              </a:rPr>
              <a:t>While side effects are common, they tend to get better after 1-2 weeks of starting or increasing a medication and many lifestyle or medication interventions can be used to make them better</a:t>
            </a:r>
          </a:p>
        </p:txBody>
      </p:sp>
      <p:sp>
        <p:nvSpPr>
          <p:cNvPr id="80899" name="Slide Number Placeholder 3">
            <a:extLst>
              <a:ext uri="{FF2B5EF4-FFF2-40B4-BE49-F238E27FC236}">
                <a16:creationId xmlns:a16="http://schemas.microsoft.com/office/drawing/2014/main" id="{8592B648-F742-4E27-9D1E-2D9F3BADB9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170C127-288D-4E1D-B7C7-417EAA386442}" type="slidenum">
              <a:rPr lang="en-US" altLang="en-US" smtClean="0"/>
              <a:pPr/>
              <a:t>31</a:t>
            </a:fld>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a:extLst>
              <a:ext uri="{FF2B5EF4-FFF2-40B4-BE49-F238E27FC236}">
                <a16:creationId xmlns:a16="http://schemas.microsoft.com/office/drawing/2014/main" id="{2A107234-FB37-475B-83A7-7D8F70DBE4F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8" name="Notes Placeholder 2">
            <a:extLst>
              <a:ext uri="{FF2B5EF4-FFF2-40B4-BE49-F238E27FC236}">
                <a16:creationId xmlns:a16="http://schemas.microsoft.com/office/drawing/2014/main" id="{F923F6B8-E9EE-4FD4-B7E7-05362FA9403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ea typeface="MS PGothic"/>
                <a:cs typeface="Calibri"/>
              </a:rPr>
              <a:t>Agenda for Next Session:</a:t>
            </a:r>
          </a:p>
          <a:p>
            <a:pPr marL="171450" indent="-171450">
              <a:spcBef>
                <a:spcPct val="20000"/>
              </a:spcBef>
              <a:buFont typeface="Arial"/>
              <a:buChar char="•"/>
            </a:pPr>
            <a:r>
              <a:rPr lang="en-US" dirty="0">
                <a:ea typeface="MS PGothic"/>
                <a:cs typeface="Calibri"/>
              </a:rPr>
              <a:t>Considering Opioids: Benefits vs Harms </a:t>
            </a:r>
          </a:p>
          <a:p>
            <a:pPr marL="171450" indent="-171450">
              <a:spcBef>
                <a:spcPct val="20000"/>
              </a:spcBef>
              <a:buFont typeface="Arial"/>
              <a:buChar char="•"/>
            </a:pPr>
            <a:r>
              <a:rPr lang="en-US" dirty="0"/>
              <a:t>Managing Opioid-related Side Effects </a:t>
            </a:r>
          </a:p>
          <a:p>
            <a:pPr marL="171450" indent="-171450">
              <a:spcBef>
                <a:spcPct val="20000"/>
              </a:spcBef>
              <a:buFont typeface="Arial"/>
              <a:buChar char="•"/>
            </a:pPr>
            <a:r>
              <a:rPr lang="en-US" dirty="0">
                <a:ea typeface="MS PGothic"/>
                <a:cs typeface="Calibri"/>
              </a:rPr>
              <a:t>Opioid Harm Reduction </a:t>
            </a:r>
          </a:p>
          <a:p>
            <a:pPr marL="171450" indent="-171450">
              <a:spcBef>
                <a:spcPct val="20000"/>
              </a:spcBef>
              <a:buFont typeface="Arial"/>
              <a:buChar char="•"/>
            </a:pPr>
            <a:r>
              <a:rPr lang="en-US" dirty="0">
                <a:ea typeface="MS PGothic"/>
                <a:cs typeface="Calibri"/>
              </a:rPr>
              <a:t>Take Home Messages</a:t>
            </a:r>
          </a:p>
          <a:p>
            <a:endParaRPr lang="en-US" altLang="en-US" dirty="0">
              <a:cs typeface="Calibri"/>
            </a:endParaRPr>
          </a:p>
        </p:txBody>
      </p:sp>
      <p:sp>
        <p:nvSpPr>
          <p:cNvPr id="80899" name="Slide Number Placeholder 3">
            <a:extLst>
              <a:ext uri="{FF2B5EF4-FFF2-40B4-BE49-F238E27FC236}">
                <a16:creationId xmlns:a16="http://schemas.microsoft.com/office/drawing/2014/main" id="{8592B648-F742-4E27-9D1E-2D9F3BADB9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170C127-288D-4E1D-B7C7-417EAA386442}" type="slidenum">
              <a:rPr lang="en-US" altLang="en-US" smtClean="0"/>
              <a:pPr/>
              <a:t>32</a:t>
            </a:fld>
            <a:endParaRPr lang="en-US" altLang="en-US"/>
          </a:p>
        </p:txBody>
      </p:sp>
    </p:spTree>
    <p:extLst>
      <p:ext uri="{BB962C8B-B14F-4D97-AF65-F5344CB8AC3E}">
        <p14:creationId xmlns:p14="http://schemas.microsoft.com/office/powerpoint/2010/main" val="1330390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id="{0DC7B41E-A37C-47E2-AA45-0B6AF943CE1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id="{D11D121C-A6AA-432F-8F56-CEE664464F4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cs typeface="Calibri"/>
              </a:rPr>
              <a:t>As you may remember, last session we focused on an introduction to pain and lifestyle managements that should be started and continued regardless of if medications are added or not.</a:t>
            </a:r>
          </a:p>
          <a:p>
            <a:endParaRPr lang="en-US" altLang="en-US" dirty="0">
              <a:cs typeface="Calibri"/>
            </a:endParaRPr>
          </a:p>
          <a:p>
            <a:r>
              <a:rPr lang="en-US" altLang="en-US" dirty="0">
                <a:cs typeface="Calibri"/>
              </a:rPr>
              <a:t>Today, we’ll move forward with medication options to consider. Next session we’ll also talk about opioid medications and where they may have a later-line in therapy as well as how to reduce risks associated with their use.</a:t>
            </a:r>
          </a:p>
        </p:txBody>
      </p:sp>
      <p:sp>
        <p:nvSpPr>
          <p:cNvPr id="17411" name="Slide Number Placeholder 3">
            <a:extLst>
              <a:ext uri="{FF2B5EF4-FFF2-40B4-BE49-F238E27FC236}">
                <a16:creationId xmlns:a16="http://schemas.microsoft.com/office/drawing/2014/main" id="{2E1E2DC1-556B-4518-BD7A-63607B36584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DACE1F3E-0DD4-4989-8715-E4885EFF7480}" type="slidenum">
              <a:rPr lang="en-US" altLang="en-US" smtClean="0"/>
              <a:pPr/>
              <a:t>3</a:t>
            </a:fld>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Your homework this month is to try to use a pain diary daily for a week before our next group appointment. We’ll provide a template you can print and use but you can choose to use your own template/journal as well.</a:t>
            </a:r>
          </a:p>
          <a:p>
            <a:r>
              <a:rPr lang="en-CA" dirty="0"/>
              <a:t>The idea is that you reflect on your pain and your pain management to help you and your healthcare providers find out what influences pain and what can be done to help it.</a:t>
            </a:r>
          </a:p>
          <a:p>
            <a:endParaRPr lang="en-CA" dirty="0"/>
          </a:p>
          <a:p>
            <a:r>
              <a:rPr lang="en-CA" dirty="0"/>
              <a:t>The pain diaries include areas to document:</a:t>
            </a:r>
          </a:p>
          <a:p>
            <a:endParaRPr lang="en-CA" dirty="0"/>
          </a:p>
          <a:p>
            <a:r>
              <a:rPr lang="en-CA" b="1" dirty="0"/>
              <a:t>Pain scale rating: </a:t>
            </a:r>
            <a:r>
              <a:rPr lang="en-CA" dirty="0"/>
              <a:t>low-moderate-high</a:t>
            </a:r>
          </a:p>
          <a:p>
            <a:r>
              <a:rPr lang="en-CA" b="1" dirty="0"/>
              <a:t>Medicine and dose: </a:t>
            </a:r>
            <a:r>
              <a:rPr lang="en-CA" dirty="0"/>
              <a:t>What medications and what dose of them did you take today? </a:t>
            </a:r>
          </a:p>
          <a:p>
            <a:r>
              <a:rPr lang="en-CA" b="1" dirty="0"/>
              <a:t>Medicine side effects: </a:t>
            </a:r>
            <a:r>
              <a:rPr lang="en-CA" dirty="0"/>
              <a:t>What side effects did you experience today (if any)? Any that were quite impactful?</a:t>
            </a:r>
          </a:p>
          <a:p>
            <a:r>
              <a:rPr lang="en-CA" b="1" dirty="0"/>
              <a:t>What made the pain better? </a:t>
            </a:r>
            <a:r>
              <a:rPr lang="en-CA" dirty="0"/>
              <a:t>Did the medication or non-medication measures help? Did any activities help? </a:t>
            </a:r>
          </a:p>
          <a:p>
            <a:r>
              <a:rPr lang="en-CA" b="1" dirty="0">
                <a:ea typeface="MS PGothic"/>
                <a:cs typeface="Calibri"/>
              </a:rPr>
              <a:t>What made the pain worse? </a:t>
            </a:r>
            <a:r>
              <a:rPr lang="en-CA" dirty="0">
                <a:ea typeface="MS PGothic"/>
                <a:cs typeface="Calibri"/>
              </a:rPr>
              <a:t>Did anything make the pain worse?</a:t>
            </a:r>
          </a:p>
          <a:p>
            <a:endParaRPr lang="en-CA" dirty="0">
              <a:cs typeface="Calibri"/>
            </a:endParaRPr>
          </a:p>
          <a:p>
            <a:r>
              <a:rPr lang="en-CA" dirty="0">
                <a:ea typeface="MS PGothic"/>
                <a:cs typeface="Calibri"/>
              </a:rPr>
              <a:t>Diaries:</a:t>
            </a:r>
          </a:p>
          <a:p>
            <a:r>
              <a:rPr lang="en-CA" dirty="0">
                <a:ea typeface="MS PGothic"/>
                <a:cs typeface="Calibri"/>
              </a:rPr>
              <a:t>-American Cancer Society: </a:t>
            </a:r>
            <a:r>
              <a:rPr lang="en-CA" dirty="0">
                <a:ea typeface="MS PGothic"/>
                <a:cs typeface="Calibri"/>
                <a:hlinkClick r:id="rId3"/>
              </a:rPr>
              <a:t>https://www.cancer.org/content/dam/cancer-org/cancer-control/en/worksheets/pain-diary.pdf</a:t>
            </a:r>
            <a:endParaRPr lang="en-CA" dirty="0">
              <a:ea typeface="MS PGothic"/>
              <a:cs typeface="Calibri"/>
            </a:endParaRPr>
          </a:p>
          <a:p>
            <a:r>
              <a:rPr lang="en-CA" dirty="0">
                <a:ea typeface="MS PGothic"/>
                <a:cs typeface="Calibri"/>
              </a:rPr>
              <a:t>-NPS Medicine Wise (free for </a:t>
            </a:r>
            <a:r>
              <a:rPr lang="en-CA" dirty="0" err="1">
                <a:ea typeface="MS PGothic"/>
                <a:cs typeface="Calibri"/>
              </a:rPr>
              <a:t>pt</a:t>
            </a:r>
            <a:r>
              <a:rPr lang="en-CA" dirty="0">
                <a:ea typeface="MS PGothic"/>
                <a:cs typeface="Calibri"/>
              </a:rPr>
              <a:t> use): </a:t>
            </a:r>
            <a:r>
              <a:rPr lang="en-CA" dirty="0">
                <a:ea typeface="MS PGothic"/>
                <a:cs typeface="Calibri"/>
                <a:hlinkClick r:id="rId4"/>
              </a:rPr>
              <a:t>https://www.guild.org.au/__data/assets/pdf_file/0023/5945/patient-resource-my-pain-diary-nps-medicinewise.pdf</a:t>
            </a:r>
            <a:r>
              <a:rPr lang="en-CA" dirty="0">
                <a:ea typeface="MS PGothic"/>
                <a:cs typeface="Calibri"/>
              </a:rPr>
              <a:t> </a:t>
            </a:r>
          </a:p>
        </p:txBody>
      </p:sp>
      <p:sp>
        <p:nvSpPr>
          <p:cNvPr id="4" name="Slide Number Placeholder 3"/>
          <p:cNvSpPr>
            <a:spLocks noGrp="1"/>
          </p:cNvSpPr>
          <p:nvPr>
            <p:ph type="sldNum" sz="quarter" idx="5"/>
          </p:nvPr>
        </p:nvSpPr>
        <p:spPr/>
        <p:txBody>
          <a:bodyPr/>
          <a:lstStyle/>
          <a:p>
            <a:pPr>
              <a:defRPr/>
            </a:pPr>
            <a:fld id="{96D62EC2-429A-40E2-82B8-35BE70D75BC9}" type="slidenum">
              <a:rPr lang="en-US" altLang="en-US" smtClean="0"/>
              <a:pPr>
                <a:defRPr/>
              </a:pPr>
              <a:t>33</a:t>
            </a:fld>
            <a:endParaRPr lang="en-US" altLang="en-US"/>
          </a:p>
        </p:txBody>
      </p:sp>
    </p:spTree>
    <p:extLst>
      <p:ext uri="{BB962C8B-B14F-4D97-AF65-F5344CB8AC3E}">
        <p14:creationId xmlns:p14="http://schemas.microsoft.com/office/powerpoint/2010/main" val="20195248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a:extLst>
              <a:ext uri="{FF2B5EF4-FFF2-40B4-BE49-F238E27FC236}">
                <a16:creationId xmlns:a16="http://schemas.microsoft.com/office/drawing/2014/main" id="{53077BFC-BC71-4FE5-99CD-F5E440F16DF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0" name="Notes Placeholder 2">
            <a:extLst>
              <a:ext uri="{FF2B5EF4-FFF2-40B4-BE49-F238E27FC236}">
                <a16:creationId xmlns:a16="http://schemas.microsoft.com/office/drawing/2014/main" id="{C83D688E-8800-4315-AB09-4FCA4E9697B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r>
              <a:rPr lang="en-US" altLang="en-US" dirty="0">
                <a:ea typeface="MS PGothic"/>
                <a:cs typeface="Calibri"/>
              </a:rPr>
              <a:t>Apps:</a:t>
            </a:r>
          </a:p>
          <a:p>
            <a:pPr algn="just"/>
            <a:r>
              <a:rPr lang="en-US" altLang="en-US" dirty="0">
                <a:ea typeface="MS PGothic"/>
                <a:cs typeface="Calibri"/>
              </a:rPr>
              <a:t>- </a:t>
            </a:r>
            <a:r>
              <a:rPr lang="en-US" dirty="0">
                <a:ea typeface="MS PGothic"/>
                <a:cs typeface="Calibri"/>
                <a:hlinkClick r:id="rId3"/>
              </a:rPr>
              <a:t>https://managemypainapp.com/</a:t>
            </a:r>
            <a:endParaRPr lang="en-US" altLang="en-US" dirty="0">
              <a:ea typeface="MS PGothic"/>
              <a:cs typeface="Calibri"/>
            </a:endParaRPr>
          </a:p>
          <a:p>
            <a:pPr algn="just"/>
            <a:r>
              <a:rPr lang="en-US" dirty="0">
                <a:ea typeface="MS PGothic"/>
                <a:cs typeface="Calibri"/>
              </a:rPr>
              <a:t>- </a:t>
            </a:r>
            <a:r>
              <a:rPr lang="en-US" dirty="0">
                <a:ea typeface="MS PGothic"/>
                <a:cs typeface="Calibri"/>
                <a:hlinkClick r:id="rId4"/>
              </a:rPr>
              <a:t>https://chronicpaintracker.com/</a:t>
            </a:r>
            <a:endParaRPr lang="en-US" dirty="0">
              <a:ea typeface="MS PGothic"/>
              <a:cs typeface="Calibri"/>
            </a:endParaRPr>
          </a:p>
          <a:p>
            <a:pPr algn="just"/>
            <a:r>
              <a:rPr lang="en-US" dirty="0">
                <a:ea typeface="MS PGothic"/>
                <a:cs typeface="Calibri"/>
              </a:rPr>
              <a:t>- </a:t>
            </a:r>
            <a:r>
              <a:rPr lang="en-US" dirty="0">
                <a:ea typeface="MS PGothic"/>
                <a:cs typeface="Calibri"/>
                <a:hlinkClick r:id="rId5"/>
              </a:rPr>
              <a:t>https://careclinic.io/</a:t>
            </a:r>
            <a:endParaRPr lang="en-US" dirty="0">
              <a:ea typeface="MS PGothic"/>
              <a:cs typeface="Calibri"/>
            </a:endParaRPr>
          </a:p>
          <a:p>
            <a:pPr algn="just"/>
            <a:endParaRPr lang="en-US" dirty="0">
              <a:ea typeface="MS PGothic"/>
              <a:cs typeface="Calibri"/>
            </a:endParaRPr>
          </a:p>
          <a:p>
            <a:pPr algn="just"/>
            <a:r>
              <a:rPr lang="en-US" altLang="en-US" dirty="0">
                <a:ea typeface="MS PGothic"/>
                <a:cs typeface="Calibri"/>
              </a:rPr>
              <a:t>Paper copies of pain diaries: </a:t>
            </a:r>
            <a:endParaRPr lang="en-US" dirty="0"/>
          </a:p>
          <a:p>
            <a:pPr algn="just"/>
            <a:r>
              <a:rPr lang="en-US" altLang="en-US" dirty="0">
                <a:ea typeface="MS PGothic"/>
                <a:cs typeface="Calibri"/>
              </a:rPr>
              <a:t>- </a:t>
            </a:r>
            <a:r>
              <a:rPr lang="en-US" dirty="0">
                <a:ea typeface="MS PGothic"/>
                <a:cs typeface="Calibri"/>
                <a:hlinkClick r:id="rId6"/>
              </a:rPr>
              <a:t>https://www.healthlinkbc.ca/sites/default/files/healthwise/documents/form_abg7017.pdf</a:t>
            </a:r>
            <a:endParaRPr lang="en-US" altLang="en-US" dirty="0">
              <a:ea typeface="MS PGothic"/>
              <a:cs typeface="Calibri"/>
            </a:endParaRPr>
          </a:p>
          <a:p>
            <a:pPr algn="just"/>
            <a:r>
              <a:rPr lang="en-US" dirty="0">
                <a:ea typeface="MS PGothic"/>
                <a:cs typeface="Calibri"/>
              </a:rPr>
              <a:t>- </a:t>
            </a:r>
            <a:r>
              <a:rPr lang="en-US" dirty="0">
                <a:ea typeface="MS PGothic"/>
                <a:cs typeface="Calibri"/>
                <a:hlinkClick r:id="rId7"/>
              </a:rPr>
              <a:t>https://www.cancer.org/content/dam/cancer-org/cancer-control/en/worksheets/pain-diary.pdf</a:t>
            </a:r>
            <a:endParaRPr lang="en-US" dirty="0">
              <a:ea typeface="MS PGothic"/>
              <a:cs typeface="Calibri"/>
            </a:endParaRPr>
          </a:p>
          <a:p>
            <a:pPr algn="just"/>
            <a:r>
              <a:rPr lang="en-US" dirty="0">
                <a:ea typeface="MS PGothic"/>
                <a:cs typeface="Calibri"/>
              </a:rPr>
              <a:t>- </a:t>
            </a:r>
            <a:r>
              <a:rPr lang="en-CA" dirty="0">
                <a:ea typeface="MS PGothic"/>
                <a:cs typeface="Calibri"/>
                <a:hlinkClick r:id="rId8"/>
              </a:rPr>
              <a:t>https://www.guild.org.au/__data/assets/pdf_file/0023/5945/patient-resource-my-pain-diary-nps-medicinewise.pdf</a:t>
            </a:r>
            <a:r>
              <a:rPr lang="en-CA" dirty="0">
                <a:ea typeface="MS PGothic"/>
                <a:cs typeface="Calibri"/>
              </a:rPr>
              <a:t> </a:t>
            </a:r>
            <a:endParaRPr lang="en-US" dirty="0">
              <a:ea typeface="MS PGothic"/>
              <a:cs typeface="Calibri"/>
            </a:endParaRPr>
          </a:p>
          <a:p>
            <a:pPr algn="just"/>
            <a:endParaRPr lang="en-US" dirty="0">
              <a:ea typeface="MS PGothic"/>
              <a:cs typeface="Calibri"/>
            </a:endParaRPr>
          </a:p>
          <a:p>
            <a:pPr algn="just"/>
            <a:r>
              <a:rPr lang="en-US" altLang="en-US" dirty="0">
                <a:ea typeface="MS PGothic"/>
                <a:cs typeface="Calibri"/>
              </a:rPr>
              <a:t>Resources: </a:t>
            </a:r>
            <a:r>
              <a:rPr lang="en-US" dirty="0">
                <a:ea typeface="MS PGothic"/>
                <a:cs typeface="Calibri"/>
              </a:rPr>
              <a:t>https://pharmacy-nutrition.usask.ca/mac/patients/mac-iops-chronic-pain-toolkit.php</a:t>
            </a:r>
          </a:p>
          <a:p>
            <a:pPr algn="just"/>
            <a:endParaRPr lang="en-US" altLang="en-US" dirty="0"/>
          </a:p>
          <a:p>
            <a:pPr algn="just"/>
            <a:r>
              <a:rPr lang="en-US" altLang="en-US" dirty="0" err="1">
                <a:ea typeface="MS PGothic"/>
                <a:cs typeface="Calibri"/>
              </a:rPr>
              <a:t>MyTherapy</a:t>
            </a:r>
            <a:r>
              <a:rPr lang="en-US" altLang="en-US" dirty="0">
                <a:ea typeface="MS PGothic"/>
                <a:cs typeface="Calibri"/>
              </a:rPr>
              <a:t>: Medication tracker: https://www.mytherapyapp.com/</a:t>
            </a:r>
          </a:p>
          <a:p>
            <a:pPr algn="just"/>
            <a:r>
              <a:rPr lang="en-US" altLang="en-US" dirty="0" err="1">
                <a:ea typeface="MS PGothic"/>
                <a:cs typeface="Calibri"/>
              </a:rPr>
              <a:t>MediSafe</a:t>
            </a:r>
            <a:r>
              <a:rPr lang="en-US" altLang="en-US" dirty="0">
                <a:ea typeface="MS PGothic"/>
                <a:cs typeface="Calibri"/>
              </a:rPr>
              <a:t>: https://www.medisafeapp.com/</a:t>
            </a:r>
          </a:p>
        </p:txBody>
      </p:sp>
      <p:sp>
        <p:nvSpPr>
          <p:cNvPr id="78851" name="Slide Number Placeholder 3">
            <a:extLst>
              <a:ext uri="{FF2B5EF4-FFF2-40B4-BE49-F238E27FC236}">
                <a16:creationId xmlns:a16="http://schemas.microsoft.com/office/drawing/2014/main" id="{40BE992F-1D72-43CA-99A6-8DF1BA7236A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BFC65B87-CA0D-45C9-B5C6-4BB159CC8A25}" type="slidenum">
              <a:rPr lang="en-US" altLang="en-US" smtClean="0"/>
              <a:pPr/>
              <a:t>34</a:t>
            </a:fld>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a:extLst>
              <a:ext uri="{FF2B5EF4-FFF2-40B4-BE49-F238E27FC236}">
                <a16:creationId xmlns:a16="http://schemas.microsoft.com/office/drawing/2014/main" id="{2A107234-FB37-475B-83A7-7D8F70DBE4F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8" name="Notes Placeholder 2">
            <a:extLst>
              <a:ext uri="{FF2B5EF4-FFF2-40B4-BE49-F238E27FC236}">
                <a16:creationId xmlns:a16="http://schemas.microsoft.com/office/drawing/2014/main" id="{F923F6B8-E9EE-4FD4-B7E7-05362FA9403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cs typeface="Calibri"/>
            </a:endParaRPr>
          </a:p>
        </p:txBody>
      </p:sp>
      <p:sp>
        <p:nvSpPr>
          <p:cNvPr id="80899" name="Slide Number Placeholder 3">
            <a:extLst>
              <a:ext uri="{FF2B5EF4-FFF2-40B4-BE49-F238E27FC236}">
                <a16:creationId xmlns:a16="http://schemas.microsoft.com/office/drawing/2014/main" id="{8592B648-F742-4E27-9D1E-2D9F3BADB9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170C127-288D-4E1D-B7C7-417EAA386442}" type="slidenum">
              <a:rPr lang="en-US" altLang="en-US" smtClean="0"/>
              <a:pPr/>
              <a:t>36</a:t>
            </a:fld>
            <a:endParaRPr lang="en-US" altLang="en-US"/>
          </a:p>
        </p:txBody>
      </p:sp>
    </p:spTree>
    <p:extLst>
      <p:ext uri="{BB962C8B-B14F-4D97-AF65-F5344CB8AC3E}">
        <p14:creationId xmlns:p14="http://schemas.microsoft.com/office/powerpoint/2010/main" val="434246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refresher,</a:t>
            </a:r>
          </a:p>
          <a:p>
            <a:pPr marL="228600" indent="-228600">
              <a:buAutoNum type="arabicPeriod"/>
            </a:pPr>
            <a:r>
              <a:rPr lang="en-US" dirty="0"/>
              <a:t>Pain can be nociceptive (sharp, dull ache, throbbing pain that happens more commonly with muscles) or neuropathic (burning, prickling, shooting, tingling pain along the nerves)</a:t>
            </a:r>
          </a:p>
          <a:p>
            <a:pPr marL="228600" indent="-228600">
              <a:buAutoNum type="arabicPeriod"/>
            </a:pPr>
            <a:r>
              <a:rPr lang="en-US" dirty="0"/>
              <a:t>Goals of pain are centered on improving functioning (increased ability to do certain activities that are important to you) and to a lesser extend to reduce pain (with 30% reduction considered a success)</a:t>
            </a:r>
          </a:p>
          <a:p>
            <a:pPr marL="228600" indent="-228600">
              <a:buAutoNum type="arabicPeriod"/>
            </a:pPr>
            <a:r>
              <a:rPr lang="en-US" dirty="0"/>
              <a:t>There is an important role for non-drug treatments and so these should be continued even if medications are started</a:t>
            </a:r>
          </a:p>
          <a:p>
            <a:pPr marL="228600" indent="-228600">
              <a:buAutoNum type="arabicPeriod"/>
            </a:pPr>
            <a:r>
              <a:rPr lang="en-US" dirty="0">
                <a:ea typeface="MS PGothic"/>
                <a:cs typeface="Calibri"/>
              </a:rPr>
              <a:t>Different NHPs may have evidence to support their use in specific pain types but they’re not without risks so check with your pharmacist before starting one (they can see if there are drug interactions or side effects to monitor for!)</a:t>
            </a:r>
          </a:p>
        </p:txBody>
      </p:sp>
      <p:sp>
        <p:nvSpPr>
          <p:cNvPr id="4" name="Slide Number Placeholder 3"/>
          <p:cNvSpPr>
            <a:spLocks noGrp="1"/>
          </p:cNvSpPr>
          <p:nvPr>
            <p:ph type="sldNum" sz="quarter" idx="5"/>
          </p:nvPr>
        </p:nvSpPr>
        <p:spPr/>
        <p:txBody>
          <a:bodyPr/>
          <a:lstStyle/>
          <a:p>
            <a:pPr>
              <a:defRPr/>
            </a:pPr>
            <a:fld id="{96D62EC2-429A-40E2-82B8-35BE70D75BC9}" type="slidenum">
              <a:rPr lang="en-US" altLang="en-US" smtClean="0"/>
              <a:pPr>
                <a:defRPr/>
              </a:pPr>
              <a:t>4</a:t>
            </a:fld>
            <a:endParaRPr lang="en-US" altLang="en-US"/>
          </a:p>
        </p:txBody>
      </p:sp>
    </p:spTree>
    <p:extLst>
      <p:ext uri="{BB962C8B-B14F-4D97-AF65-F5344CB8AC3E}">
        <p14:creationId xmlns:p14="http://schemas.microsoft.com/office/powerpoint/2010/main" val="3252734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we get started with today’s content, I want to ask the group: what was the most interesting or surprising thing you learned from our last session? Have you tried incorporating anything you learned from last session? How did it go?</a:t>
            </a:r>
          </a:p>
        </p:txBody>
      </p:sp>
      <p:sp>
        <p:nvSpPr>
          <p:cNvPr id="4" name="Slide Number Placeholder 3"/>
          <p:cNvSpPr>
            <a:spLocks noGrp="1"/>
          </p:cNvSpPr>
          <p:nvPr>
            <p:ph type="sldNum" sz="quarter" idx="5"/>
          </p:nvPr>
        </p:nvSpPr>
        <p:spPr/>
        <p:txBody>
          <a:bodyPr/>
          <a:lstStyle/>
          <a:p>
            <a:pPr>
              <a:defRPr/>
            </a:pPr>
            <a:fld id="{96D62EC2-429A-40E2-82B8-35BE70D75BC9}" type="slidenum">
              <a:rPr lang="en-US" altLang="en-US" smtClean="0"/>
              <a:pPr>
                <a:defRPr/>
              </a:pPr>
              <a:t>5</a:t>
            </a:fld>
            <a:endParaRPr lang="en-US" altLang="en-US"/>
          </a:p>
        </p:txBody>
      </p:sp>
    </p:spTree>
    <p:extLst>
      <p:ext uri="{BB962C8B-B14F-4D97-AF65-F5344CB8AC3E}">
        <p14:creationId xmlns:p14="http://schemas.microsoft.com/office/powerpoint/2010/main" val="4233860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focus today will be on medication options for pain.</a:t>
            </a:r>
          </a:p>
          <a:p>
            <a:pPr marL="228600" indent="-228600">
              <a:buAutoNum type="arabicPeriod"/>
            </a:pPr>
            <a:r>
              <a:rPr lang="en-US" dirty="0"/>
              <a:t>We’ll start with medication considerations for you to keep in mind as you explore medication options (either as new medications to start/switch to or add on).</a:t>
            </a:r>
          </a:p>
          <a:p>
            <a:pPr marL="228600" indent="-228600">
              <a:buAutoNum type="arabicPeriod"/>
            </a:pPr>
            <a:r>
              <a:rPr lang="en-US" dirty="0"/>
              <a:t>Then we’ll discuss specific medications with evidence to support their use in pain (both OTC and prescription options)</a:t>
            </a:r>
          </a:p>
          <a:p>
            <a:pPr marL="228600" indent="-228600">
              <a:buAutoNum type="arabicPeriod"/>
            </a:pPr>
            <a:r>
              <a:rPr lang="en-US" dirty="0"/>
              <a:t>Then we’ll discuss how to identify and address side effects so they’re more tolerable and don’t limit your medication options as much</a:t>
            </a:r>
          </a:p>
        </p:txBody>
      </p:sp>
      <p:sp>
        <p:nvSpPr>
          <p:cNvPr id="4" name="Slide Number Placeholder 3"/>
          <p:cNvSpPr>
            <a:spLocks noGrp="1"/>
          </p:cNvSpPr>
          <p:nvPr>
            <p:ph type="sldNum" sz="quarter" idx="5"/>
          </p:nvPr>
        </p:nvSpPr>
        <p:spPr/>
        <p:txBody>
          <a:bodyPr/>
          <a:lstStyle/>
          <a:p>
            <a:pPr>
              <a:defRPr/>
            </a:pPr>
            <a:fld id="{96D62EC2-429A-40E2-82B8-35BE70D75BC9}" type="slidenum">
              <a:rPr lang="en-US" altLang="en-US" smtClean="0"/>
              <a:pPr>
                <a:defRPr/>
              </a:pPr>
              <a:t>6</a:t>
            </a:fld>
            <a:endParaRPr lang="en-US" altLang="en-US"/>
          </a:p>
        </p:txBody>
      </p:sp>
    </p:spTree>
    <p:extLst>
      <p:ext uri="{BB962C8B-B14F-4D97-AF65-F5344CB8AC3E}">
        <p14:creationId xmlns:p14="http://schemas.microsoft.com/office/powerpoint/2010/main" val="39448988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cs typeface="Calibri"/>
              </a:rPr>
              <a:t>As mentioned, even if you decide to start medication therapy to help manage your chronic pain it’s best to continue non-drug treatments to get the most benefit.</a:t>
            </a:r>
          </a:p>
          <a:p>
            <a:endParaRPr lang="en-CA" dirty="0">
              <a:cs typeface="Calibri"/>
            </a:endParaRPr>
          </a:p>
          <a:p>
            <a:r>
              <a:rPr lang="en-CA" dirty="0">
                <a:cs typeface="Calibri"/>
              </a:rPr>
              <a:t>As you consider medications, we tend to break them up into two categories:</a:t>
            </a:r>
          </a:p>
          <a:p>
            <a:endParaRPr lang="en-CA" dirty="0">
              <a:cs typeface="Calibri"/>
            </a:endParaRPr>
          </a:p>
          <a:p>
            <a:r>
              <a:rPr lang="en-CA" dirty="0">
                <a:ea typeface="MS PGothic"/>
                <a:cs typeface="Calibri"/>
              </a:rPr>
              <a:t>1. Non-Opioids – which are recommended to be tried earlier in therapy</a:t>
            </a:r>
          </a:p>
          <a:p>
            <a:pPr lvl="1" indent="-171450">
              <a:spcBef>
                <a:spcPct val="20000"/>
              </a:spcBef>
              <a:buFont typeface="Arial"/>
              <a:buChar char="•"/>
            </a:pPr>
            <a:r>
              <a:rPr lang="en-CA" dirty="0">
                <a:ea typeface="MS PGothic"/>
              </a:rPr>
              <a:t>OTCs: Acetaminophen, Ibuprofen</a:t>
            </a:r>
            <a:endParaRPr lang="en-US" dirty="0">
              <a:ea typeface="MS PGothic"/>
              <a:cs typeface="Calibri"/>
            </a:endParaRPr>
          </a:p>
          <a:p>
            <a:pPr lvl="1" indent="-171450">
              <a:spcBef>
                <a:spcPct val="20000"/>
              </a:spcBef>
              <a:buFont typeface="Arial"/>
              <a:buChar char="•"/>
            </a:pPr>
            <a:r>
              <a:rPr lang="en-CA" dirty="0">
                <a:ea typeface="MS PGothic"/>
              </a:rPr>
              <a:t>Prescription: TCAs, SNRIs, </a:t>
            </a:r>
            <a:r>
              <a:rPr lang="en-CA" dirty="0" err="1">
                <a:ea typeface="MS PGothic"/>
              </a:rPr>
              <a:t>Gabapentinoids</a:t>
            </a:r>
            <a:endParaRPr lang="en-US" dirty="0">
              <a:ea typeface="MS PGothic"/>
            </a:endParaRPr>
          </a:p>
          <a:p>
            <a:pPr lvl="1" indent="-171450">
              <a:spcBef>
                <a:spcPct val="20000"/>
              </a:spcBef>
              <a:buFont typeface="Arial"/>
              <a:buChar char="•"/>
            </a:pPr>
            <a:endParaRPr lang="en-CA" dirty="0">
              <a:ea typeface="MS PGothic"/>
            </a:endParaRPr>
          </a:p>
          <a:p>
            <a:pPr indent="-171450">
              <a:spcBef>
                <a:spcPct val="20000"/>
              </a:spcBef>
            </a:pPr>
            <a:r>
              <a:rPr lang="en-CA" dirty="0">
                <a:ea typeface="MS PGothic"/>
                <a:cs typeface="Calibri"/>
              </a:rPr>
              <a:t>2. Opioids (aka narcotics) – which have less evidence for benefit and more risk of harm so we reserve them only if other options aren’t possible/effective</a:t>
            </a:r>
            <a:endParaRPr lang="en-US" dirty="0">
              <a:ea typeface="MS PGothic"/>
              <a:cs typeface="Calibri"/>
            </a:endParaRPr>
          </a:p>
          <a:p>
            <a:pPr lvl="1" indent="-171450">
              <a:spcBef>
                <a:spcPct val="20000"/>
              </a:spcBef>
              <a:buFont typeface="Arial"/>
              <a:buChar char="•"/>
            </a:pPr>
            <a:r>
              <a:rPr lang="en-CA" dirty="0">
                <a:ea typeface="MS PGothic"/>
              </a:rPr>
              <a:t>E.g., Codeine, Morphine, Hydromorphone, Oxycodone</a:t>
            </a:r>
            <a:endParaRPr lang="en-CA" dirty="0">
              <a:ea typeface="MS PGothic"/>
              <a:cs typeface="Calibri"/>
            </a:endParaRPr>
          </a:p>
          <a:p>
            <a:pPr marL="285750" lvl="1" indent="0">
              <a:spcBef>
                <a:spcPct val="20000"/>
              </a:spcBef>
              <a:buFont typeface="Arial"/>
              <a:buNone/>
            </a:pPr>
            <a:endParaRPr lang="en-CA" dirty="0">
              <a:ea typeface="MS PGothic"/>
              <a:cs typeface="Calibri"/>
            </a:endParaRPr>
          </a:p>
          <a:p>
            <a:pPr marL="285750" lvl="1" indent="0">
              <a:spcBef>
                <a:spcPct val="20000"/>
              </a:spcBef>
              <a:buFont typeface="Arial"/>
              <a:buNone/>
            </a:pPr>
            <a:r>
              <a:rPr lang="en-CA" dirty="0">
                <a:ea typeface="MS PGothic"/>
                <a:cs typeface="Calibri"/>
              </a:rPr>
              <a:t>In terms of addressing chronic pain, the best benefit from non-opioid medications tends to come from taking medications regularly so there’s a steady level in the body to prevent pain vs. just taking it when needed. If we just take the medications when we feel pain, this is reactive (chasing our tails) and doesn’t give the medication time to work to it’s maximum (sometimes they can take a couple weeks to months to impact the pain messaging pathways)</a:t>
            </a:r>
            <a:endParaRPr lang="en-CA" dirty="0">
              <a:ea typeface="MS PGothic"/>
            </a:endParaRPr>
          </a:p>
        </p:txBody>
      </p:sp>
      <p:sp>
        <p:nvSpPr>
          <p:cNvPr id="4" name="Slide Number Placeholder 3"/>
          <p:cNvSpPr>
            <a:spLocks noGrp="1"/>
          </p:cNvSpPr>
          <p:nvPr>
            <p:ph type="sldNum" sz="quarter" idx="5"/>
          </p:nvPr>
        </p:nvSpPr>
        <p:spPr/>
        <p:txBody>
          <a:bodyPr/>
          <a:lstStyle/>
          <a:p>
            <a:pPr>
              <a:defRPr/>
            </a:pPr>
            <a:fld id="{96D62EC2-429A-40E2-82B8-35BE70D75BC9}" type="slidenum">
              <a:rPr lang="en-US" altLang="en-US" smtClean="0"/>
              <a:pPr>
                <a:defRPr/>
              </a:pPr>
              <a:t>8</a:t>
            </a:fld>
            <a:endParaRPr lang="en-US" altLang="en-US"/>
          </a:p>
        </p:txBody>
      </p:sp>
    </p:spTree>
    <p:extLst>
      <p:ext uri="{BB962C8B-B14F-4D97-AF65-F5344CB8AC3E}">
        <p14:creationId xmlns:p14="http://schemas.microsoft.com/office/powerpoint/2010/main" val="5456403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US" dirty="0"/>
              <a:t>Keep in mind that what works for one person may not work for another as everyone responds to medications differently. Some people may find a medication helps more or faster than others while some people may experience side effects that others don’t or that go away faster in others. Because of these differences between people, we encourage a full medication trial (8 weeks at a target dose) before deciding if a medication isn’t working. Now if a medication is causing side effects, we can try to manage them and see if they go away in 1-2 weeks. If they don’t then another trial may be needed.</a:t>
            </a:r>
          </a:p>
          <a:p>
            <a:pPr marL="0" indent="0">
              <a:buFont typeface="Arial"/>
              <a:buNone/>
            </a:pPr>
            <a:endParaRPr lang="en-US" dirty="0"/>
          </a:p>
          <a:p>
            <a:pPr marL="0" indent="0">
              <a:buFont typeface="Arial"/>
              <a:buNone/>
            </a:pPr>
            <a:endParaRPr lang="en-US" dirty="0"/>
          </a:p>
          <a:p>
            <a:pPr marL="0" indent="0">
              <a:buFont typeface="Arial"/>
              <a:buNone/>
            </a:pPr>
            <a:r>
              <a:rPr lang="en-US" b="1" u="sng" dirty="0"/>
              <a:t>Trial Lengths:</a:t>
            </a:r>
          </a:p>
          <a:p>
            <a:pPr marL="171450" indent="-171450">
              <a:buFont typeface="Arial" panose="020B0604020202020204" pitchFamily="34" charset="0"/>
              <a:buChar char="•"/>
            </a:pPr>
            <a:r>
              <a:rPr lang="en-US" b="1" dirty="0">
                <a:ea typeface="MS PGothic"/>
                <a:cs typeface="Calibri"/>
              </a:rPr>
              <a:t>Acetaminophen: </a:t>
            </a:r>
            <a:r>
              <a:rPr lang="en-US" dirty="0">
                <a:ea typeface="MS PGothic"/>
                <a:cs typeface="Calibri"/>
              </a:rPr>
              <a:t>Allow up to 4 weeks to assess benefit/tolerability (Reference: </a:t>
            </a:r>
            <a:r>
              <a:rPr lang="en-US" dirty="0" err="1">
                <a:ea typeface="MS PGothic"/>
                <a:cs typeface="Calibri"/>
              </a:rPr>
              <a:t>RxFiles</a:t>
            </a:r>
            <a:r>
              <a:rPr lang="en-US" dirty="0">
                <a:ea typeface="MS PGothic"/>
                <a:cs typeface="Calibri"/>
              </a:rPr>
              <a:t> 13</a:t>
            </a:r>
            <a:r>
              <a:rPr lang="en-US" baseline="30000" dirty="0">
                <a:ea typeface="MS PGothic"/>
                <a:cs typeface="Calibri"/>
              </a:rPr>
              <a:t>th</a:t>
            </a:r>
            <a:r>
              <a:rPr lang="en-US" dirty="0">
                <a:ea typeface="MS PGothic"/>
                <a:cs typeface="Calibri"/>
              </a:rPr>
              <a:t> edition)</a:t>
            </a:r>
          </a:p>
          <a:p>
            <a:pPr marL="171450" indent="-171450">
              <a:buFont typeface="Arial" panose="020B0604020202020204" pitchFamily="34" charset="0"/>
              <a:buChar char="•"/>
            </a:pPr>
            <a:r>
              <a:rPr lang="en-US" b="1" dirty="0"/>
              <a:t>NSAIDs: </a:t>
            </a:r>
            <a:r>
              <a:rPr lang="en-US" dirty="0"/>
              <a:t>Allow for 1-2 weeks for full effect (Reference: CEP)</a:t>
            </a:r>
          </a:p>
          <a:p>
            <a:pPr marL="171450" indent="-171450">
              <a:buFont typeface="Arial" panose="020B0604020202020204" pitchFamily="34" charset="0"/>
              <a:buChar char="•"/>
            </a:pPr>
            <a:r>
              <a:rPr lang="en-US" b="1" dirty="0">
                <a:ea typeface="MS PGothic"/>
                <a:cs typeface="Calibri"/>
              </a:rPr>
              <a:t>SNRI: </a:t>
            </a:r>
            <a:r>
              <a:rPr lang="en-US" dirty="0">
                <a:ea typeface="MS PGothic"/>
                <a:cs typeface="Calibri"/>
              </a:rPr>
              <a:t>Allow 1 week at each dose to assess tolerability. Then allow for 2 or more weeks to assess benefit. Dose will increase if tolerable to achieve an effective dose. </a:t>
            </a:r>
            <a:r>
              <a:rPr lang="en-US" b="1" dirty="0">
                <a:ea typeface="MS PGothic"/>
                <a:cs typeface="Calibri"/>
              </a:rPr>
              <a:t>An adequate trial can take up to 8 weeks or more </a:t>
            </a:r>
            <a:r>
              <a:rPr lang="en-US" i="1" dirty="0">
                <a:ea typeface="MS PGothic"/>
                <a:cs typeface="Calibri"/>
              </a:rPr>
              <a:t>(</a:t>
            </a:r>
            <a:r>
              <a:rPr lang="en-US" i="1" dirty="0" err="1">
                <a:ea typeface="MS PGothic"/>
                <a:cs typeface="Calibri"/>
              </a:rPr>
              <a:t>RxFiles</a:t>
            </a:r>
            <a:r>
              <a:rPr lang="en-US" i="1" dirty="0">
                <a:ea typeface="MS PGothic"/>
                <a:cs typeface="Calibri"/>
              </a:rPr>
              <a:t> mentions &gt;12 weeks) </a:t>
            </a:r>
            <a:endParaRPr lang="en-US" i="1" dirty="0">
              <a:cs typeface="Calibri"/>
            </a:endParaRPr>
          </a:p>
          <a:p>
            <a:pPr marL="171450" indent="-171450">
              <a:buFont typeface="Arial" panose="020B0604020202020204" pitchFamily="34" charset="0"/>
              <a:buChar char="•"/>
            </a:pPr>
            <a:r>
              <a:rPr lang="en-US" b="1" dirty="0" err="1">
                <a:ea typeface="MS PGothic"/>
                <a:cs typeface="Calibri"/>
              </a:rPr>
              <a:t>Gabapentinoids</a:t>
            </a:r>
            <a:r>
              <a:rPr lang="en-US" b="1" dirty="0">
                <a:ea typeface="MS PGothic"/>
                <a:cs typeface="Calibri"/>
              </a:rPr>
              <a:t>: Allow 1-2 weeks to assess benefit </a:t>
            </a:r>
            <a:r>
              <a:rPr lang="en-US" dirty="0">
                <a:ea typeface="MS PGothic"/>
                <a:cs typeface="Calibri"/>
              </a:rPr>
              <a:t>and tolerability and then increase dose as tolerated.</a:t>
            </a:r>
            <a:r>
              <a:rPr lang="en-US" b="1" dirty="0">
                <a:ea typeface="MS PGothic"/>
                <a:cs typeface="Calibri"/>
              </a:rPr>
              <a:t> Adequate trial is typically 3-4 weeks</a:t>
            </a:r>
            <a:r>
              <a:rPr lang="en-US" dirty="0">
                <a:ea typeface="MS PGothic"/>
                <a:cs typeface="Calibri"/>
              </a:rPr>
              <a:t>. (Reference: </a:t>
            </a:r>
            <a:r>
              <a:rPr lang="en-US" dirty="0" err="1">
                <a:ea typeface="MS PGothic"/>
                <a:cs typeface="Calibri"/>
              </a:rPr>
              <a:t>RxFiles</a:t>
            </a:r>
            <a:r>
              <a:rPr lang="en-US" dirty="0">
                <a:ea typeface="MS PGothic"/>
                <a:cs typeface="Calibri"/>
              </a:rPr>
              <a:t> 13</a:t>
            </a:r>
            <a:r>
              <a:rPr lang="en-US" baseline="30000" dirty="0">
                <a:ea typeface="MS PGothic"/>
                <a:cs typeface="Calibri"/>
              </a:rPr>
              <a:t>th</a:t>
            </a:r>
            <a:r>
              <a:rPr lang="en-US" dirty="0">
                <a:ea typeface="MS PGothic"/>
                <a:cs typeface="Calibri"/>
              </a:rPr>
              <a:t> edition) </a:t>
            </a:r>
            <a:endParaRPr lang="en-US" dirty="0">
              <a:cs typeface="Calibri"/>
            </a:endParaRPr>
          </a:p>
          <a:p>
            <a:pPr marL="171450" indent="-171450">
              <a:buFont typeface="Arial" panose="020B0604020202020204" pitchFamily="34" charset="0"/>
              <a:buChar char="•"/>
            </a:pPr>
            <a:r>
              <a:rPr lang="en-US" b="1" dirty="0">
                <a:ea typeface="MS PGothic"/>
                <a:cs typeface="Calibri"/>
              </a:rPr>
              <a:t>TCAs: </a:t>
            </a:r>
            <a:r>
              <a:rPr lang="en-US" dirty="0">
                <a:ea typeface="MS PGothic"/>
                <a:cs typeface="Calibri"/>
              </a:rPr>
              <a:t>Allow 1 week at each dose to assess tolerability. Then allow for 2 or more weeks to assess benefit. Dose will increase if tolerable to achieve an effective dose. An adequate trial will take </a:t>
            </a:r>
            <a:r>
              <a:rPr lang="en-US" b="1" dirty="0">
                <a:ea typeface="MS PGothic"/>
                <a:cs typeface="Calibri"/>
              </a:rPr>
              <a:t>more than 4 weeks</a:t>
            </a:r>
            <a:r>
              <a:rPr lang="en-US" dirty="0">
                <a:ea typeface="MS PGothic"/>
                <a:cs typeface="Calibri"/>
              </a:rPr>
              <a:t> (Reference: </a:t>
            </a:r>
            <a:r>
              <a:rPr lang="en-US" dirty="0" err="1">
                <a:ea typeface="MS PGothic"/>
                <a:cs typeface="Calibri"/>
              </a:rPr>
              <a:t>RxFiles</a:t>
            </a:r>
            <a:r>
              <a:rPr lang="en-US" dirty="0">
                <a:ea typeface="MS PGothic"/>
                <a:cs typeface="Calibri"/>
              </a:rPr>
              <a:t>) </a:t>
            </a:r>
            <a:endParaRPr lang="en-US" dirty="0">
              <a:cs typeface="Calibri"/>
            </a:endParaRPr>
          </a:p>
          <a:p>
            <a:pPr marL="171450" indent="-171450">
              <a:buFont typeface="Arial" panose="020B0604020202020204" pitchFamily="34" charset="0"/>
              <a:buChar char="•"/>
            </a:pPr>
            <a:r>
              <a:rPr lang="en-US" b="1" dirty="0">
                <a:ea typeface="MS PGothic"/>
                <a:cs typeface="Calibri"/>
              </a:rPr>
              <a:t>Carbamazepine: </a:t>
            </a:r>
            <a:r>
              <a:rPr lang="en-US" dirty="0">
                <a:ea typeface="MS PGothic"/>
                <a:cs typeface="Calibri"/>
              </a:rPr>
              <a:t>Will be increasing dose every 2-3 days until you experience an effect. Some resources have said that it can take up to </a:t>
            </a:r>
            <a:r>
              <a:rPr lang="en-US" b="1" dirty="0">
                <a:ea typeface="MS PGothic"/>
                <a:cs typeface="Calibri"/>
              </a:rPr>
              <a:t>1-2 weeks to experience an effect.</a:t>
            </a:r>
            <a:r>
              <a:rPr lang="en-US" dirty="0">
                <a:ea typeface="MS PGothic"/>
                <a:cs typeface="Calibri"/>
              </a:rPr>
              <a:t> (Reference: https://www.nhs.uk/medicines/carbamazepine/#:~:text=It%20can%20take%201%20to%202%20weeks%20for%20carbamazepine%20to%20work%20properly. )</a:t>
            </a:r>
          </a:p>
          <a:p>
            <a:pPr marL="0" indent="0">
              <a:buFont typeface="Arial"/>
              <a:buNone/>
            </a:pPr>
            <a:r>
              <a:rPr lang="en-US" dirty="0"/>
              <a:t> </a:t>
            </a:r>
          </a:p>
        </p:txBody>
      </p:sp>
      <p:sp>
        <p:nvSpPr>
          <p:cNvPr id="4" name="Slide Number Placeholder 3"/>
          <p:cNvSpPr>
            <a:spLocks noGrp="1"/>
          </p:cNvSpPr>
          <p:nvPr>
            <p:ph type="sldNum" sz="quarter" idx="5"/>
          </p:nvPr>
        </p:nvSpPr>
        <p:spPr/>
        <p:txBody>
          <a:bodyPr/>
          <a:lstStyle/>
          <a:p>
            <a:pPr>
              <a:defRPr/>
            </a:pPr>
            <a:fld id="{96D62EC2-429A-40E2-82B8-35BE70D75BC9}" type="slidenum">
              <a:rPr lang="en-US" altLang="en-US"/>
              <a:pPr>
                <a:defRPr/>
              </a:pPr>
              <a:t>9</a:t>
            </a:fld>
            <a:endParaRPr lang="en-US" altLang="en-US"/>
          </a:p>
        </p:txBody>
      </p:sp>
    </p:spTree>
    <p:extLst>
      <p:ext uri="{BB962C8B-B14F-4D97-AF65-F5344CB8AC3E}">
        <p14:creationId xmlns:p14="http://schemas.microsoft.com/office/powerpoint/2010/main" val="1580106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MS PGothic"/>
                <a:cs typeface="Calibri"/>
              </a:rPr>
              <a:t>There are many different pain medications available and many work different ways. Many people with chronic pain need multiple medications that work through different pathways for the most benefit together.</a:t>
            </a:r>
          </a:p>
          <a:p>
            <a:endParaRPr lang="en-US" dirty="0">
              <a:ea typeface="MS PGothic"/>
              <a:cs typeface="Calibri"/>
            </a:endParaRPr>
          </a:p>
          <a:p>
            <a:r>
              <a:rPr lang="en-US" dirty="0">
                <a:ea typeface="MS PGothic"/>
                <a:cs typeface="Calibri"/>
              </a:rPr>
              <a:t>That being said, we only want to continue taking medications if you still need them (pain changes over time) and you’ve found benefit from taking them (functioning and coping improved). It’s good to check-in </a:t>
            </a:r>
            <a:r>
              <a:rPr lang="en-US" dirty="0" err="1">
                <a:ea typeface="MS PGothic"/>
                <a:cs typeface="Calibri"/>
              </a:rPr>
              <a:t>eveyr</a:t>
            </a:r>
            <a:r>
              <a:rPr lang="en-US" dirty="0">
                <a:ea typeface="MS PGothic"/>
                <a:cs typeface="Calibri"/>
              </a:rPr>
              <a:t> 6-12 months to see if medications are still needed and try to reduce/stop medications that aren’t providing benefit or that may be causing more harm than benefit (this benefit harm ratio can change as people age and become more likely to experience side effects).</a:t>
            </a:r>
          </a:p>
          <a:p>
            <a:endParaRPr lang="en-US" dirty="0">
              <a:ea typeface="MS PGothic"/>
              <a:cs typeface="Calibri"/>
            </a:endParaRPr>
          </a:p>
          <a:p>
            <a:r>
              <a:rPr lang="en-US" dirty="0">
                <a:cs typeface="Calibri"/>
              </a:rPr>
              <a:t>Don’t stop a medication suddenly! Check with your healthcare provider (like a pharmacist) on how to reduce then stop to prevent withdrawal symptoms and close monitoring to avoid increased pain (sometimes we don’t realize medications are working until we reduce/stop them and notice increased pain).</a:t>
            </a:r>
          </a:p>
        </p:txBody>
      </p:sp>
      <p:sp>
        <p:nvSpPr>
          <p:cNvPr id="4" name="Slide Number Placeholder 3"/>
          <p:cNvSpPr>
            <a:spLocks noGrp="1"/>
          </p:cNvSpPr>
          <p:nvPr>
            <p:ph type="sldNum" sz="quarter" idx="5"/>
          </p:nvPr>
        </p:nvSpPr>
        <p:spPr/>
        <p:txBody>
          <a:bodyPr/>
          <a:lstStyle/>
          <a:p>
            <a:pPr>
              <a:defRPr/>
            </a:pPr>
            <a:fld id="{96D62EC2-429A-40E2-82B8-35BE70D75BC9}" type="slidenum">
              <a:rPr lang="en-US" altLang="en-US"/>
              <a:pPr>
                <a:defRPr/>
              </a:pPr>
              <a:t>10</a:t>
            </a:fld>
            <a:endParaRPr lang="en-US" altLang="en-US"/>
          </a:p>
        </p:txBody>
      </p:sp>
    </p:spTree>
    <p:extLst>
      <p:ext uri="{BB962C8B-B14F-4D97-AF65-F5344CB8AC3E}">
        <p14:creationId xmlns:p14="http://schemas.microsoft.com/office/powerpoint/2010/main" val="4006043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C234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72026"/>
            <a:ext cx="7772400" cy="1470025"/>
          </a:xfrm>
        </p:spPr>
        <p:txBody>
          <a:bodyPr/>
          <a:lstStyle>
            <a:lvl1pPr algn="l">
              <a:defRPr b="0" i="0">
                <a:solidFill>
                  <a:schemeClr val="bg1"/>
                </a:solidFill>
                <a:latin typeface="+mj-lt"/>
                <a:cs typeface="Calibri"/>
              </a:defRPr>
            </a:lvl1pPr>
          </a:lstStyle>
          <a:p>
            <a:r>
              <a:rPr lang="en-CA"/>
              <a:t>Click to edit Master title style</a:t>
            </a:r>
            <a:endParaRPr lang="en-US"/>
          </a:p>
        </p:txBody>
      </p:sp>
      <p:sp>
        <p:nvSpPr>
          <p:cNvPr id="3" name="Subtitle 2"/>
          <p:cNvSpPr>
            <a:spLocks noGrp="1"/>
          </p:cNvSpPr>
          <p:nvPr>
            <p:ph type="subTitle" idx="1"/>
          </p:nvPr>
        </p:nvSpPr>
        <p:spPr>
          <a:xfrm>
            <a:off x="685800" y="4227801"/>
            <a:ext cx="7086600" cy="1752600"/>
          </a:xfrm>
        </p:spPr>
        <p:txBody>
          <a:bodyPr/>
          <a:lstStyle>
            <a:lvl1pPr marL="0" indent="0" algn="l">
              <a:buNone/>
              <a:defRPr b="0" i="0">
                <a:solidFill>
                  <a:srgbClr val="FFFFFF"/>
                </a:solidFill>
                <a:latin typeface="Calibri Light"/>
                <a:cs typeface="Calibri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a:p>
        </p:txBody>
      </p:sp>
    </p:spTree>
    <p:extLst>
      <p:ext uri="{BB962C8B-B14F-4D97-AF65-F5344CB8AC3E}">
        <p14:creationId xmlns:p14="http://schemas.microsoft.com/office/powerpoint/2010/main" val="1567107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DE7D661-59B4-8545-B2DD-800A2306A710}" type="datetimeFigureOut">
              <a:rPr lang="en-US" smtClean="0"/>
              <a:t>7/31/23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E37F5-7E92-F64C-B9B4-48F99CB57264}" type="slidenum">
              <a:rPr lang="en-US" smtClean="0"/>
              <a:t>‹#›</a:t>
            </a:fld>
            <a:endParaRPr lang="en-US"/>
          </a:p>
        </p:txBody>
      </p:sp>
    </p:spTree>
    <p:extLst>
      <p:ext uri="{BB962C8B-B14F-4D97-AF65-F5344CB8AC3E}">
        <p14:creationId xmlns:p14="http://schemas.microsoft.com/office/powerpoint/2010/main" val="1986223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E7D661-59B4-8545-B2DD-800A2306A710}" type="datetimeFigureOut">
              <a:rPr lang="en-US" smtClean="0"/>
              <a:t>7/31/23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5E37F5-7E92-F64C-B9B4-48F99CB57264}" type="slidenum">
              <a:rPr lang="en-US" smtClean="0"/>
              <a:t>‹#›</a:t>
            </a:fld>
            <a:endParaRPr lang="en-US"/>
          </a:p>
        </p:txBody>
      </p:sp>
    </p:spTree>
    <p:extLst>
      <p:ext uri="{BB962C8B-B14F-4D97-AF65-F5344CB8AC3E}">
        <p14:creationId xmlns:p14="http://schemas.microsoft.com/office/powerpoint/2010/main" val="40987970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DE7D661-59B4-8545-B2DD-800A2306A710}" type="datetimeFigureOut">
              <a:rPr lang="en-US" smtClean="0"/>
              <a:t>7/31/23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5E37F5-7E92-F64C-B9B4-48F99CB57264}" type="slidenum">
              <a:rPr lang="en-US" smtClean="0"/>
              <a:t>‹#›</a:t>
            </a:fld>
            <a:endParaRPr lang="en-US"/>
          </a:p>
        </p:txBody>
      </p:sp>
    </p:spTree>
    <p:extLst>
      <p:ext uri="{BB962C8B-B14F-4D97-AF65-F5344CB8AC3E}">
        <p14:creationId xmlns:p14="http://schemas.microsoft.com/office/powerpoint/2010/main" val="32553922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E7D661-59B4-8545-B2DD-800A2306A710}" type="datetimeFigureOut">
              <a:rPr lang="en-US" smtClean="0"/>
              <a:t>7/31/23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5E37F5-7E92-F64C-B9B4-48F99CB57264}" type="slidenum">
              <a:rPr lang="en-US" smtClean="0"/>
              <a:t>‹#›</a:t>
            </a:fld>
            <a:endParaRPr lang="en-US"/>
          </a:p>
        </p:txBody>
      </p:sp>
    </p:spTree>
    <p:extLst>
      <p:ext uri="{BB962C8B-B14F-4D97-AF65-F5344CB8AC3E}">
        <p14:creationId xmlns:p14="http://schemas.microsoft.com/office/powerpoint/2010/main" val="13177163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DE7D661-59B4-8545-B2DD-800A2306A710}" type="datetimeFigureOut">
              <a:rPr lang="en-US" smtClean="0"/>
              <a:t>7/31/23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E37F5-7E92-F64C-B9B4-48F99CB57264}" type="slidenum">
              <a:rPr lang="en-US" smtClean="0"/>
              <a:t>‹#›</a:t>
            </a:fld>
            <a:endParaRPr lang="en-US"/>
          </a:p>
        </p:txBody>
      </p:sp>
    </p:spTree>
    <p:extLst>
      <p:ext uri="{BB962C8B-B14F-4D97-AF65-F5344CB8AC3E}">
        <p14:creationId xmlns:p14="http://schemas.microsoft.com/office/powerpoint/2010/main" val="37511477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DE7D661-59B4-8545-B2DD-800A2306A710}" type="datetimeFigureOut">
              <a:rPr lang="en-US" smtClean="0"/>
              <a:t>7/31/23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E37F5-7E92-F64C-B9B4-48F99CB57264}" type="slidenum">
              <a:rPr lang="en-US" smtClean="0"/>
              <a:t>‹#›</a:t>
            </a:fld>
            <a:endParaRPr lang="en-US"/>
          </a:p>
        </p:txBody>
      </p:sp>
    </p:spTree>
    <p:extLst>
      <p:ext uri="{BB962C8B-B14F-4D97-AF65-F5344CB8AC3E}">
        <p14:creationId xmlns:p14="http://schemas.microsoft.com/office/powerpoint/2010/main" val="34414257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E7D661-59B4-8545-B2DD-800A2306A710}" type="datetimeFigureOut">
              <a:rPr lang="en-US" smtClean="0"/>
              <a:t>7/31/23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E37F5-7E92-F64C-B9B4-48F99CB57264}" type="slidenum">
              <a:rPr lang="en-US" smtClean="0"/>
              <a:t>‹#›</a:t>
            </a:fld>
            <a:endParaRPr lang="en-US"/>
          </a:p>
        </p:txBody>
      </p:sp>
    </p:spTree>
    <p:extLst>
      <p:ext uri="{BB962C8B-B14F-4D97-AF65-F5344CB8AC3E}">
        <p14:creationId xmlns:p14="http://schemas.microsoft.com/office/powerpoint/2010/main" val="12283562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E7D661-59B4-8545-B2DD-800A2306A710}" type="datetimeFigureOut">
              <a:rPr lang="en-US" smtClean="0"/>
              <a:t>7/31/23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E37F5-7E92-F64C-B9B4-48F99CB57264}" type="slidenum">
              <a:rPr lang="en-US" smtClean="0"/>
              <a:t>‹#›</a:t>
            </a:fld>
            <a:endParaRPr lang="en-US"/>
          </a:p>
        </p:txBody>
      </p:sp>
    </p:spTree>
    <p:extLst>
      <p:ext uri="{BB962C8B-B14F-4D97-AF65-F5344CB8AC3E}">
        <p14:creationId xmlns:p14="http://schemas.microsoft.com/office/powerpoint/2010/main" val="3743646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CA"/>
              <a:t>Click to edit Master title style</a:t>
            </a:r>
            <a:endParaRPr lang="en-US"/>
          </a:p>
        </p:txBody>
      </p:sp>
      <p:sp>
        <p:nvSpPr>
          <p:cNvPr id="3" name="Content Placeholder 2"/>
          <p:cNvSpPr>
            <a:spLocks noGrp="1"/>
          </p:cNvSpPr>
          <p:nvPr>
            <p:ph idx="1"/>
          </p:nvPr>
        </p:nvSpPr>
        <p:spPr/>
        <p:txBody>
          <a:bodyPr/>
          <a:lstStyle>
            <a:lvl1pPr>
              <a:defRPr b="0" i="0">
                <a:latin typeface="Calibri Light"/>
                <a:cs typeface="Calibri Light"/>
              </a:defRPr>
            </a:lvl1pPr>
            <a:lvl2pPr>
              <a:defRPr b="0" i="0">
                <a:latin typeface="Calibri Light"/>
                <a:cs typeface="Calibri Light"/>
              </a:defRPr>
            </a:lvl2pPr>
            <a:lvl3pPr>
              <a:defRPr b="0" i="0">
                <a:latin typeface="Calibri Light"/>
                <a:cs typeface="Calibri Light"/>
              </a:defRPr>
            </a:lvl3pPr>
            <a:lvl4pPr>
              <a:defRPr b="0" i="0">
                <a:latin typeface="Calibri Light"/>
                <a:cs typeface="Calibri Light"/>
              </a:defRPr>
            </a:lvl4pPr>
            <a:lvl5pPr>
              <a:defRPr b="0" i="0">
                <a:latin typeface="Calibri Light"/>
                <a:cs typeface="Calibri Light"/>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3">
            <a:extLst>
              <a:ext uri="{FF2B5EF4-FFF2-40B4-BE49-F238E27FC236}">
                <a16:creationId xmlns:a16="http://schemas.microsoft.com/office/drawing/2014/main" id="{29A8B6D8-8B91-40D2-A0E2-EC1F3CE40036}"/>
              </a:ext>
            </a:extLst>
          </p:cNvPr>
          <p:cNvSpPr>
            <a:spLocks noGrp="1"/>
          </p:cNvSpPr>
          <p:nvPr>
            <p:ph type="dt" sz="half" idx="10"/>
          </p:nvPr>
        </p:nvSpPr>
        <p:spPr>
          <a:xfrm>
            <a:off x="7199313" y="6372225"/>
            <a:ext cx="938212" cy="365125"/>
          </a:xfrm>
        </p:spPr>
        <p:txBody>
          <a:bodyPr/>
          <a:lstStyle>
            <a:lvl1pPr>
              <a:defRPr>
                <a:solidFill>
                  <a:srgbClr val="5E869F"/>
                </a:solidFill>
                <a:latin typeface="Calibri Light" charset="0"/>
              </a:defRPr>
            </a:lvl1pPr>
          </a:lstStyle>
          <a:p>
            <a:pPr>
              <a:defRPr/>
            </a:pPr>
            <a:fld id="{306638D6-93B6-4D9C-93AB-671290EB2B0A}" type="datetimeFigureOut">
              <a:rPr lang="en-US" altLang="x-none"/>
              <a:pPr>
                <a:defRPr/>
              </a:pPr>
              <a:t>7/31/23</a:t>
            </a:fld>
            <a:endParaRPr lang="en-US" altLang="x-none"/>
          </a:p>
        </p:txBody>
      </p:sp>
      <p:sp>
        <p:nvSpPr>
          <p:cNvPr id="6" name="Footer Placeholder 4">
            <a:extLst>
              <a:ext uri="{FF2B5EF4-FFF2-40B4-BE49-F238E27FC236}">
                <a16:creationId xmlns:a16="http://schemas.microsoft.com/office/drawing/2014/main" id="{BA0302F8-AF3A-4632-B53F-0E49E925B055}"/>
              </a:ext>
            </a:extLst>
          </p:cNvPr>
          <p:cNvSpPr>
            <a:spLocks noGrp="1"/>
          </p:cNvSpPr>
          <p:nvPr>
            <p:ph type="ftr" sz="quarter" idx="11"/>
          </p:nvPr>
        </p:nvSpPr>
        <p:spPr>
          <a:xfrm>
            <a:off x="3695700" y="6372225"/>
            <a:ext cx="3389313" cy="365125"/>
          </a:xfrm>
        </p:spPr>
        <p:txBody>
          <a:bodyPr/>
          <a:lstStyle>
            <a:lvl1pPr>
              <a:defRPr b="0" i="0">
                <a:solidFill>
                  <a:srgbClr val="5E869F"/>
                </a:solidFill>
                <a:latin typeface="Calibri Light"/>
                <a:cs typeface="Calibri Light"/>
              </a:defRPr>
            </a:lvl1pPr>
          </a:lstStyle>
          <a:p>
            <a:pPr>
              <a:defRPr/>
            </a:pPr>
            <a:endParaRPr lang="en-US"/>
          </a:p>
        </p:txBody>
      </p:sp>
      <p:sp>
        <p:nvSpPr>
          <p:cNvPr id="7" name="Slide Number Placeholder 5">
            <a:extLst>
              <a:ext uri="{FF2B5EF4-FFF2-40B4-BE49-F238E27FC236}">
                <a16:creationId xmlns:a16="http://schemas.microsoft.com/office/drawing/2014/main" id="{D9A0ADF3-9537-4FDA-89AA-7FFD852178DE}"/>
              </a:ext>
            </a:extLst>
          </p:cNvPr>
          <p:cNvSpPr>
            <a:spLocks noGrp="1"/>
          </p:cNvSpPr>
          <p:nvPr>
            <p:ph type="sldNum" sz="quarter" idx="12"/>
          </p:nvPr>
        </p:nvSpPr>
        <p:spPr>
          <a:xfrm>
            <a:off x="8224838" y="6372225"/>
            <a:ext cx="461962" cy="365125"/>
          </a:xfrm>
        </p:spPr>
        <p:txBody>
          <a:bodyPr/>
          <a:lstStyle>
            <a:lvl1pPr>
              <a:defRPr>
                <a:solidFill>
                  <a:srgbClr val="5E869F"/>
                </a:solidFill>
                <a:latin typeface="Calibri Light" panose="020F0302020204030204" pitchFamily="34" charset="0"/>
              </a:defRPr>
            </a:lvl1pPr>
          </a:lstStyle>
          <a:p>
            <a:pPr>
              <a:defRPr/>
            </a:pPr>
            <a:fld id="{F0DD5D19-AF31-44D6-9026-77DBF62CF4E6}" type="slidenum">
              <a:rPr lang="en-US" altLang="en-US"/>
              <a:pPr>
                <a:defRPr/>
              </a:pPr>
              <a:t>‹#›</a:t>
            </a:fld>
            <a:endParaRPr lang="en-US" altLang="en-US"/>
          </a:p>
        </p:txBody>
      </p:sp>
    </p:spTree>
    <p:extLst>
      <p:ext uri="{BB962C8B-B14F-4D97-AF65-F5344CB8AC3E}">
        <p14:creationId xmlns:p14="http://schemas.microsoft.com/office/powerpoint/2010/main" val="2096049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C2344"/>
                </a:solidFill>
              </a:defRPr>
            </a:lvl1pPr>
          </a:lstStyle>
          <a:p>
            <a:r>
              <a:rPr lang="en-CA"/>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b="0" i="0">
                <a:latin typeface="Calibri Light"/>
                <a:cs typeface="Calibri Light"/>
              </a:defRPr>
            </a:lvl1pPr>
            <a:lvl2pPr>
              <a:defRPr sz="2400" b="0" i="0">
                <a:latin typeface="Calibri Light"/>
                <a:cs typeface="Calibri Light"/>
              </a:defRPr>
            </a:lvl2pPr>
            <a:lvl3pPr>
              <a:defRPr sz="2000" b="0" i="0">
                <a:latin typeface="Calibri Light"/>
                <a:cs typeface="Calibri Light"/>
              </a:defRPr>
            </a:lvl3pPr>
            <a:lvl4pPr>
              <a:defRPr sz="1800" b="0" i="0">
                <a:latin typeface="Calibri Light"/>
                <a:cs typeface="Calibri Light"/>
              </a:defRPr>
            </a:lvl4pPr>
            <a:lvl5pPr>
              <a:defRPr sz="1800" b="0" i="0">
                <a:latin typeface="Calibri Light"/>
                <a:cs typeface="Calibri Light"/>
              </a:defRPr>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b="0" i="0">
                <a:latin typeface="Calibri Light"/>
                <a:cs typeface="Calibri Light"/>
              </a:defRPr>
            </a:lvl1pPr>
            <a:lvl2pPr>
              <a:defRPr sz="2400" b="0" i="0">
                <a:latin typeface="Calibri Light"/>
                <a:cs typeface="Calibri Light"/>
              </a:defRPr>
            </a:lvl2pPr>
            <a:lvl3pPr>
              <a:defRPr sz="2000" b="0" i="0">
                <a:latin typeface="Calibri Light"/>
                <a:cs typeface="Calibri Light"/>
              </a:defRPr>
            </a:lvl3pPr>
            <a:lvl4pPr>
              <a:defRPr sz="1800" b="0" i="0">
                <a:latin typeface="Calibri Light"/>
                <a:cs typeface="Calibri Light"/>
              </a:defRPr>
            </a:lvl4pPr>
            <a:lvl5pPr>
              <a:defRPr sz="1800" b="0" i="0">
                <a:latin typeface="Calibri Light"/>
                <a:cs typeface="Calibri Light"/>
              </a:defRPr>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Date Placeholder 3">
            <a:extLst>
              <a:ext uri="{FF2B5EF4-FFF2-40B4-BE49-F238E27FC236}">
                <a16:creationId xmlns:a16="http://schemas.microsoft.com/office/drawing/2014/main" id="{38FB3FC6-0E1A-4F84-8801-343AA3531895}"/>
              </a:ext>
            </a:extLst>
          </p:cNvPr>
          <p:cNvSpPr>
            <a:spLocks noGrp="1"/>
          </p:cNvSpPr>
          <p:nvPr>
            <p:ph type="dt" sz="half" idx="10"/>
          </p:nvPr>
        </p:nvSpPr>
        <p:spPr>
          <a:xfrm>
            <a:off x="7199313" y="6372225"/>
            <a:ext cx="938212" cy="365125"/>
          </a:xfrm>
        </p:spPr>
        <p:txBody>
          <a:bodyPr/>
          <a:lstStyle>
            <a:lvl1pPr>
              <a:defRPr>
                <a:solidFill>
                  <a:srgbClr val="5E869F"/>
                </a:solidFill>
                <a:latin typeface="Calibri Light" charset="0"/>
              </a:defRPr>
            </a:lvl1pPr>
          </a:lstStyle>
          <a:p>
            <a:pPr>
              <a:defRPr/>
            </a:pPr>
            <a:fld id="{8D98912E-41CC-49A1-97C5-AE84027936A4}" type="datetimeFigureOut">
              <a:rPr lang="en-US" altLang="x-none"/>
              <a:pPr>
                <a:defRPr/>
              </a:pPr>
              <a:t>7/31/23</a:t>
            </a:fld>
            <a:endParaRPr lang="en-US" altLang="x-none"/>
          </a:p>
        </p:txBody>
      </p:sp>
      <p:sp>
        <p:nvSpPr>
          <p:cNvPr id="7" name="Footer Placeholder 4">
            <a:extLst>
              <a:ext uri="{FF2B5EF4-FFF2-40B4-BE49-F238E27FC236}">
                <a16:creationId xmlns:a16="http://schemas.microsoft.com/office/drawing/2014/main" id="{77F25DD0-C4AA-4F99-984B-BD213CA1C83A}"/>
              </a:ext>
            </a:extLst>
          </p:cNvPr>
          <p:cNvSpPr>
            <a:spLocks noGrp="1"/>
          </p:cNvSpPr>
          <p:nvPr>
            <p:ph type="ftr" sz="quarter" idx="11"/>
          </p:nvPr>
        </p:nvSpPr>
        <p:spPr>
          <a:xfrm>
            <a:off x="3695700" y="6372225"/>
            <a:ext cx="3389313" cy="365125"/>
          </a:xfrm>
        </p:spPr>
        <p:txBody>
          <a:bodyPr/>
          <a:lstStyle>
            <a:lvl1pPr>
              <a:defRPr b="0" i="0">
                <a:solidFill>
                  <a:srgbClr val="5E869F"/>
                </a:solidFill>
                <a:latin typeface="Calibri Light"/>
                <a:cs typeface="Calibri Light"/>
              </a:defRPr>
            </a:lvl1pPr>
          </a:lstStyle>
          <a:p>
            <a:pPr>
              <a:defRPr/>
            </a:pPr>
            <a:endParaRPr lang="en-US"/>
          </a:p>
        </p:txBody>
      </p:sp>
      <p:sp>
        <p:nvSpPr>
          <p:cNvPr id="8" name="Slide Number Placeholder 5">
            <a:extLst>
              <a:ext uri="{FF2B5EF4-FFF2-40B4-BE49-F238E27FC236}">
                <a16:creationId xmlns:a16="http://schemas.microsoft.com/office/drawing/2014/main" id="{96921D65-CCCC-4880-A7AB-4BACF12F7E2D}"/>
              </a:ext>
            </a:extLst>
          </p:cNvPr>
          <p:cNvSpPr>
            <a:spLocks noGrp="1"/>
          </p:cNvSpPr>
          <p:nvPr>
            <p:ph type="sldNum" sz="quarter" idx="12"/>
          </p:nvPr>
        </p:nvSpPr>
        <p:spPr>
          <a:xfrm>
            <a:off x="8224838" y="6372225"/>
            <a:ext cx="461962" cy="365125"/>
          </a:xfrm>
        </p:spPr>
        <p:txBody>
          <a:bodyPr/>
          <a:lstStyle>
            <a:lvl1pPr>
              <a:defRPr>
                <a:solidFill>
                  <a:srgbClr val="5E869F"/>
                </a:solidFill>
                <a:latin typeface="Calibri Light" panose="020F0302020204030204" pitchFamily="34" charset="0"/>
              </a:defRPr>
            </a:lvl1pPr>
          </a:lstStyle>
          <a:p>
            <a:pPr>
              <a:defRPr/>
            </a:pPr>
            <a:fld id="{EE22E738-E951-4757-9B9B-EF06B096929B}" type="slidenum">
              <a:rPr lang="en-US" altLang="en-US"/>
              <a:pPr>
                <a:defRPr/>
              </a:pPr>
              <a:t>‹#›</a:t>
            </a:fld>
            <a:endParaRPr lang="en-US" altLang="en-US"/>
          </a:p>
        </p:txBody>
      </p:sp>
    </p:spTree>
    <p:extLst>
      <p:ext uri="{BB962C8B-B14F-4D97-AF65-F5344CB8AC3E}">
        <p14:creationId xmlns:p14="http://schemas.microsoft.com/office/powerpoint/2010/main" val="3858245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3">
            <a:extLst>
              <a:ext uri="{FF2B5EF4-FFF2-40B4-BE49-F238E27FC236}">
                <a16:creationId xmlns:a16="http://schemas.microsoft.com/office/drawing/2014/main" id="{FF59879D-C973-4505-9605-8C8506C8F26F}"/>
              </a:ext>
            </a:extLst>
          </p:cNvPr>
          <p:cNvSpPr>
            <a:spLocks noGrp="1"/>
          </p:cNvSpPr>
          <p:nvPr>
            <p:ph type="dt" sz="half" idx="10"/>
          </p:nvPr>
        </p:nvSpPr>
        <p:spPr>
          <a:xfrm>
            <a:off x="7199313" y="6372225"/>
            <a:ext cx="938212" cy="365125"/>
          </a:xfrm>
        </p:spPr>
        <p:txBody>
          <a:bodyPr/>
          <a:lstStyle>
            <a:lvl1pPr>
              <a:defRPr>
                <a:solidFill>
                  <a:srgbClr val="5E869F"/>
                </a:solidFill>
                <a:latin typeface="Calibri Light" charset="0"/>
              </a:defRPr>
            </a:lvl1pPr>
          </a:lstStyle>
          <a:p>
            <a:pPr>
              <a:defRPr/>
            </a:pPr>
            <a:fld id="{CF1DC873-FFBB-4F67-A21B-D85FA41E73A4}" type="datetimeFigureOut">
              <a:rPr lang="en-US" altLang="x-none"/>
              <a:pPr>
                <a:defRPr/>
              </a:pPr>
              <a:t>7/31/23</a:t>
            </a:fld>
            <a:endParaRPr lang="en-US" altLang="x-none"/>
          </a:p>
        </p:txBody>
      </p:sp>
      <p:sp>
        <p:nvSpPr>
          <p:cNvPr id="4" name="Footer Placeholder 4">
            <a:extLst>
              <a:ext uri="{FF2B5EF4-FFF2-40B4-BE49-F238E27FC236}">
                <a16:creationId xmlns:a16="http://schemas.microsoft.com/office/drawing/2014/main" id="{3A83B9AC-65FA-443D-96E8-295211AA9D20}"/>
              </a:ext>
            </a:extLst>
          </p:cNvPr>
          <p:cNvSpPr>
            <a:spLocks noGrp="1"/>
          </p:cNvSpPr>
          <p:nvPr>
            <p:ph type="ftr" sz="quarter" idx="11"/>
          </p:nvPr>
        </p:nvSpPr>
        <p:spPr>
          <a:xfrm>
            <a:off x="3695700" y="6372225"/>
            <a:ext cx="3389313" cy="365125"/>
          </a:xfrm>
        </p:spPr>
        <p:txBody>
          <a:bodyPr/>
          <a:lstStyle>
            <a:lvl1pPr>
              <a:defRPr b="0" i="0">
                <a:solidFill>
                  <a:srgbClr val="5E869F"/>
                </a:solidFill>
                <a:latin typeface="Calibri Light"/>
                <a:cs typeface="Calibri Light"/>
              </a:defRPr>
            </a:lvl1pPr>
          </a:lstStyle>
          <a:p>
            <a:pPr>
              <a:defRPr/>
            </a:pPr>
            <a:endParaRPr lang="en-US"/>
          </a:p>
        </p:txBody>
      </p:sp>
      <p:sp>
        <p:nvSpPr>
          <p:cNvPr id="5" name="Slide Number Placeholder 5">
            <a:extLst>
              <a:ext uri="{FF2B5EF4-FFF2-40B4-BE49-F238E27FC236}">
                <a16:creationId xmlns:a16="http://schemas.microsoft.com/office/drawing/2014/main" id="{05710B1F-1B6E-4BE2-A92B-C58ADEFC3F0A}"/>
              </a:ext>
            </a:extLst>
          </p:cNvPr>
          <p:cNvSpPr>
            <a:spLocks noGrp="1"/>
          </p:cNvSpPr>
          <p:nvPr>
            <p:ph type="sldNum" sz="quarter" idx="12"/>
          </p:nvPr>
        </p:nvSpPr>
        <p:spPr>
          <a:xfrm>
            <a:off x="8224838" y="6372225"/>
            <a:ext cx="461962" cy="365125"/>
          </a:xfrm>
        </p:spPr>
        <p:txBody>
          <a:bodyPr/>
          <a:lstStyle>
            <a:lvl1pPr>
              <a:defRPr>
                <a:solidFill>
                  <a:srgbClr val="5E869F"/>
                </a:solidFill>
                <a:latin typeface="Calibri Light" panose="020F0302020204030204" pitchFamily="34" charset="0"/>
              </a:defRPr>
            </a:lvl1pPr>
          </a:lstStyle>
          <a:p>
            <a:pPr>
              <a:defRPr/>
            </a:pPr>
            <a:fld id="{13C20720-A354-424B-B628-89B536890874}" type="slidenum">
              <a:rPr lang="en-US" altLang="en-US"/>
              <a:pPr>
                <a:defRPr/>
              </a:pPr>
              <a:t>‹#›</a:t>
            </a:fld>
            <a:endParaRPr lang="en-US" altLang="en-US"/>
          </a:p>
        </p:txBody>
      </p:sp>
    </p:spTree>
    <p:extLst>
      <p:ext uri="{BB962C8B-B14F-4D97-AF65-F5344CB8AC3E}">
        <p14:creationId xmlns:p14="http://schemas.microsoft.com/office/powerpoint/2010/main" val="3794775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0C2344"/>
                </a:solidFill>
              </a:defRPr>
            </a:lvl1pPr>
          </a:lstStyle>
          <a:p>
            <a:r>
              <a:rPr lang="en-CA"/>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b="0" i="0">
                <a:latin typeface="Calibri Light"/>
                <a:cs typeface="Calibri Ligh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6" name="Date Placeholder 3">
            <a:extLst>
              <a:ext uri="{FF2B5EF4-FFF2-40B4-BE49-F238E27FC236}">
                <a16:creationId xmlns:a16="http://schemas.microsoft.com/office/drawing/2014/main" id="{174A066C-CA77-4B6A-BC82-58FACF1D20D4}"/>
              </a:ext>
            </a:extLst>
          </p:cNvPr>
          <p:cNvSpPr>
            <a:spLocks noGrp="1"/>
          </p:cNvSpPr>
          <p:nvPr>
            <p:ph type="dt" sz="half" idx="10"/>
          </p:nvPr>
        </p:nvSpPr>
        <p:spPr>
          <a:xfrm>
            <a:off x="7199313" y="6372225"/>
            <a:ext cx="938212" cy="365125"/>
          </a:xfrm>
        </p:spPr>
        <p:txBody>
          <a:bodyPr/>
          <a:lstStyle>
            <a:lvl1pPr>
              <a:defRPr>
                <a:solidFill>
                  <a:srgbClr val="5E869F"/>
                </a:solidFill>
                <a:latin typeface="Calibri Light" charset="0"/>
              </a:defRPr>
            </a:lvl1pPr>
          </a:lstStyle>
          <a:p>
            <a:pPr>
              <a:defRPr/>
            </a:pPr>
            <a:fld id="{CDD1B02F-48B7-4A6A-9341-2163B9348D8D}" type="datetimeFigureOut">
              <a:rPr lang="en-US" altLang="x-none"/>
              <a:pPr>
                <a:defRPr/>
              </a:pPr>
              <a:t>7/31/23</a:t>
            </a:fld>
            <a:endParaRPr lang="en-US" altLang="x-none"/>
          </a:p>
        </p:txBody>
      </p:sp>
      <p:sp>
        <p:nvSpPr>
          <p:cNvPr id="7" name="Footer Placeholder 4">
            <a:extLst>
              <a:ext uri="{FF2B5EF4-FFF2-40B4-BE49-F238E27FC236}">
                <a16:creationId xmlns:a16="http://schemas.microsoft.com/office/drawing/2014/main" id="{5DE5E60E-C448-48BE-99DB-2CA70F8BC990}"/>
              </a:ext>
            </a:extLst>
          </p:cNvPr>
          <p:cNvSpPr>
            <a:spLocks noGrp="1"/>
          </p:cNvSpPr>
          <p:nvPr>
            <p:ph type="ftr" sz="quarter" idx="11"/>
          </p:nvPr>
        </p:nvSpPr>
        <p:spPr>
          <a:xfrm>
            <a:off x="3695700" y="6372225"/>
            <a:ext cx="3389313" cy="365125"/>
          </a:xfrm>
        </p:spPr>
        <p:txBody>
          <a:bodyPr/>
          <a:lstStyle>
            <a:lvl1pPr>
              <a:defRPr b="0" i="0">
                <a:solidFill>
                  <a:srgbClr val="5E869F"/>
                </a:solidFill>
                <a:latin typeface="Calibri Light"/>
                <a:cs typeface="Calibri Light"/>
              </a:defRPr>
            </a:lvl1pPr>
          </a:lstStyle>
          <a:p>
            <a:pPr>
              <a:defRPr/>
            </a:pPr>
            <a:endParaRPr lang="en-US"/>
          </a:p>
        </p:txBody>
      </p:sp>
      <p:sp>
        <p:nvSpPr>
          <p:cNvPr id="8" name="Slide Number Placeholder 5">
            <a:extLst>
              <a:ext uri="{FF2B5EF4-FFF2-40B4-BE49-F238E27FC236}">
                <a16:creationId xmlns:a16="http://schemas.microsoft.com/office/drawing/2014/main" id="{CE003372-D7BD-4DEB-B8F6-1CCA9410116B}"/>
              </a:ext>
            </a:extLst>
          </p:cNvPr>
          <p:cNvSpPr>
            <a:spLocks noGrp="1"/>
          </p:cNvSpPr>
          <p:nvPr>
            <p:ph type="sldNum" sz="quarter" idx="12"/>
          </p:nvPr>
        </p:nvSpPr>
        <p:spPr>
          <a:xfrm>
            <a:off x="8224838" y="6372225"/>
            <a:ext cx="461962" cy="365125"/>
          </a:xfrm>
        </p:spPr>
        <p:txBody>
          <a:bodyPr/>
          <a:lstStyle>
            <a:lvl1pPr>
              <a:defRPr>
                <a:solidFill>
                  <a:srgbClr val="5E869F"/>
                </a:solidFill>
                <a:latin typeface="Calibri Light" panose="020F0302020204030204" pitchFamily="34" charset="0"/>
              </a:defRPr>
            </a:lvl1pPr>
          </a:lstStyle>
          <a:p>
            <a:pPr>
              <a:defRPr/>
            </a:pPr>
            <a:fld id="{0AACA919-DE4F-4BC0-BC81-74D2610944CA}" type="slidenum">
              <a:rPr lang="en-US" altLang="en-US"/>
              <a:pPr>
                <a:defRPr/>
              </a:pPr>
              <a:t>‹#›</a:t>
            </a:fld>
            <a:endParaRPr lang="en-US" altLang="en-US"/>
          </a:p>
        </p:txBody>
      </p:sp>
    </p:spTree>
    <p:extLst>
      <p:ext uri="{BB962C8B-B14F-4D97-AF65-F5344CB8AC3E}">
        <p14:creationId xmlns:p14="http://schemas.microsoft.com/office/powerpoint/2010/main" val="994125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bg>
      <p:bgPr>
        <a:solidFill>
          <a:srgbClr val="0C234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2432206"/>
            <a:ext cx="7772400" cy="1752600"/>
          </a:xfrm>
        </p:spPr>
        <p:txBody>
          <a:bodyPr/>
          <a:lstStyle>
            <a:lvl1pPr marL="0" indent="0" algn="l">
              <a:buNone/>
              <a:defRPr b="0" i="0">
                <a:solidFill>
                  <a:srgbClr val="FFFFFF"/>
                </a:solidFill>
                <a:latin typeface="Calibri Light"/>
                <a:cs typeface="Calibri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a:p>
        </p:txBody>
      </p:sp>
    </p:spTree>
    <p:extLst>
      <p:ext uri="{BB962C8B-B14F-4D97-AF65-F5344CB8AC3E}">
        <p14:creationId xmlns:p14="http://schemas.microsoft.com/office/powerpoint/2010/main" val="1784123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DE7D661-59B4-8545-B2DD-800A2306A710}" type="datetimeFigureOut">
              <a:rPr lang="en-US" smtClean="0"/>
              <a:t>7/31/23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E37F5-7E92-F64C-B9B4-48F99CB57264}" type="slidenum">
              <a:rPr lang="en-US" smtClean="0"/>
              <a:t>‹#›</a:t>
            </a:fld>
            <a:endParaRPr lang="en-US"/>
          </a:p>
        </p:txBody>
      </p:sp>
    </p:spTree>
    <p:extLst>
      <p:ext uri="{BB962C8B-B14F-4D97-AF65-F5344CB8AC3E}">
        <p14:creationId xmlns:p14="http://schemas.microsoft.com/office/powerpoint/2010/main" val="4230718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E7D661-59B4-8545-B2DD-800A2306A710}" type="datetimeFigureOut">
              <a:rPr lang="en-US" smtClean="0"/>
              <a:t>7/31/23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E37F5-7E92-F64C-B9B4-48F99CB57264}" type="slidenum">
              <a:rPr lang="en-US" smtClean="0"/>
              <a:t>‹#›</a:t>
            </a:fld>
            <a:endParaRPr lang="en-US"/>
          </a:p>
        </p:txBody>
      </p:sp>
    </p:spTree>
    <p:extLst>
      <p:ext uri="{BB962C8B-B14F-4D97-AF65-F5344CB8AC3E}">
        <p14:creationId xmlns:p14="http://schemas.microsoft.com/office/powerpoint/2010/main" val="1527864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E7D661-59B4-8545-B2DD-800A2306A710}" type="datetimeFigureOut">
              <a:rPr lang="en-US" smtClean="0"/>
              <a:t>7/31/23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E37F5-7E92-F64C-B9B4-48F99CB57264}" type="slidenum">
              <a:rPr lang="en-US" smtClean="0"/>
              <a:t>‹#›</a:t>
            </a:fld>
            <a:endParaRPr lang="en-US"/>
          </a:p>
        </p:txBody>
      </p:sp>
    </p:spTree>
    <p:extLst>
      <p:ext uri="{BB962C8B-B14F-4D97-AF65-F5344CB8AC3E}">
        <p14:creationId xmlns:p14="http://schemas.microsoft.com/office/powerpoint/2010/main" val="19937503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ACA0117-9F81-4962-838B-6986C81D8E7F}"/>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CA" altLang="en-US"/>
              <a:t>Click to edit Master title style</a:t>
            </a:r>
            <a:endParaRPr lang="en-US" altLang="en-US"/>
          </a:p>
        </p:txBody>
      </p:sp>
      <p:sp>
        <p:nvSpPr>
          <p:cNvPr id="1027" name="Text Placeholder 2">
            <a:extLst>
              <a:ext uri="{FF2B5EF4-FFF2-40B4-BE49-F238E27FC236}">
                <a16:creationId xmlns:a16="http://schemas.microsoft.com/office/drawing/2014/main" id="{EA0681BD-C734-47D4-9425-3699CE086FFB}"/>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ltLang="en-US"/>
              <a:t>Click to edit Master text styles</a:t>
            </a:r>
          </a:p>
          <a:p>
            <a:pPr lvl="1"/>
            <a:r>
              <a:rPr lang="en-CA" altLang="en-US"/>
              <a:t>Second level</a:t>
            </a:r>
          </a:p>
          <a:p>
            <a:pPr lvl="2"/>
            <a:r>
              <a:rPr lang="en-CA" altLang="en-US"/>
              <a:t>Third level</a:t>
            </a:r>
          </a:p>
          <a:p>
            <a:pPr lvl="3"/>
            <a:r>
              <a:rPr lang="en-CA" altLang="en-US"/>
              <a:t>Fourth level</a:t>
            </a:r>
          </a:p>
          <a:p>
            <a:pPr lvl="4"/>
            <a:r>
              <a:rPr lang="en-CA" altLang="en-US"/>
              <a:t>Fifth level</a:t>
            </a:r>
            <a:endParaRPr lang="en-US" altLang="en-US"/>
          </a:p>
        </p:txBody>
      </p:sp>
      <p:sp>
        <p:nvSpPr>
          <p:cNvPr id="4" name="Date Placeholder 3">
            <a:extLst>
              <a:ext uri="{FF2B5EF4-FFF2-40B4-BE49-F238E27FC236}">
                <a16:creationId xmlns:a16="http://schemas.microsoft.com/office/drawing/2014/main" id="{75203FEF-8F97-4067-962B-39B55916A5AD}"/>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charset="0"/>
                <a:ea typeface="ＭＳ Ｐゴシック" charset="-128"/>
              </a:defRPr>
            </a:lvl1pPr>
          </a:lstStyle>
          <a:p>
            <a:pPr>
              <a:defRPr/>
            </a:pPr>
            <a:fld id="{A32869FF-911E-4595-8AC0-40E06B6E1BAF}" type="datetimeFigureOut">
              <a:rPr lang="en-US" altLang="x-none"/>
              <a:pPr>
                <a:defRPr/>
              </a:pPr>
              <a:t>7/31/23</a:t>
            </a:fld>
            <a:endParaRPr lang="en-US" altLang="x-none"/>
          </a:p>
        </p:txBody>
      </p:sp>
      <p:sp>
        <p:nvSpPr>
          <p:cNvPr id="5" name="Footer Placeholder 4">
            <a:extLst>
              <a:ext uri="{FF2B5EF4-FFF2-40B4-BE49-F238E27FC236}">
                <a16:creationId xmlns:a16="http://schemas.microsoft.com/office/drawing/2014/main" id="{0A033A1A-19B5-48D4-BFA2-91CD7A1072A3}"/>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E9CEC1FE-0835-4060-A97F-E6F6D5F14FD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62CFE0B9-9BDF-4E55-B976-C725B765AC0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190" r:id="rId1"/>
    <p:sldLayoutId id="2147484191" r:id="rId2"/>
    <p:sldLayoutId id="2147484192" r:id="rId3"/>
    <p:sldLayoutId id="2147484193" r:id="rId4"/>
    <p:sldLayoutId id="2147484194" r:id="rId5"/>
    <p:sldLayoutId id="2147484195" r:id="rId6"/>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E7D661-59B4-8545-B2DD-800A2306A710}" type="datetimeFigureOut">
              <a:rPr lang="en-US" smtClean="0"/>
              <a:t>7/31/23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5E37F5-7E92-F64C-B9B4-48F99CB57264}" type="slidenum">
              <a:rPr lang="en-US" smtClean="0"/>
              <a:t>‹#›</a:t>
            </a:fld>
            <a:endParaRPr lang="en-US"/>
          </a:p>
        </p:txBody>
      </p:sp>
    </p:spTree>
    <p:extLst>
      <p:ext uri="{BB962C8B-B14F-4D97-AF65-F5344CB8AC3E}">
        <p14:creationId xmlns:p14="http://schemas.microsoft.com/office/powerpoint/2010/main" val="20223253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sickmomma.blogspot.com/2011/11/chronic-illness-means-plenty-of-meds.html"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8.svg"/></Relationships>
</file>

<file path=ppt/slides/_rels/slide26.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image" Target="../media/image13.jpeg"/><Relationship Id="rId5" Type="http://schemas.openxmlformats.org/officeDocument/2006/relationships/diagramQuickStyle" Target="../diagrams/quickStyle3.xml"/><Relationship Id="rId10" Type="http://schemas.openxmlformats.org/officeDocument/2006/relationships/image" Target="../media/image12.jpeg"/><Relationship Id="rId4" Type="http://schemas.openxmlformats.org/officeDocument/2006/relationships/diagramLayout" Target="../diagrams/layout3.xml"/><Relationship Id="rId9" Type="http://schemas.openxmlformats.org/officeDocument/2006/relationships/image" Target="../media/image11.svg"/></Relationships>
</file>

<file path=ppt/slides/_rels/slide28.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 Id="rId9" Type="http://schemas.openxmlformats.org/officeDocument/2006/relationships/image" Target="../media/image15.svg"/></Relationships>
</file>

<file path=ppt/slides/_rels/slide2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image" Target="../media/image1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0.xml"/><Relationship Id="rId1" Type="http://schemas.openxmlformats.org/officeDocument/2006/relationships/slideLayout" Target="../slideLayouts/slideLayout3.xml"/><Relationship Id="rId4" Type="http://schemas.openxmlformats.org/officeDocument/2006/relationships/image" Target="../media/image20.svg"/></Relationships>
</file>

<file path=ppt/slides/_rels/slide34.xml.rels><?xml version="1.0" encoding="UTF-8" standalone="yes"?>
<Relationships xmlns="http://schemas.openxmlformats.org/package/2006/relationships"><Relationship Id="rId3" Type="http://schemas.openxmlformats.org/officeDocument/2006/relationships/hyperlink" Target="https://pain-calculator.com/calculators/neuropathic-pain/"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s://www.hamiltonhealthsciences.ca/areas-of-care/medicine-and-complex-care/clinics/pain-clinic/resources/" TargetMode="External"/><Relationship Id="rId5" Type="http://schemas.openxmlformats.org/officeDocument/2006/relationships/hyperlink" Target="https://pain-calculator.com/calculators/osteoarthritis-pain/" TargetMode="External"/><Relationship Id="rId4" Type="http://schemas.openxmlformats.org/officeDocument/2006/relationships/hyperlink" Target="https://pain-calculator.com/calculators/low-back-pain/"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hyperlink" Target="http://www.rxfiles.ca/"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hyperlink" Target="https://www.amazon.ca/Dulcolax-Laxative-Tablets-10-Count/dp/B087CNCLVQ/ref=sr_1_6?crid=NAN2P0V17Y8X&amp;keywords=dulcolax&amp;qid=1687410634&amp;sprefix=dulolax%2Caps%2C150&amp;sr=8-6" TargetMode="External"/><Relationship Id="rId3" Type="http://schemas.openxmlformats.org/officeDocument/2006/relationships/hyperlink" Target="https://creativecommons.org/licenses/by-nc-nd/3.0/" TargetMode="External"/><Relationship Id="rId7" Type="http://schemas.openxmlformats.org/officeDocument/2006/relationships/hyperlink" Target="https://www.amazon.ca/Metamucil-Smooth-Texture-Psyllium-Packaging/dp/B00BNWSG32/ref=sr_1_1?keywords=metamucil+powder&amp;qid=1687410589&amp;sprefix=metam%2Caps%2C160&amp;sr=8-1" TargetMode="External"/><Relationship Id="rId2" Type="http://schemas.openxmlformats.org/officeDocument/2006/relationships/hyperlink" Target="https://sickmomma.blogspot.com/2011/11/chronic-illness-means-plenty-of-meds.html" TargetMode="External"/><Relationship Id="rId1" Type="http://schemas.openxmlformats.org/officeDocument/2006/relationships/slideLayout" Target="../slideLayouts/slideLayout8.xml"/><Relationship Id="rId6" Type="http://schemas.openxmlformats.org/officeDocument/2006/relationships/hyperlink" Target="https://www.walmart.ca/en/ip/lax-a-day-laxative-powder/6000078112705" TargetMode="External"/><Relationship Id="rId5" Type="http://schemas.openxmlformats.org/officeDocument/2006/relationships/hyperlink" Target="https://well.ca/products/moi-stir-dry-mouth-solution_16367.html" TargetMode="External"/><Relationship Id="rId4" Type="http://schemas.openxmlformats.org/officeDocument/2006/relationships/hyperlink" Target="https://www.amazon.ca/Biotene-Saliva-Replacement-Gel-50g/dp/B003XE02YE"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B9BEB-CC0F-9E5A-EB9B-C6D5A58E9180}"/>
              </a:ext>
            </a:extLst>
          </p:cNvPr>
          <p:cNvSpPr>
            <a:spLocks noGrp="1"/>
          </p:cNvSpPr>
          <p:nvPr>
            <p:ph type="ctrTitle"/>
          </p:nvPr>
        </p:nvSpPr>
        <p:spPr>
          <a:xfrm>
            <a:off x="774700" y="1031748"/>
            <a:ext cx="7772400" cy="1470025"/>
          </a:xfrm>
        </p:spPr>
        <p:txBody>
          <a:bodyPr/>
          <a:lstStyle/>
          <a:p>
            <a:r>
              <a:rPr lang="en-US" dirty="0">
                <a:solidFill>
                  <a:srgbClr val="FFFFFF"/>
                </a:solidFill>
                <a:ea typeface="+mj-lt"/>
                <a:cs typeface="+mj-lt"/>
              </a:rPr>
              <a:t>Session 2: Non-Opioid Medications</a:t>
            </a:r>
            <a:endParaRPr lang="en-US" dirty="0"/>
          </a:p>
        </p:txBody>
      </p:sp>
      <p:sp>
        <p:nvSpPr>
          <p:cNvPr id="3" name="Subtitle 2">
            <a:extLst>
              <a:ext uri="{FF2B5EF4-FFF2-40B4-BE49-F238E27FC236}">
                <a16:creationId xmlns:a16="http://schemas.microsoft.com/office/drawing/2014/main" id="{514E9106-E87C-D0F5-3A0A-A39A8BAE93F8}"/>
              </a:ext>
            </a:extLst>
          </p:cNvPr>
          <p:cNvSpPr>
            <a:spLocks noGrp="1"/>
          </p:cNvSpPr>
          <p:nvPr>
            <p:ph type="subTitle" idx="1"/>
          </p:nvPr>
        </p:nvSpPr>
        <p:spPr>
          <a:xfrm>
            <a:off x="736600" y="2882997"/>
            <a:ext cx="7940709" cy="2757435"/>
          </a:xfrm>
        </p:spPr>
        <p:txBody>
          <a:bodyPr/>
          <a:lstStyle/>
          <a:p>
            <a:r>
              <a:rPr lang="en-US" sz="3000" b="1" dirty="0">
                <a:ea typeface="MS PGothic"/>
              </a:rPr>
              <a:t>Facilitator: [</a:t>
            </a:r>
            <a:r>
              <a:rPr lang="en-US" sz="3000" b="1" dirty="0">
                <a:solidFill>
                  <a:srgbClr val="FF0000"/>
                </a:solidFill>
                <a:ea typeface="MS PGothic"/>
              </a:rPr>
              <a:t>INSERT NAME HERE</a:t>
            </a:r>
            <a:r>
              <a:rPr lang="en-US" sz="3000" b="1" dirty="0">
                <a:ea typeface="MS PGothic"/>
              </a:rPr>
              <a:t>]</a:t>
            </a:r>
            <a:endParaRPr lang="en-US"/>
          </a:p>
          <a:p>
            <a:endParaRPr lang="en-US" sz="3000" b="1" dirty="0">
              <a:ea typeface="MS PGothic"/>
            </a:endParaRPr>
          </a:p>
          <a:p>
            <a:r>
              <a:rPr lang="en-US" sz="2400" b="1" dirty="0">
                <a:ea typeface="MS PGothic"/>
              </a:rPr>
              <a:t>[</a:t>
            </a:r>
            <a:r>
              <a:rPr lang="en-US" sz="2400" b="1" dirty="0">
                <a:solidFill>
                  <a:srgbClr val="FF0000"/>
                </a:solidFill>
                <a:ea typeface="MS PGothic"/>
              </a:rPr>
              <a:t>INSERT DATE &amp; TIME HERE</a:t>
            </a:r>
            <a:r>
              <a:rPr lang="en-US" sz="2400" b="1" dirty="0">
                <a:ea typeface="MS PGothic"/>
              </a:rPr>
              <a:t>] </a:t>
            </a:r>
          </a:p>
          <a:p>
            <a:endParaRPr lang="en-US" sz="2400" b="1" dirty="0"/>
          </a:p>
          <a:p>
            <a:r>
              <a:rPr lang="en-US" sz="1800" b="1" dirty="0">
                <a:ea typeface="MS PGothic"/>
              </a:rPr>
              <a:t>NOTICE: This slide deck intended for educational purposes only and you are encouraged to adapt this slide deck to suit your clinic, services and community.</a:t>
            </a:r>
            <a:endParaRPr lang="en-US" dirty="0">
              <a:ea typeface="MS PGothic"/>
            </a:endParaRPr>
          </a:p>
        </p:txBody>
      </p:sp>
      <p:sp>
        <p:nvSpPr>
          <p:cNvPr id="4" name="TextBox 1">
            <a:extLst>
              <a:ext uri="{FF2B5EF4-FFF2-40B4-BE49-F238E27FC236}">
                <a16:creationId xmlns:a16="http://schemas.microsoft.com/office/drawing/2014/main" id="{D1458C1B-23BD-622C-6897-AF99ED9EB19C}"/>
              </a:ext>
            </a:extLst>
          </p:cNvPr>
          <p:cNvSpPr txBox="1"/>
          <p:nvPr/>
        </p:nvSpPr>
        <p:spPr>
          <a:xfrm>
            <a:off x="659339" y="6177184"/>
            <a:ext cx="7482431" cy="46166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algn="just"/>
            <a:r>
              <a:rPr lang="en-US" sz="1200" i="1" dirty="0">
                <a:solidFill>
                  <a:schemeClr val="bg1"/>
                </a:solidFill>
                <a:latin typeface="Calibri"/>
                <a:ea typeface="MS PGothic"/>
                <a:cs typeface="Calibri"/>
              </a:rPr>
              <a:t>This slide deck was created in 2022 at the UBC Pharmacists Clinic by Dr. Tiana Tilli, PharmD, RPh, ACPR with the help of Rebecca Leung E2P PharmD 2023</a:t>
            </a:r>
            <a:endParaRPr lang="en-US" sz="1200" dirty="0">
              <a:solidFill>
                <a:schemeClr val="bg1"/>
              </a:solidFill>
              <a:cs typeface="Calibri"/>
            </a:endParaRPr>
          </a:p>
        </p:txBody>
      </p:sp>
    </p:spTree>
    <p:extLst>
      <p:ext uri="{BB962C8B-B14F-4D97-AF65-F5344CB8AC3E}">
        <p14:creationId xmlns:p14="http://schemas.microsoft.com/office/powerpoint/2010/main" val="1407718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32B5C-235C-4D59-A198-CDB6A8C340E1}"/>
              </a:ext>
            </a:extLst>
          </p:cNvPr>
          <p:cNvSpPr>
            <a:spLocks noGrp="1"/>
          </p:cNvSpPr>
          <p:nvPr>
            <p:ph type="title"/>
          </p:nvPr>
        </p:nvSpPr>
        <p:spPr/>
        <p:txBody>
          <a:bodyPr/>
          <a:lstStyle/>
          <a:p>
            <a:r>
              <a:rPr lang="en-CA"/>
              <a:t>Number of Medications</a:t>
            </a:r>
          </a:p>
        </p:txBody>
      </p:sp>
      <p:sp>
        <p:nvSpPr>
          <p:cNvPr id="20" name="TextBox 19">
            <a:extLst>
              <a:ext uri="{FF2B5EF4-FFF2-40B4-BE49-F238E27FC236}">
                <a16:creationId xmlns:a16="http://schemas.microsoft.com/office/drawing/2014/main" id="{E4C3EF42-CF26-45BE-98B4-F14CCF9238E4}"/>
              </a:ext>
            </a:extLst>
          </p:cNvPr>
          <p:cNvSpPr txBox="1"/>
          <p:nvPr/>
        </p:nvSpPr>
        <p:spPr>
          <a:xfrm>
            <a:off x="317614" y="1417918"/>
            <a:ext cx="8603777" cy="5398401"/>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CA" sz="2800" dirty="0">
                <a:latin typeface="Calibri Light"/>
                <a:ea typeface="MS PGothic"/>
                <a:cs typeface="Calibri Light"/>
              </a:rPr>
              <a:t>More than one class of medication may be needed as they can complement each other working different ways</a:t>
            </a:r>
            <a:endParaRPr lang="en-CA" sz="2800" dirty="0">
              <a:solidFill>
                <a:schemeClr val="accent1"/>
              </a:solidFill>
              <a:latin typeface="Calibri Light"/>
              <a:ea typeface="MS PGothic"/>
              <a:cs typeface="Calibri Light"/>
            </a:endParaRPr>
          </a:p>
          <a:p>
            <a:pPr marL="742950" lvl="1" indent="-285750">
              <a:buFont typeface="Arial" panose="020B0604020202020204" pitchFamily="34" charset="0"/>
              <a:buChar char="•"/>
            </a:pPr>
            <a:endParaRPr lang="en-CA" sz="2800" b="1" dirty="0">
              <a:solidFill>
                <a:srgbClr val="000000"/>
              </a:solidFill>
              <a:latin typeface="Calibri Light"/>
              <a:ea typeface="MS PGothic"/>
              <a:cs typeface="Calibri Light"/>
            </a:endParaRPr>
          </a:p>
          <a:p>
            <a:pPr marL="285750" indent="-285750">
              <a:buFont typeface="Arial" panose="020B0604020202020204" pitchFamily="34" charset="0"/>
              <a:buChar char="•"/>
            </a:pPr>
            <a:r>
              <a:rPr lang="en-CA" sz="2800" dirty="0">
                <a:latin typeface="Calibri Light"/>
                <a:ea typeface="MS PGothic"/>
                <a:cs typeface="Calibri Light"/>
              </a:rPr>
              <a:t>Want to make sure all medications taken are needed</a:t>
            </a:r>
          </a:p>
          <a:p>
            <a:pPr marL="742950" lvl="1" indent="-285750">
              <a:spcBef>
                <a:spcPct val="20000"/>
              </a:spcBef>
              <a:buFont typeface="Arial" panose="020B0604020202020204" pitchFamily="34" charset="0"/>
              <a:buChar char="–"/>
            </a:pPr>
            <a:r>
              <a:rPr lang="en-CA" sz="2400" dirty="0">
                <a:latin typeface="Calibri Light"/>
                <a:ea typeface="MS PGothic"/>
                <a:cs typeface="Calibri Light"/>
              </a:rPr>
              <a:t>Routinely review if medications are still needed*</a:t>
            </a:r>
          </a:p>
          <a:p>
            <a:pPr marL="742950" lvl="1" indent="-285750">
              <a:spcBef>
                <a:spcPct val="20000"/>
              </a:spcBef>
              <a:buFont typeface="Arial" panose="020B0604020202020204" pitchFamily="34" charset="0"/>
              <a:buChar char="–"/>
            </a:pPr>
            <a:r>
              <a:rPr lang="en-CA" sz="2400" dirty="0">
                <a:latin typeface="Calibri Light"/>
                <a:ea typeface="MS PGothic"/>
                <a:cs typeface="Calibri Light"/>
              </a:rPr>
              <a:t>If a medication isn't working, it should be stopped before another medication is added on*</a:t>
            </a:r>
          </a:p>
          <a:p>
            <a:pPr lvl="1">
              <a:spcBef>
                <a:spcPct val="20000"/>
              </a:spcBef>
            </a:pPr>
            <a:endParaRPr lang="en-CA" sz="2400" dirty="0">
              <a:latin typeface="Calibri Light"/>
              <a:ea typeface="MS PGothic"/>
              <a:cs typeface="Calibri Light"/>
            </a:endParaRPr>
          </a:p>
          <a:p>
            <a:pPr lvl="1">
              <a:spcBef>
                <a:spcPct val="20000"/>
              </a:spcBef>
            </a:pPr>
            <a:endParaRPr lang="en-CA" sz="2400" dirty="0">
              <a:latin typeface="Calibri Light"/>
              <a:ea typeface="MS PGothic"/>
              <a:cs typeface="Calibri Light"/>
            </a:endParaRPr>
          </a:p>
          <a:p>
            <a:pPr marL="742950" lvl="1" indent="-285750">
              <a:spcBef>
                <a:spcPct val="20000"/>
              </a:spcBef>
              <a:buFont typeface="Arial" panose="020B0604020202020204" pitchFamily="34" charset="0"/>
              <a:buChar char="–"/>
            </a:pPr>
            <a:endParaRPr lang="en-CA" sz="2400" dirty="0">
              <a:latin typeface="Calibri Light"/>
              <a:ea typeface="MS PGothic"/>
              <a:cs typeface="Calibri Light"/>
            </a:endParaRPr>
          </a:p>
          <a:p>
            <a:pPr>
              <a:spcBef>
                <a:spcPct val="20000"/>
              </a:spcBef>
            </a:pPr>
            <a:endParaRPr lang="en-CA" dirty="0">
              <a:latin typeface="Calibri Light"/>
              <a:ea typeface="MS PGothic"/>
              <a:cs typeface="Calibri Light"/>
            </a:endParaRPr>
          </a:p>
          <a:p>
            <a:pPr>
              <a:spcBef>
                <a:spcPct val="20000"/>
              </a:spcBef>
            </a:pPr>
            <a:endParaRPr lang="en-CA" dirty="0">
              <a:latin typeface="Calibri Light"/>
              <a:ea typeface="MS PGothic"/>
              <a:cs typeface="Calibri Light"/>
            </a:endParaRPr>
          </a:p>
          <a:p>
            <a:pPr>
              <a:spcBef>
                <a:spcPct val="20000"/>
              </a:spcBef>
            </a:pPr>
            <a:r>
              <a:rPr lang="en-CA" dirty="0">
                <a:latin typeface="Calibri Light"/>
                <a:ea typeface="MS PGothic"/>
                <a:cs typeface="Calibri Light"/>
              </a:rPr>
              <a:t>*Review with your healthcare provider (e.g., pharmacist) before making changes</a:t>
            </a:r>
            <a:endParaRPr lang="en-CA" dirty="0">
              <a:cs typeface="Calibri"/>
            </a:endParaRPr>
          </a:p>
        </p:txBody>
      </p:sp>
      <p:pic>
        <p:nvPicPr>
          <p:cNvPr id="8" name="Picture 8" descr="A picture containing text, indoor, wall, lined&#10;&#10;Description automatically generated">
            <a:extLst>
              <a:ext uri="{FF2B5EF4-FFF2-40B4-BE49-F238E27FC236}">
                <a16:creationId xmlns:a16="http://schemas.microsoft.com/office/drawing/2014/main" id="{98ABB832-52B2-4C94-544A-6F70554055C4}"/>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6218944" y="4249258"/>
            <a:ext cx="2756227" cy="2064866"/>
          </a:xfrm>
          <a:prstGeom prst="rect">
            <a:avLst/>
          </a:prstGeom>
        </p:spPr>
      </p:pic>
      <p:sp>
        <p:nvSpPr>
          <p:cNvPr id="9" name="TextBox 8">
            <a:extLst>
              <a:ext uri="{FF2B5EF4-FFF2-40B4-BE49-F238E27FC236}">
                <a16:creationId xmlns:a16="http://schemas.microsoft.com/office/drawing/2014/main" id="{2E52506B-09A4-F972-AE2D-7A48A4980182}"/>
              </a:ext>
            </a:extLst>
          </p:cNvPr>
          <p:cNvSpPr txBox="1"/>
          <p:nvPr/>
        </p:nvSpPr>
        <p:spPr>
          <a:xfrm>
            <a:off x="8561317" y="6609091"/>
            <a:ext cx="2743200" cy="317500"/>
          </a:xfrm>
          <a:prstGeom prst="rect">
            <a:avLst/>
          </a:prstGeom>
        </p:spPr>
        <p:txBody>
          <a:bodyPr lIns="91440" tIns="45720" rIns="91440" bIns="45720" anchor="t">
            <a:normAutofit/>
          </a:bodyPr>
          <a:lstStyle/>
          <a:p>
            <a:r>
              <a:rPr lang="en-US" sz="1000" dirty="0">
                <a:latin typeface="Calibri"/>
                <a:ea typeface="MS PGothic"/>
                <a:cs typeface="Calibri"/>
              </a:rPr>
              <a:t>Image 1</a:t>
            </a:r>
            <a:endParaRPr lang="en-US" sz="1000" dirty="0">
              <a:cs typeface="Calibri"/>
            </a:endParaRPr>
          </a:p>
        </p:txBody>
      </p:sp>
    </p:spTree>
    <p:extLst>
      <p:ext uri="{BB962C8B-B14F-4D97-AF65-F5344CB8AC3E}">
        <p14:creationId xmlns:p14="http://schemas.microsoft.com/office/powerpoint/2010/main" val="1978987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3E4D1-9743-4A47-BD59-C371C98D67E4}"/>
              </a:ext>
            </a:extLst>
          </p:cNvPr>
          <p:cNvSpPr>
            <a:spLocks noGrp="1"/>
          </p:cNvSpPr>
          <p:nvPr>
            <p:ph type="title"/>
          </p:nvPr>
        </p:nvSpPr>
        <p:spPr>
          <a:xfrm>
            <a:off x="457200" y="2857500"/>
            <a:ext cx="8229600" cy="1143000"/>
          </a:xfrm>
        </p:spPr>
        <p:txBody>
          <a:bodyPr/>
          <a:lstStyle/>
          <a:p>
            <a:r>
              <a:rPr lang="en-CA">
                <a:ea typeface="MS PGothic"/>
              </a:rPr>
              <a:t>Medications for Pain</a:t>
            </a:r>
            <a:endParaRPr lang="en-US"/>
          </a:p>
        </p:txBody>
      </p:sp>
    </p:spTree>
    <p:extLst>
      <p:ext uri="{BB962C8B-B14F-4D97-AF65-F5344CB8AC3E}">
        <p14:creationId xmlns:p14="http://schemas.microsoft.com/office/powerpoint/2010/main" val="3525901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BFF4D-DF1F-462B-B888-C3C105C037B5}"/>
              </a:ext>
            </a:extLst>
          </p:cNvPr>
          <p:cNvSpPr>
            <a:spLocks noGrp="1"/>
          </p:cNvSpPr>
          <p:nvPr>
            <p:ph type="title"/>
          </p:nvPr>
        </p:nvSpPr>
        <p:spPr>
          <a:xfrm>
            <a:off x="498428" y="25350"/>
            <a:ext cx="8229600" cy="1143000"/>
          </a:xfrm>
        </p:spPr>
        <p:txBody>
          <a:bodyPr/>
          <a:lstStyle/>
          <a:p>
            <a:r>
              <a:rPr lang="en-CA"/>
              <a:t>Medications for Nociceptive Pain</a:t>
            </a:r>
            <a:r>
              <a:rPr lang="en-CA" baseline="30000"/>
              <a:t>3</a:t>
            </a:r>
            <a:endParaRPr lang="en-CA"/>
          </a:p>
        </p:txBody>
      </p:sp>
      <p:grpSp>
        <p:nvGrpSpPr>
          <p:cNvPr id="15" name="Group 14">
            <a:extLst>
              <a:ext uri="{FF2B5EF4-FFF2-40B4-BE49-F238E27FC236}">
                <a16:creationId xmlns:a16="http://schemas.microsoft.com/office/drawing/2014/main" id="{2F3070DB-39D1-4A5F-B67F-9D31E1FABAF1}"/>
              </a:ext>
            </a:extLst>
          </p:cNvPr>
          <p:cNvGrpSpPr/>
          <p:nvPr/>
        </p:nvGrpSpPr>
        <p:grpSpPr>
          <a:xfrm>
            <a:off x="498428" y="1497750"/>
            <a:ext cx="8229600" cy="3669099"/>
            <a:chOff x="269828" y="1306284"/>
            <a:chExt cx="8640000" cy="4550230"/>
          </a:xfrm>
        </p:grpSpPr>
        <p:sp>
          <p:nvSpPr>
            <p:cNvPr id="11" name="Rectangle 10">
              <a:extLst>
                <a:ext uri="{FF2B5EF4-FFF2-40B4-BE49-F238E27FC236}">
                  <a16:creationId xmlns:a16="http://schemas.microsoft.com/office/drawing/2014/main" id="{0A42A6F7-03CE-445A-A775-50F825A13070}"/>
                </a:ext>
              </a:extLst>
            </p:cNvPr>
            <p:cNvSpPr/>
            <p:nvPr/>
          </p:nvSpPr>
          <p:spPr>
            <a:xfrm>
              <a:off x="269828" y="4245428"/>
              <a:ext cx="2160000" cy="1611086"/>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12" name="Rectangle 11">
              <a:extLst>
                <a:ext uri="{FF2B5EF4-FFF2-40B4-BE49-F238E27FC236}">
                  <a16:creationId xmlns:a16="http://schemas.microsoft.com/office/drawing/2014/main" id="{AC99E974-6A18-423A-8137-B561F22284F7}"/>
                </a:ext>
              </a:extLst>
            </p:cNvPr>
            <p:cNvSpPr/>
            <p:nvPr/>
          </p:nvSpPr>
          <p:spPr>
            <a:xfrm>
              <a:off x="2429828" y="3233057"/>
              <a:ext cx="2160000" cy="2623457"/>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13" name="Rectangle 12">
              <a:extLst>
                <a:ext uri="{FF2B5EF4-FFF2-40B4-BE49-F238E27FC236}">
                  <a16:creationId xmlns:a16="http://schemas.microsoft.com/office/drawing/2014/main" id="{5B8068DC-2056-4860-8BC9-933580F21ACC}"/>
                </a:ext>
              </a:extLst>
            </p:cNvPr>
            <p:cNvSpPr/>
            <p:nvPr/>
          </p:nvSpPr>
          <p:spPr>
            <a:xfrm>
              <a:off x="4589828" y="2177143"/>
              <a:ext cx="2160000" cy="3679371"/>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14" name="Rectangle 13">
              <a:extLst>
                <a:ext uri="{FF2B5EF4-FFF2-40B4-BE49-F238E27FC236}">
                  <a16:creationId xmlns:a16="http://schemas.microsoft.com/office/drawing/2014/main" id="{A68DE197-3BA6-4584-8F31-EAA93EBCBFF3}"/>
                </a:ext>
              </a:extLst>
            </p:cNvPr>
            <p:cNvSpPr/>
            <p:nvPr/>
          </p:nvSpPr>
          <p:spPr>
            <a:xfrm>
              <a:off x="6749828" y="1306284"/>
              <a:ext cx="2160000" cy="4550229"/>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grpSp>
      <p:sp>
        <p:nvSpPr>
          <p:cNvPr id="16" name="TextBox 15">
            <a:extLst>
              <a:ext uri="{FF2B5EF4-FFF2-40B4-BE49-F238E27FC236}">
                <a16:creationId xmlns:a16="http://schemas.microsoft.com/office/drawing/2014/main" id="{69DB664E-F52E-4B53-A8BF-21B63998341D}"/>
              </a:ext>
            </a:extLst>
          </p:cNvPr>
          <p:cNvSpPr txBox="1"/>
          <p:nvPr/>
        </p:nvSpPr>
        <p:spPr>
          <a:xfrm>
            <a:off x="738737" y="3452577"/>
            <a:ext cx="1632857" cy="461665"/>
          </a:xfrm>
          <a:prstGeom prst="rect">
            <a:avLst/>
          </a:prstGeom>
          <a:noFill/>
        </p:spPr>
        <p:txBody>
          <a:bodyPr wrap="square" rtlCol="0">
            <a:spAutoFit/>
          </a:bodyPr>
          <a:lstStyle/>
          <a:p>
            <a:pPr algn="ctr"/>
            <a:r>
              <a:rPr lang="en-CA" sz="2400" b="1" dirty="0">
                <a:solidFill>
                  <a:srgbClr val="007635"/>
                </a:solidFill>
              </a:rPr>
              <a:t>STEP 1</a:t>
            </a:r>
          </a:p>
        </p:txBody>
      </p:sp>
      <p:sp>
        <p:nvSpPr>
          <p:cNvPr id="20" name="TextBox 19">
            <a:extLst>
              <a:ext uri="{FF2B5EF4-FFF2-40B4-BE49-F238E27FC236}">
                <a16:creationId xmlns:a16="http://schemas.microsoft.com/office/drawing/2014/main" id="{E8677534-0C64-4DC9-AB0A-5061CB25F17D}"/>
              </a:ext>
            </a:extLst>
          </p:cNvPr>
          <p:cNvSpPr txBox="1"/>
          <p:nvPr/>
        </p:nvSpPr>
        <p:spPr>
          <a:xfrm>
            <a:off x="478419" y="3899031"/>
            <a:ext cx="2160000" cy="923330"/>
          </a:xfrm>
          <a:prstGeom prst="rect">
            <a:avLst/>
          </a:prstGeom>
          <a:noFill/>
        </p:spPr>
        <p:txBody>
          <a:bodyPr wrap="square" rtlCol="0">
            <a:spAutoFit/>
          </a:bodyPr>
          <a:lstStyle/>
          <a:p>
            <a:pPr algn="ctr"/>
            <a:r>
              <a:rPr lang="en-CA" b="1" dirty="0"/>
              <a:t>Non-Opioids</a:t>
            </a:r>
            <a:r>
              <a:rPr lang="en-CA" dirty="0"/>
              <a:t> </a:t>
            </a:r>
          </a:p>
          <a:p>
            <a:pPr algn="ctr"/>
            <a:r>
              <a:rPr lang="en-CA" dirty="0"/>
              <a:t>(Acetaminophen, NSAIDs, Duloxetine)</a:t>
            </a:r>
          </a:p>
        </p:txBody>
      </p:sp>
      <p:sp>
        <p:nvSpPr>
          <p:cNvPr id="21" name="TextBox 20">
            <a:extLst>
              <a:ext uri="{FF2B5EF4-FFF2-40B4-BE49-F238E27FC236}">
                <a16:creationId xmlns:a16="http://schemas.microsoft.com/office/drawing/2014/main" id="{B08EE978-334D-4605-A69C-3AFFCC050DA0}"/>
              </a:ext>
            </a:extLst>
          </p:cNvPr>
          <p:cNvSpPr txBox="1"/>
          <p:nvPr/>
        </p:nvSpPr>
        <p:spPr>
          <a:xfrm>
            <a:off x="2611903" y="3374660"/>
            <a:ext cx="2160000" cy="923330"/>
          </a:xfrm>
          <a:prstGeom prst="rect">
            <a:avLst/>
          </a:prstGeom>
          <a:noFill/>
        </p:spPr>
        <p:txBody>
          <a:bodyPr wrap="square" rtlCol="0">
            <a:spAutoFit/>
          </a:bodyPr>
          <a:lstStyle/>
          <a:p>
            <a:pPr algn="ctr"/>
            <a:r>
              <a:rPr lang="en-CA" dirty="0"/>
              <a:t>Opioids</a:t>
            </a:r>
          </a:p>
          <a:p>
            <a:pPr algn="ctr"/>
            <a:r>
              <a:rPr lang="en-CA" dirty="0"/>
              <a:t>(Tramadol, Codeine Buprenorphine) </a:t>
            </a:r>
          </a:p>
        </p:txBody>
      </p:sp>
      <p:sp>
        <p:nvSpPr>
          <p:cNvPr id="22" name="TextBox 21">
            <a:extLst>
              <a:ext uri="{FF2B5EF4-FFF2-40B4-BE49-F238E27FC236}">
                <a16:creationId xmlns:a16="http://schemas.microsoft.com/office/drawing/2014/main" id="{A5B15EF5-B60E-4415-84BB-4D8F0FC3D6D5}"/>
              </a:ext>
            </a:extLst>
          </p:cNvPr>
          <p:cNvSpPr txBox="1"/>
          <p:nvPr/>
        </p:nvSpPr>
        <p:spPr>
          <a:xfrm>
            <a:off x="4705423" y="2547407"/>
            <a:ext cx="2031686" cy="646331"/>
          </a:xfrm>
          <a:prstGeom prst="rect">
            <a:avLst/>
          </a:prstGeom>
          <a:noFill/>
        </p:spPr>
        <p:txBody>
          <a:bodyPr wrap="square" rtlCol="0">
            <a:spAutoFit/>
          </a:bodyPr>
          <a:lstStyle/>
          <a:p>
            <a:pPr algn="ctr"/>
            <a:r>
              <a:rPr lang="en-CA" dirty="0"/>
              <a:t>Strong Opioids </a:t>
            </a:r>
          </a:p>
          <a:p>
            <a:pPr algn="ctr"/>
            <a:r>
              <a:rPr lang="en-CA" dirty="0"/>
              <a:t>Methadone</a:t>
            </a:r>
          </a:p>
        </p:txBody>
      </p:sp>
      <p:sp>
        <p:nvSpPr>
          <p:cNvPr id="23" name="TextBox 22">
            <a:extLst>
              <a:ext uri="{FF2B5EF4-FFF2-40B4-BE49-F238E27FC236}">
                <a16:creationId xmlns:a16="http://schemas.microsoft.com/office/drawing/2014/main" id="{A1EB29FF-BAB5-464A-998B-6B6D15A84741}"/>
              </a:ext>
            </a:extLst>
          </p:cNvPr>
          <p:cNvSpPr txBox="1"/>
          <p:nvPr/>
        </p:nvSpPr>
        <p:spPr>
          <a:xfrm>
            <a:off x="6643056" y="1513649"/>
            <a:ext cx="2160000" cy="923330"/>
          </a:xfrm>
          <a:prstGeom prst="rect">
            <a:avLst/>
          </a:prstGeom>
          <a:noFill/>
        </p:spPr>
        <p:txBody>
          <a:bodyPr wrap="square" rtlCol="0">
            <a:spAutoFit/>
          </a:bodyPr>
          <a:lstStyle/>
          <a:p>
            <a:pPr algn="ctr"/>
            <a:r>
              <a:rPr lang="en-CA" dirty="0"/>
              <a:t>Nerve Block, Epidurals, Neurolytic Block Therapy </a:t>
            </a:r>
          </a:p>
        </p:txBody>
      </p:sp>
      <p:cxnSp>
        <p:nvCxnSpPr>
          <p:cNvPr id="6" name="Straight Arrow Connector 5">
            <a:extLst>
              <a:ext uri="{FF2B5EF4-FFF2-40B4-BE49-F238E27FC236}">
                <a16:creationId xmlns:a16="http://schemas.microsoft.com/office/drawing/2014/main" id="{C7676731-9C2C-41B7-AB14-D52F0488D6E6}"/>
              </a:ext>
            </a:extLst>
          </p:cNvPr>
          <p:cNvCxnSpPr/>
          <p:nvPr/>
        </p:nvCxnSpPr>
        <p:spPr>
          <a:xfrm>
            <a:off x="522000" y="5327360"/>
            <a:ext cx="8100000" cy="0"/>
          </a:xfrm>
          <a:prstGeom prst="straightConnector1">
            <a:avLst/>
          </a:prstGeom>
          <a:ln w="57150">
            <a:solidFill>
              <a:srgbClr val="008E40"/>
            </a:solidFill>
            <a:headEnd type="triangle" w="lg" len="lg"/>
            <a:tailEnd type="triangle" w="lg" len="lg"/>
          </a:ln>
          <a:effectLst>
            <a:outerShdw blurRad="40000" dist="23000" dir="5400000" rotWithShape="0">
              <a:srgbClr val="000000">
                <a:alpha val="0"/>
              </a:srgbClr>
            </a:outerShdw>
          </a:effectLst>
        </p:spPr>
        <p:style>
          <a:lnRef idx="3">
            <a:schemeClr val="accent6"/>
          </a:lnRef>
          <a:fillRef idx="0">
            <a:schemeClr val="accent6"/>
          </a:fillRef>
          <a:effectRef idx="2">
            <a:schemeClr val="accent6"/>
          </a:effectRef>
          <a:fontRef idx="minor">
            <a:schemeClr val="tx1"/>
          </a:fontRef>
        </p:style>
      </p:cxnSp>
      <p:sp>
        <p:nvSpPr>
          <p:cNvPr id="7" name="TextBox 6">
            <a:extLst>
              <a:ext uri="{FF2B5EF4-FFF2-40B4-BE49-F238E27FC236}">
                <a16:creationId xmlns:a16="http://schemas.microsoft.com/office/drawing/2014/main" id="{583F31DC-4591-47B2-AEBF-111E969BFA02}"/>
              </a:ext>
            </a:extLst>
          </p:cNvPr>
          <p:cNvSpPr txBox="1"/>
          <p:nvPr/>
        </p:nvSpPr>
        <p:spPr>
          <a:xfrm>
            <a:off x="522000" y="5463417"/>
            <a:ext cx="8126729" cy="646331"/>
          </a:xfrm>
          <a:prstGeom prst="rect">
            <a:avLst/>
          </a:prstGeom>
          <a:noFill/>
        </p:spPr>
        <p:txBody>
          <a:bodyPr wrap="square" rtlCol="0">
            <a:spAutoFit/>
          </a:bodyPr>
          <a:lstStyle/>
          <a:p>
            <a:pPr algn="ctr"/>
            <a:r>
              <a:rPr lang="en-CA" b="1" dirty="0">
                <a:solidFill>
                  <a:srgbClr val="007635"/>
                </a:solidFill>
              </a:rPr>
              <a:t>Non-medication therapies (e.g., exercise, physical therapy) should be continued</a:t>
            </a:r>
          </a:p>
          <a:p>
            <a:pPr algn="ctr"/>
            <a:r>
              <a:rPr lang="en-CA" b="1" dirty="0">
                <a:solidFill>
                  <a:srgbClr val="007635"/>
                </a:solidFill>
              </a:rPr>
              <a:t>Consider add-ons (e.g., steroid injections) at each step </a:t>
            </a:r>
          </a:p>
        </p:txBody>
      </p:sp>
    </p:spTree>
    <p:extLst>
      <p:ext uri="{BB962C8B-B14F-4D97-AF65-F5344CB8AC3E}">
        <p14:creationId xmlns:p14="http://schemas.microsoft.com/office/powerpoint/2010/main" val="3113288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79EF6B08-F5BC-45EA-A3C5-06ED4445A51C}"/>
              </a:ext>
            </a:extLst>
          </p:cNvPr>
          <p:cNvSpPr>
            <a:spLocks noGrp="1"/>
          </p:cNvSpPr>
          <p:nvPr>
            <p:ph type="title"/>
          </p:nvPr>
        </p:nvSpPr>
        <p:spPr>
          <a:xfrm>
            <a:off x="1" y="212014"/>
            <a:ext cx="9143999" cy="1143000"/>
          </a:xfrm>
        </p:spPr>
        <p:txBody>
          <a:bodyPr/>
          <a:lstStyle/>
          <a:p>
            <a:r>
              <a:rPr lang="en-US" altLang="en-US">
                <a:ea typeface="MS PGothic"/>
              </a:rPr>
              <a:t>Medications for Neuropathic Pain</a:t>
            </a:r>
            <a:r>
              <a:rPr lang="en-US" altLang="en-US" baseline="30000">
                <a:ea typeface="MS PGothic"/>
              </a:rPr>
              <a:t>4</a:t>
            </a:r>
            <a:endParaRPr lang="en-US" altLang="en-US">
              <a:ea typeface="MS PGothic"/>
            </a:endParaRPr>
          </a:p>
        </p:txBody>
      </p:sp>
      <p:grpSp>
        <p:nvGrpSpPr>
          <p:cNvPr id="11" name="Group 10">
            <a:extLst>
              <a:ext uri="{FF2B5EF4-FFF2-40B4-BE49-F238E27FC236}">
                <a16:creationId xmlns:a16="http://schemas.microsoft.com/office/drawing/2014/main" id="{3EFF0465-1847-4B11-B0BF-87F96FDDD678}"/>
              </a:ext>
            </a:extLst>
          </p:cNvPr>
          <p:cNvGrpSpPr/>
          <p:nvPr/>
        </p:nvGrpSpPr>
        <p:grpSpPr>
          <a:xfrm>
            <a:off x="457200" y="1600237"/>
            <a:ext cx="8229600" cy="3405684"/>
            <a:chOff x="269828" y="1306284"/>
            <a:chExt cx="8640000" cy="4550230"/>
          </a:xfrm>
        </p:grpSpPr>
        <p:sp>
          <p:nvSpPr>
            <p:cNvPr id="12" name="Rectangle 11">
              <a:extLst>
                <a:ext uri="{FF2B5EF4-FFF2-40B4-BE49-F238E27FC236}">
                  <a16:creationId xmlns:a16="http://schemas.microsoft.com/office/drawing/2014/main" id="{355B668D-ACE2-4A08-B6C7-16BCFA367CF0}"/>
                </a:ext>
              </a:extLst>
            </p:cNvPr>
            <p:cNvSpPr/>
            <p:nvPr/>
          </p:nvSpPr>
          <p:spPr>
            <a:xfrm>
              <a:off x="269828" y="4245428"/>
              <a:ext cx="2160000" cy="1611086"/>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13" name="Rectangle 12">
              <a:extLst>
                <a:ext uri="{FF2B5EF4-FFF2-40B4-BE49-F238E27FC236}">
                  <a16:creationId xmlns:a16="http://schemas.microsoft.com/office/drawing/2014/main" id="{CAC495AF-5D91-4803-8DEE-CFE0E2D9279F}"/>
                </a:ext>
              </a:extLst>
            </p:cNvPr>
            <p:cNvSpPr/>
            <p:nvPr/>
          </p:nvSpPr>
          <p:spPr>
            <a:xfrm>
              <a:off x="2429828" y="3233057"/>
              <a:ext cx="2160000" cy="2623457"/>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14" name="Rectangle 13">
              <a:extLst>
                <a:ext uri="{FF2B5EF4-FFF2-40B4-BE49-F238E27FC236}">
                  <a16:creationId xmlns:a16="http://schemas.microsoft.com/office/drawing/2014/main" id="{8C9EBD3B-6561-4097-AA73-60498EFF3031}"/>
                </a:ext>
              </a:extLst>
            </p:cNvPr>
            <p:cNvSpPr/>
            <p:nvPr/>
          </p:nvSpPr>
          <p:spPr>
            <a:xfrm>
              <a:off x="4589828" y="2177143"/>
              <a:ext cx="2160000" cy="3679371"/>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15" name="Rectangle 14">
              <a:extLst>
                <a:ext uri="{FF2B5EF4-FFF2-40B4-BE49-F238E27FC236}">
                  <a16:creationId xmlns:a16="http://schemas.microsoft.com/office/drawing/2014/main" id="{6C32C334-0B9E-48E7-B6B8-CFED0666AF24}"/>
                </a:ext>
              </a:extLst>
            </p:cNvPr>
            <p:cNvSpPr/>
            <p:nvPr/>
          </p:nvSpPr>
          <p:spPr>
            <a:xfrm>
              <a:off x="6749828" y="1306284"/>
              <a:ext cx="2160000" cy="4550229"/>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grpSp>
      <p:sp>
        <p:nvSpPr>
          <p:cNvPr id="3" name="TextBox 2">
            <a:extLst>
              <a:ext uri="{FF2B5EF4-FFF2-40B4-BE49-F238E27FC236}">
                <a16:creationId xmlns:a16="http://schemas.microsoft.com/office/drawing/2014/main" id="{BCFAF4F0-AA6A-4E64-9B2A-8DCEB602DE4A}"/>
              </a:ext>
            </a:extLst>
          </p:cNvPr>
          <p:cNvSpPr txBox="1"/>
          <p:nvPr/>
        </p:nvSpPr>
        <p:spPr>
          <a:xfrm>
            <a:off x="778835" y="3345886"/>
            <a:ext cx="1414130" cy="461665"/>
          </a:xfrm>
          <a:prstGeom prst="rect">
            <a:avLst/>
          </a:prstGeom>
          <a:noFill/>
        </p:spPr>
        <p:txBody>
          <a:bodyPr wrap="square" rtlCol="0">
            <a:spAutoFit/>
          </a:bodyPr>
          <a:lstStyle/>
          <a:p>
            <a:pPr algn="ctr"/>
            <a:r>
              <a:rPr lang="en-CA" sz="2400" b="1" dirty="0">
                <a:solidFill>
                  <a:srgbClr val="007635"/>
                </a:solidFill>
              </a:rPr>
              <a:t>STEP 1 </a:t>
            </a:r>
          </a:p>
        </p:txBody>
      </p:sp>
      <p:sp>
        <p:nvSpPr>
          <p:cNvPr id="2" name="TextBox 1">
            <a:extLst>
              <a:ext uri="{FF2B5EF4-FFF2-40B4-BE49-F238E27FC236}">
                <a16:creationId xmlns:a16="http://schemas.microsoft.com/office/drawing/2014/main" id="{D54BF5AD-6A8C-4C28-BB41-9F3F3DAD43C1}"/>
              </a:ext>
            </a:extLst>
          </p:cNvPr>
          <p:cNvSpPr txBox="1"/>
          <p:nvPr/>
        </p:nvSpPr>
        <p:spPr>
          <a:xfrm>
            <a:off x="563228" y="4083570"/>
            <a:ext cx="1926125" cy="646331"/>
          </a:xfrm>
          <a:prstGeom prst="rect">
            <a:avLst/>
          </a:prstGeom>
          <a:noFill/>
        </p:spPr>
        <p:txBody>
          <a:bodyPr wrap="square" rtlCol="0">
            <a:spAutoFit/>
          </a:bodyPr>
          <a:lstStyle/>
          <a:p>
            <a:pPr algn="ctr"/>
            <a:r>
              <a:rPr lang="en-CA" dirty="0"/>
              <a:t>SNRIs, TCAs, </a:t>
            </a:r>
            <a:r>
              <a:rPr lang="en-CA" dirty="0" err="1"/>
              <a:t>Gabapentinoids</a:t>
            </a:r>
            <a:endParaRPr lang="en-CA" dirty="0"/>
          </a:p>
        </p:txBody>
      </p:sp>
      <p:sp>
        <p:nvSpPr>
          <p:cNvPr id="4" name="TextBox 3">
            <a:extLst>
              <a:ext uri="{FF2B5EF4-FFF2-40B4-BE49-F238E27FC236}">
                <a16:creationId xmlns:a16="http://schemas.microsoft.com/office/drawing/2014/main" id="{8381819E-F694-41FE-929B-484C81F02AB6}"/>
              </a:ext>
            </a:extLst>
          </p:cNvPr>
          <p:cNvSpPr txBox="1"/>
          <p:nvPr/>
        </p:nvSpPr>
        <p:spPr>
          <a:xfrm>
            <a:off x="2746134" y="3430749"/>
            <a:ext cx="1763399" cy="369332"/>
          </a:xfrm>
          <a:prstGeom prst="rect">
            <a:avLst/>
          </a:prstGeom>
          <a:noFill/>
        </p:spPr>
        <p:txBody>
          <a:bodyPr wrap="square" rtlCol="0">
            <a:spAutoFit/>
          </a:bodyPr>
          <a:lstStyle/>
          <a:p>
            <a:pPr algn="ctr"/>
            <a:r>
              <a:rPr lang="en-CA" dirty="0"/>
              <a:t>Opioids</a:t>
            </a:r>
          </a:p>
        </p:txBody>
      </p:sp>
      <p:sp>
        <p:nvSpPr>
          <p:cNvPr id="5" name="TextBox 4">
            <a:extLst>
              <a:ext uri="{FF2B5EF4-FFF2-40B4-BE49-F238E27FC236}">
                <a16:creationId xmlns:a16="http://schemas.microsoft.com/office/drawing/2014/main" id="{344686DB-F5A5-4727-A0C9-0E3CAC57790B}"/>
              </a:ext>
            </a:extLst>
          </p:cNvPr>
          <p:cNvSpPr txBox="1"/>
          <p:nvPr/>
        </p:nvSpPr>
        <p:spPr>
          <a:xfrm>
            <a:off x="4893635" y="2708394"/>
            <a:ext cx="1610831" cy="369332"/>
          </a:xfrm>
          <a:prstGeom prst="rect">
            <a:avLst/>
          </a:prstGeom>
          <a:noFill/>
        </p:spPr>
        <p:txBody>
          <a:bodyPr wrap="square" rtlCol="0">
            <a:spAutoFit/>
          </a:bodyPr>
          <a:lstStyle/>
          <a:p>
            <a:pPr algn="ctr"/>
            <a:r>
              <a:rPr lang="en-CA" dirty="0"/>
              <a:t>Cannabinoids </a:t>
            </a:r>
          </a:p>
        </p:txBody>
      </p:sp>
      <p:sp>
        <p:nvSpPr>
          <p:cNvPr id="6" name="TextBox 5">
            <a:extLst>
              <a:ext uri="{FF2B5EF4-FFF2-40B4-BE49-F238E27FC236}">
                <a16:creationId xmlns:a16="http://schemas.microsoft.com/office/drawing/2014/main" id="{583D0F83-0AA3-46C0-9989-F5657AAA23A1}"/>
              </a:ext>
            </a:extLst>
          </p:cNvPr>
          <p:cNvSpPr txBox="1"/>
          <p:nvPr/>
        </p:nvSpPr>
        <p:spPr>
          <a:xfrm>
            <a:off x="6629400" y="1600235"/>
            <a:ext cx="2057400" cy="646331"/>
          </a:xfrm>
          <a:prstGeom prst="rect">
            <a:avLst/>
          </a:prstGeom>
          <a:noFill/>
        </p:spPr>
        <p:txBody>
          <a:bodyPr wrap="square" rtlCol="0">
            <a:spAutoFit/>
          </a:bodyPr>
          <a:lstStyle/>
          <a:p>
            <a:pPr algn="ctr"/>
            <a:r>
              <a:rPr lang="en-CA" dirty="0"/>
              <a:t>Botox, Methadone, Lamotrigine</a:t>
            </a:r>
          </a:p>
        </p:txBody>
      </p:sp>
      <p:sp>
        <p:nvSpPr>
          <p:cNvPr id="7" name="TextBox 6">
            <a:extLst>
              <a:ext uri="{FF2B5EF4-FFF2-40B4-BE49-F238E27FC236}">
                <a16:creationId xmlns:a16="http://schemas.microsoft.com/office/drawing/2014/main" id="{7E824BE7-7B3B-4B92-8C48-1B5EE40BB1BC}"/>
              </a:ext>
            </a:extLst>
          </p:cNvPr>
          <p:cNvSpPr txBox="1"/>
          <p:nvPr/>
        </p:nvSpPr>
        <p:spPr>
          <a:xfrm>
            <a:off x="4425000" y="6134244"/>
            <a:ext cx="4593271" cy="584775"/>
          </a:xfrm>
          <a:prstGeom prst="rect">
            <a:avLst/>
          </a:prstGeom>
          <a:noFill/>
        </p:spPr>
        <p:txBody>
          <a:bodyPr wrap="square" rtlCol="0">
            <a:spAutoFit/>
          </a:bodyPr>
          <a:lstStyle/>
          <a:p>
            <a:r>
              <a:rPr lang="en-CA" sz="1600" dirty="0"/>
              <a:t>TCA: tricyclic antidepressants</a:t>
            </a:r>
          </a:p>
          <a:p>
            <a:r>
              <a:rPr lang="en-CA" sz="1600" dirty="0"/>
              <a:t>SNRI: serotonin-norepinephrine reuptake inhibitor </a:t>
            </a:r>
          </a:p>
        </p:txBody>
      </p:sp>
      <p:cxnSp>
        <p:nvCxnSpPr>
          <p:cNvPr id="20" name="Straight Arrow Connector 19">
            <a:extLst>
              <a:ext uri="{FF2B5EF4-FFF2-40B4-BE49-F238E27FC236}">
                <a16:creationId xmlns:a16="http://schemas.microsoft.com/office/drawing/2014/main" id="{85BAB3B5-AC1A-4233-8639-AE730EAA332D}"/>
              </a:ext>
            </a:extLst>
          </p:cNvPr>
          <p:cNvCxnSpPr/>
          <p:nvPr/>
        </p:nvCxnSpPr>
        <p:spPr>
          <a:xfrm>
            <a:off x="563228" y="5206827"/>
            <a:ext cx="8100000" cy="0"/>
          </a:xfrm>
          <a:prstGeom prst="straightConnector1">
            <a:avLst/>
          </a:prstGeom>
          <a:ln w="57150">
            <a:solidFill>
              <a:srgbClr val="008E40"/>
            </a:solidFill>
            <a:headEnd type="triangle" w="lg" len="lg"/>
            <a:tailEnd type="triangle" w="lg" len="lg"/>
          </a:ln>
          <a:effectLst>
            <a:outerShdw blurRad="40000" dist="23000" dir="5400000" rotWithShape="0">
              <a:srgbClr val="000000">
                <a:alpha val="0"/>
              </a:srgbClr>
            </a:outerShdw>
          </a:effectLst>
        </p:spPr>
        <p:style>
          <a:lnRef idx="3">
            <a:schemeClr val="accent6"/>
          </a:lnRef>
          <a:fillRef idx="0">
            <a:schemeClr val="accent6"/>
          </a:fillRef>
          <a:effectRef idx="2">
            <a:schemeClr val="accent6"/>
          </a:effectRef>
          <a:fontRef idx="minor">
            <a:schemeClr val="tx1"/>
          </a:fontRef>
        </p:style>
      </p:cxnSp>
      <p:sp>
        <p:nvSpPr>
          <p:cNvPr id="21" name="TextBox 20">
            <a:extLst>
              <a:ext uri="{FF2B5EF4-FFF2-40B4-BE49-F238E27FC236}">
                <a16:creationId xmlns:a16="http://schemas.microsoft.com/office/drawing/2014/main" id="{2E544490-5AED-424B-93F2-FA6E9D597981}"/>
              </a:ext>
            </a:extLst>
          </p:cNvPr>
          <p:cNvSpPr txBox="1"/>
          <p:nvPr/>
        </p:nvSpPr>
        <p:spPr>
          <a:xfrm>
            <a:off x="563228" y="5342884"/>
            <a:ext cx="8126729" cy="369332"/>
          </a:xfrm>
          <a:prstGeom prst="rect">
            <a:avLst/>
          </a:prstGeom>
          <a:noFill/>
        </p:spPr>
        <p:txBody>
          <a:bodyPr wrap="square" rtlCol="0">
            <a:spAutoFit/>
          </a:bodyPr>
          <a:lstStyle/>
          <a:p>
            <a:pPr algn="ctr"/>
            <a:r>
              <a:rPr lang="en-CA" b="1" dirty="0">
                <a:solidFill>
                  <a:srgbClr val="007635"/>
                </a:solidFill>
              </a:rPr>
              <a:t>Non-medication therapies (e.g., cognitive behavioural therapy) should be continued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3E4D1-9743-4A47-BD59-C371C98D67E4}"/>
              </a:ext>
            </a:extLst>
          </p:cNvPr>
          <p:cNvSpPr>
            <a:spLocks noGrp="1"/>
          </p:cNvSpPr>
          <p:nvPr>
            <p:ph type="title"/>
          </p:nvPr>
        </p:nvSpPr>
        <p:spPr>
          <a:xfrm>
            <a:off x="457200" y="2857500"/>
            <a:ext cx="8229600" cy="1143000"/>
          </a:xfrm>
        </p:spPr>
        <p:txBody>
          <a:bodyPr/>
          <a:lstStyle/>
          <a:p>
            <a:r>
              <a:rPr lang="en-CA">
                <a:ea typeface="MS PGothic"/>
              </a:rPr>
              <a:t>Over-the-Counter (OTC)</a:t>
            </a:r>
            <a:endParaRPr lang="en-US"/>
          </a:p>
        </p:txBody>
      </p:sp>
    </p:spTree>
    <p:extLst>
      <p:ext uri="{BB962C8B-B14F-4D97-AF65-F5344CB8AC3E}">
        <p14:creationId xmlns:p14="http://schemas.microsoft.com/office/powerpoint/2010/main" val="31475573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E291B-DC49-4B4A-89A0-B195FF094E32}"/>
              </a:ext>
            </a:extLst>
          </p:cNvPr>
          <p:cNvSpPr>
            <a:spLocks noGrp="1"/>
          </p:cNvSpPr>
          <p:nvPr>
            <p:ph type="title"/>
          </p:nvPr>
        </p:nvSpPr>
        <p:spPr>
          <a:xfrm>
            <a:off x="457200" y="274638"/>
            <a:ext cx="8345605" cy="1143000"/>
          </a:xfrm>
        </p:spPr>
        <p:txBody>
          <a:bodyPr/>
          <a:lstStyle/>
          <a:p>
            <a:r>
              <a:rPr lang="en-US">
                <a:ea typeface="MS PGothic"/>
              </a:rPr>
              <a:t>Acetaminophen</a:t>
            </a:r>
            <a:r>
              <a:rPr lang="en-US" baseline="30000">
                <a:ea typeface="MS PGothic"/>
              </a:rPr>
              <a:t>1,5,6</a:t>
            </a:r>
            <a:endParaRPr lang="en-US"/>
          </a:p>
        </p:txBody>
      </p:sp>
      <p:graphicFrame>
        <p:nvGraphicFramePr>
          <p:cNvPr id="4" name="Table 4">
            <a:extLst>
              <a:ext uri="{FF2B5EF4-FFF2-40B4-BE49-F238E27FC236}">
                <a16:creationId xmlns:a16="http://schemas.microsoft.com/office/drawing/2014/main" id="{E6404286-FA63-4119-9935-18CACF717A26}"/>
              </a:ext>
            </a:extLst>
          </p:cNvPr>
          <p:cNvGraphicFramePr>
            <a:graphicFrameLocks noGrp="1"/>
          </p:cNvGraphicFramePr>
          <p:nvPr>
            <p:ph idx="1"/>
            <p:extLst>
              <p:ext uri="{D42A27DB-BD31-4B8C-83A1-F6EECF244321}">
                <p14:modId xmlns:p14="http://schemas.microsoft.com/office/powerpoint/2010/main" val="2087258670"/>
              </p:ext>
            </p:extLst>
          </p:nvPr>
        </p:nvGraphicFramePr>
        <p:xfrm>
          <a:off x="457200" y="1349399"/>
          <a:ext cx="8346558" cy="4187388"/>
        </p:xfrm>
        <a:graphic>
          <a:graphicData uri="http://schemas.openxmlformats.org/drawingml/2006/table">
            <a:tbl>
              <a:tblPr firstRow="1" bandRow="1">
                <a:tableStyleId>{69012ECD-51FC-41F1-AA8D-1B2483CD663E}</a:tableStyleId>
              </a:tblPr>
              <a:tblGrid>
                <a:gridCol w="1765005">
                  <a:extLst>
                    <a:ext uri="{9D8B030D-6E8A-4147-A177-3AD203B41FA5}">
                      <a16:colId xmlns:a16="http://schemas.microsoft.com/office/drawing/2014/main" val="3433795851"/>
                    </a:ext>
                  </a:extLst>
                </a:gridCol>
                <a:gridCol w="6581553">
                  <a:extLst>
                    <a:ext uri="{9D8B030D-6E8A-4147-A177-3AD203B41FA5}">
                      <a16:colId xmlns:a16="http://schemas.microsoft.com/office/drawing/2014/main" val="584173435"/>
                    </a:ext>
                  </a:extLst>
                </a:gridCol>
              </a:tblGrid>
              <a:tr h="406249">
                <a:tc>
                  <a:txBody>
                    <a:bodyPr/>
                    <a:lstStyle/>
                    <a:p>
                      <a:r>
                        <a:rPr lang="en-CA" b="1" dirty="0"/>
                        <a:t>Drugs </a:t>
                      </a:r>
                    </a:p>
                  </a:txBody>
                  <a:tcPr/>
                </a:tc>
                <a:tc>
                  <a:txBody>
                    <a:bodyPr/>
                    <a:lstStyle/>
                    <a:p>
                      <a:r>
                        <a:rPr lang="en-CA" sz="2400" dirty="0"/>
                        <a:t>Tylenol</a:t>
                      </a:r>
                      <a:r>
                        <a:rPr lang="en-CA" sz="2400" b="1" dirty="0">
                          <a:solidFill>
                            <a:schemeClr val="bg1"/>
                          </a:solidFill>
                          <a:effectLst/>
                        </a:rPr>
                        <a:t>®</a:t>
                      </a:r>
                      <a:r>
                        <a:rPr lang="en-CA" sz="2400" dirty="0"/>
                        <a:t>, Tylenol Arthritis</a:t>
                      </a:r>
                      <a:r>
                        <a:rPr lang="en-CA" sz="2400" b="1" dirty="0">
                          <a:solidFill>
                            <a:schemeClr val="bg1"/>
                          </a:solidFill>
                          <a:effectLst/>
                        </a:rPr>
                        <a:t>®</a:t>
                      </a:r>
                      <a:r>
                        <a:rPr lang="en-CA" sz="2400" dirty="0"/>
                        <a:t> </a:t>
                      </a:r>
                    </a:p>
                  </a:txBody>
                  <a:tcPr/>
                </a:tc>
                <a:extLst>
                  <a:ext uri="{0D108BD9-81ED-4DB2-BD59-A6C34878D82A}">
                    <a16:rowId xmlns:a16="http://schemas.microsoft.com/office/drawing/2014/main" val="4269010072"/>
                  </a:ext>
                </a:extLst>
              </a:tr>
              <a:tr h="418408">
                <a:tc>
                  <a:txBody>
                    <a:bodyPr/>
                    <a:lstStyle/>
                    <a:p>
                      <a:r>
                        <a:rPr lang="en-CA" b="1" dirty="0"/>
                        <a:t>Use </a:t>
                      </a:r>
                    </a:p>
                  </a:txBody>
                  <a:tcPr/>
                </a:tc>
                <a:tc>
                  <a:txBody>
                    <a:bodyPr/>
                    <a:lstStyle/>
                    <a:p>
                      <a:r>
                        <a:rPr lang="en-CA" dirty="0"/>
                        <a:t>Osteoarthritis (hip or knee) </a:t>
                      </a:r>
                    </a:p>
                  </a:txBody>
                  <a:tcPr/>
                </a:tc>
                <a:extLst>
                  <a:ext uri="{0D108BD9-81ED-4DB2-BD59-A6C34878D82A}">
                    <a16:rowId xmlns:a16="http://schemas.microsoft.com/office/drawing/2014/main" val="188888820"/>
                  </a:ext>
                </a:extLst>
              </a:tr>
              <a:tr h="469806">
                <a:tc>
                  <a:txBody>
                    <a:bodyPr/>
                    <a:lstStyle/>
                    <a:p>
                      <a:r>
                        <a:rPr lang="en-CA" b="1" dirty="0"/>
                        <a:t>How it Works </a:t>
                      </a:r>
                    </a:p>
                  </a:txBody>
                  <a:tcPr/>
                </a:tc>
                <a:tc>
                  <a:txBody>
                    <a:bodyPr/>
                    <a:lstStyle/>
                    <a:p>
                      <a:r>
                        <a:rPr lang="en-CA" dirty="0"/>
                        <a:t>Enhances the body's pain-relieving mechanisms</a:t>
                      </a:r>
                    </a:p>
                  </a:txBody>
                  <a:tcPr/>
                </a:tc>
                <a:extLst>
                  <a:ext uri="{0D108BD9-81ED-4DB2-BD59-A6C34878D82A}">
                    <a16:rowId xmlns:a16="http://schemas.microsoft.com/office/drawing/2014/main" val="665022807"/>
                  </a:ext>
                </a:extLst>
              </a:tr>
              <a:tr h="735681">
                <a:tc>
                  <a:txBody>
                    <a:bodyPr/>
                    <a:lstStyle/>
                    <a:p>
                      <a:r>
                        <a:rPr lang="en-CA" b="1" dirty="0"/>
                        <a:t>Usual Dose</a:t>
                      </a:r>
                    </a:p>
                  </a:txBody>
                  <a:tcPr/>
                </a:tc>
                <a:tc>
                  <a:txBody>
                    <a:bodyPr/>
                    <a:lstStyle/>
                    <a:p>
                      <a:r>
                        <a:rPr lang="en-CA" b="1" dirty="0"/>
                        <a:t>Usual dose: </a:t>
                      </a:r>
                      <a:r>
                        <a:rPr lang="en-CA" b="0" dirty="0"/>
                        <a:t>500</a:t>
                      </a:r>
                      <a:r>
                        <a:rPr lang="en-CA" dirty="0"/>
                        <a:t> mg – 1,000 mg every 4-6 hours</a:t>
                      </a:r>
                    </a:p>
                    <a:p>
                      <a:r>
                        <a:rPr lang="en-CA" b="1" dirty="0"/>
                        <a:t>Maximum dose: </a:t>
                      </a:r>
                      <a:r>
                        <a:rPr lang="en-CA" dirty="0"/>
                        <a:t>3,000 mg – 4,000 mg daily </a:t>
                      </a:r>
                    </a:p>
                  </a:txBody>
                  <a:tcPr/>
                </a:tc>
                <a:extLst>
                  <a:ext uri="{0D108BD9-81ED-4DB2-BD59-A6C34878D82A}">
                    <a16:rowId xmlns:a16="http://schemas.microsoft.com/office/drawing/2014/main" val="3523030618"/>
                  </a:ext>
                </a:extLst>
              </a:tr>
              <a:tr h="419936">
                <a:tc>
                  <a:txBody>
                    <a:bodyPr/>
                    <a:lstStyle/>
                    <a:p>
                      <a:r>
                        <a:rPr lang="en-CA" b="1" dirty="0"/>
                        <a:t>Benefit </a:t>
                      </a:r>
                    </a:p>
                  </a:txBody>
                  <a:tcPr/>
                </a:tc>
                <a:tc>
                  <a:txBody>
                    <a:bodyPr/>
                    <a:lstStyle/>
                    <a:p>
                      <a:pPr marL="0" indent="0">
                        <a:buFont typeface="Arial" panose="020B0604020202020204" pitchFamily="34" charset="0"/>
                        <a:buNone/>
                      </a:pPr>
                      <a:r>
                        <a:rPr lang="en-CA" dirty="0"/>
                        <a:t>Lower cost and can be combined with NSAIDs </a:t>
                      </a:r>
                    </a:p>
                  </a:txBody>
                  <a:tcPr/>
                </a:tc>
                <a:extLst>
                  <a:ext uri="{0D108BD9-81ED-4DB2-BD59-A6C34878D82A}">
                    <a16:rowId xmlns:a16="http://schemas.microsoft.com/office/drawing/2014/main" val="2083915454"/>
                  </a:ext>
                </a:extLst>
              </a:tr>
              <a:tr h="406197">
                <a:tc>
                  <a:txBody>
                    <a:bodyPr/>
                    <a:lstStyle/>
                    <a:p>
                      <a:r>
                        <a:rPr lang="en-CA" b="1" dirty="0"/>
                        <a:t>Side Effects</a:t>
                      </a:r>
                    </a:p>
                  </a:txBody>
                  <a:tcPr/>
                </a:tc>
                <a:tc>
                  <a:txBody>
                    <a:bodyPr/>
                    <a:lstStyle/>
                    <a:p>
                      <a:r>
                        <a:rPr lang="en-CA" dirty="0"/>
                        <a:t>Well tolerated </a:t>
                      </a:r>
                    </a:p>
                  </a:txBody>
                  <a:tcPr/>
                </a:tc>
                <a:extLst>
                  <a:ext uri="{0D108BD9-81ED-4DB2-BD59-A6C34878D82A}">
                    <a16:rowId xmlns:a16="http://schemas.microsoft.com/office/drawing/2014/main" val="3877605088"/>
                  </a:ext>
                </a:extLst>
              </a:tr>
              <a:tr h="614836">
                <a:tc>
                  <a:txBody>
                    <a:bodyPr/>
                    <a:lstStyle/>
                    <a:p>
                      <a:r>
                        <a:rPr lang="en-CA" b="1" dirty="0"/>
                        <a:t>Caution</a:t>
                      </a:r>
                    </a:p>
                  </a:txBody>
                  <a:tcPr/>
                </a:tc>
                <a:tc>
                  <a:txBody>
                    <a:bodyPr/>
                    <a:lstStyle/>
                    <a:p>
                      <a:pPr marL="285750" indent="-285750">
                        <a:buFont typeface="Arial" panose="020B0604020202020204" pitchFamily="34" charset="0"/>
                        <a:buChar char="•"/>
                      </a:pPr>
                      <a:r>
                        <a:rPr lang="en-CA" dirty="0"/>
                        <a:t>Avoid using more than the max dose (increases risk of </a:t>
                      </a:r>
                      <a:r>
                        <a:rPr lang="en-CA" dirty="0">
                          <a:solidFill>
                            <a:srgbClr val="FF0000"/>
                          </a:solidFill>
                        </a:rPr>
                        <a:t>liver injury</a:t>
                      </a:r>
                      <a:r>
                        <a:rPr lang="en-CA" dirty="0">
                          <a:solidFill>
                            <a:schemeClr val="tx1"/>
                          </a:solidFill>
                        </a:rPr>
                        <a:t>)</a:t>
                      </a:r>
                    </a:p>
                    <a:p>
                      <a:pPr marL="285750" lvl="0" indent="-285750">
                        <a:buFont typeface="Arial" panose="020B0604020202020204" pitchFamily="34" charset="0"/>
                        <a:buChar char="•"/>
                      </a:pPr>
                      <a:r>
                        <a:rPr lang="en-CA" dirty="0">
                          <a:solidFill>
                            <a:schemeClr val="tx1"/>
                          </a:solidFill>
                        </a:rPr>
                        <a:t>Watch the acetaminophen from all sources (e.g., cold products)</a:t>
                      </a:r>
                    </a:p>
                  </a:txBody>
                  <a:tcPr/>
                </a:tc>
                <a:extLst>
                  <a:ext uri="{0D108BD9-81ED-4DB2-BD59-A6C34878D82A}">
                    <a16:rowId xmlns:a16="http://schemas.microsoft.com/office/drawing/2014/main" val="853112132"/>
                  </a:ext>
                </a:extLst>
              </a:tr>
              <a:tr h="461233">
                <a:tc>
                  <a:txBody>
                    <a:bodyPr/>
                    <a:lstStyle/>
                    <a:p>
                      <a:r>
                        <a:rPr lang="en-CA" b="1" dirty="0"/>
                        <a:t>Tips </a:t>
                      </a:r>
                    </a:p>
                  </a:txBody>
                  <a:tcPr/>
                </a:tc>
                <a:tc>
                  <a:txBody>
                    <a:bodyPr/>
                    <a:lstStyle/>
                    <a:p>
                      <a:pPr marL="285750" indent="-285750">
                        <a:buFont typeface="Arial" panose="020B0604020202020204" pitchFamily="34" charset="0"/>
                        <a:buChar char="•"/>
                      </a:pPr>
                      <a:r>
                        <a:rPr lang="en-CA" dirty="0"/>
                        <a:t>Can be used on a regular basis to help prevent pain </a:t>
                      </a:r>
                    </a:p>
                    <a:p>
                      <a:pPr marL="285750" lvl="0" indent="-285750">
                        <a:buFont typeface="Arial" panose="020B0604020202020204" pitchFamily="34" charset="0"/>
                        <a:buChar char="•"/>
                      </a:pPr>
                      <a:r>
                        <a:rPr lang="en-CA" dirty="0"/>
                        <a:t>Tylenol Arthritis</a:t>
                      </a:r>
                      <a:r>
                        <a:rPr lang="en-CA" sz="1800" b="1" i="0" u="none" strike="noStrike" noProof="0" dirty="0">
                          <a:solidFill>
                            <a:schemeClr val="tx1"/>
                          </a:solidFill>
                          <a:latin typeface="Calibri"/>
                        </a:rPr>
                        <a:t>®</a:t>
                      </a:r>
                      <a:r>
                        <a:rPr lang="en-CA" sz="1800" kern="1200" noProof="0" dirty="0">
                          <a:solidFill>
                            <a:schemeClr val="tx1"/>
                          </a:solidFill>
                          <a:latin typeface="+mn-lt"/>
                          <a:ea typeface="+mn-ea"/>
                          <a:cs typeface="+mn-cs"/>
                        </a:rPr>
                        <a:t> lasts up to 8 hours so can provide longer relief</a:t>
                      </a:r>
                      <a:endParaRPr lang="en-CA" sz="1800" kern="1200" dirty="0">
                        <a:solidFill>
                          <a:schemeClr val="tx1"/>
                        </a:solidFill>
                        <a:latin typeface="+mn-lt"/>
                        <a:ea typeface="+mn-ea"/>
                        <a:cs typeface="+mn-cs"/>
                      </a:endParaRPr>
                    </a:p>
                  </a:txBody>
                  <a:tcPr/>
                </a:tc>
                <a:extLst>
                  <a:ext uri="{0D108BD9-81ED-4DB2-BD59-A6C34878D82A}">
                    <a16:rowId xmlns:a16="http://schemas.microsoft.com/office/drawing/2014/main" val="2622501048"/>
                  </a:ext>
                </a:extLst>
              </a:tr>
            </a:tbl>
          </a:graphicData>
        </a:graphic>
      </p:graphicFrame>
    </p:spTree>
    <p:extLst>
      <p:ext uri="{BB962C8B-B14F-4D97-AF65-F5344CB8AC3E}">
        <p14:creationId xmlns:p14="http://schemas.microsoft.com/office/powerpoint/2010/main" val="3605713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A9603-B7CD-495E-9EF3-93254CD476DB}"/>
              </a:ext>
            </a:extLst>
          </p:cNvPr>
          <p:cNvSpPr>
            <a:spLocks noGrp="1"/>
          </p:cNvSpPr>
          <p:nvPr>
            <p:ph type="title"/>
          </p:nvPr>
        </p:nvSpPr>
        <p:spPr>
          <a:xfrm>
            <a:off x="402609" y="79313"/>
            <a:ext cx="8454788" cy="874889"/>
          </a:xfrm>
        </p:spPr>
        <p:txBody>
          <a:bodyPr/>
          <a:lstStyle/>
          <a:p>
            <a:r>
              <a:rPr lang="en-US">
                <a:ea typeface="MS PGothic"/>
              </a:rPr>
              <a:t>NSAIDs</a:t>
            </a:r>
            <a:r>
              <a:rPr lang="en-US" baseline="30000">
                <a:ea typeface="MS PGothic"/>
              </a:rPr>
              <a:t>1,2,8</a:t>
            </a:r>
            <a:endParaRPr lang="en-US"/>
          </a:p>
        </p:txBody>
      </p:sp>
      <p:graphicFrame>
        <p:nvGraphicFramePr>
          <p:cNvPr id="6" name="Table 6">
            <a:extLst>
              <a:ext uri="{FF2B5EF4-FFF2-40B4-BE49-F238E27FC236}">
                <a16:creationId xmlns:a16="http://schemas.microsoft.com/office/drawing/2014/main" id="{8479B821-EA38-433B-B868-DE82AA1CAECE}"/>
              </a:ext>
            </a:extLst>
          </p:cNvPr>
          <p:cNvGraphicFramePr>
            <a:graphicFrameLocks noGrp="1"/>
          </p:cNvGraphicFramePr>
          <p:nvPr>
            <p:ph idx="1"/>
            <p:extLst>
              <p:ext uri="{D42A27DB-BD31-4B8C-83A1-F6EECF244321}">
                <p14:modId xmlns:p14="http://schemas.microsoft.com/office/powerpoint/2010/main" val="28038022"/>
              </p:ext>
            </p:extLst>
          </p:nvPr>
        </p:nvGraphicFramePr>
        <p:xfrm>
          <a:off x="249712" y="1034829"/>
          <a:ext cx="8754382" cy="5689600"/>
        </p:xfrm>
        <a:graphic>
          <a:graphicData uri="http://schemas.openxmlformats.org/drawingml/2006/table">
            <a:tbl>
              <a:tblPr firstRow="1" bandRow="1">
                <a:tableStyleId>{69012ECD-51FC-41F1-AA8D-1B2483CD663E}</a:tableStyleId>
              </a:tblPr>
              <a:tblGrid>
                <a:gridCol w="1725722">
                  <a:extLst>
                    <a:ext uri="{9D8B030D-6E8A-4147-A177-3AD203B41FA5}">
                      <a16:colId xmlns:a16="http://schemas.microsoft.com/office/drawing/2014/main" val="3490651467"/>
                    </a:ext>
                  </a:extLst>
                </a:gridCol>
                <a:gridCol w="7028660">
                  <a:extLst>
                    <a:ext uri="{9D8B030D-6E8A-4147-A177-3AD203B41FA5}">
                      <a16:colId xmlns:a16="http://schemas.microsoft.com/office/drawing/2014/main" val="2231662829"/>
                    </a:ext>
                  </a:extLst>
                </a:gridCol>
              </a:tblGrid>
              <a:tr h="433917">
                <a:tc>
                  <a:txBody>
                    <a:bodyPr/>
                    <a:lstStyle/>
                    <a:p>
                      <a:r>
                        <a:rPr lang="en-CA" b="1"/>
                        <a:t>Drugs</a:t>
                      </a:r>
                    </a:p>
                  </a:txBody>
                  <a:tcPr/>
                </a:tc>
                <a:tc>
                  <a:txBody>
                    <a:bodyPr/>
                    <a:lstStyle/>
                    <a:p>
                      <a:r>
                        <a:rPr lang="en-CA" sz="2400"/>
                        <a:t>Ibuprofen </a:t>
                      </a:r>
                      <a:r>
                        <a:rPr lang="en-CA" sz="2400">
                          <a:solidFill>
                            <a:schemeClr val="bg1"/>
                          </a:solidFill>
                        </a:rPr>
                        <a:t>(Advil</a:t>
                      </a:r>
                      <a:r>
                        <a:rPr lang="en-CA" sz="2400" b="1">
                          <a:solidFill>
                            <a:schemeClr val="bg1"/>
                          </a:solidFill>
                          <a:effectLst/>
                        </a:rPr>
                        <a:t>®)</a:t>
                      </a:r>
                      <a:r>
                        <a:rPr lang="en-CA" sz="2400">
                          <a:solidFill>
                            <a:schemeClr val="bg1"/>
                          </a:solidFill>
                        </a:rPr>
                        <a:t>, Naproxen (Aleve</a:t>
                      </a:r>
                      <a:r>
                        <a:rPr lang="en-CA" sz="2400" b="1">
                          <a:solidFill>
                            <a:schemeClr val="bg1"/>
                          </a:solidFill>
                          <a:effectLst/>
                        </a:rPr>
                        <a:t>®), Aspirin </a:t>
                      </a:r>
                      <a:endParaRPr lang="en-CA" sz="2400">
                        <a:solidFill>
                          <a:schemeClr val="bg1"/>
                        </a:solidFill>
                      </a:endParaRPr>
                    </a:p>
                  </a:txBody>
                  <a:tcPr/>
                </a:tc>
                <a:extLst>
                  <a:ext uri="{0D108BD9-81ED-4DB2-BD59-A6C34878D82A}">
                    <a16:rowId xmlns:a16="http://schemas.microsoft.com/office/drawing/2014/main" val="3971281294"/>
                  </a:ext>
                </a:extLst>
              </a:tr>
              <a:tr h="347134">
                <a:tc>
                  <a:txBody>
                    <a:bodyPr/>
                    <a:lstStyle/>
                    <a:p>
                      <a:r>
                        <a:rPr lang="en-CA" b="1"/>
                        <a:t>Use</a:t>
                      </a:r>
                    </a:p>
                  </a:txBody>
                  <a:tcPr/>
                </a:tc>
                <a:tc>
                  <a:txBody>
                    <a:bodyPr/>
                    <a:lstStyle/>
                    <a:p>
                      <a:pPr marL="0" indent="0">
                        <a:buFont typeface="Arial" panose="020B0604020202020204" pitchFamily="34" charset="0"/>
                        <a:buNone/>
                      </a:pPr>
                      <a:r>
                        <a:rPr lang="en-CA"/>
                        <a:t>Low back pain, osteoarthritis </a:t>
                      </a:r>
                    </a:p>
                  </a:txBody>
                  <a:tcPr/>
                </a:tc>
                <a:extLst>
                  <a:ext uri="{0D108BD9-81ED-4DB2-BD59-A6C34878D82A}">
                    <a16:rowId xmlns:a16="http://schemas.microsoft.com/office/drawing/2014/main" val="2040024287"/>
                  </a:ext>
                </a:extLst>
              </a:tr>
              <a:tr h="450376">
                <a:tc>
                  <a:txBody>
                    <a:bodyPr/>
                    <a:lstStyle/>
                    <a:p>
                      <a:r>
                        <a:rPr lang="en-CA" b="1"/>
                        <a:t>How it Works</a:t>
                      </a:r>
                      <a:endParaRPr lang="en-US"/>
                    </a:p>
                  </a:txBody>
                  <a:tcPr/>
                </a:tc>
                <a:tc>
                  <a:txBody>
                    <a:bodyPr/>
                    <a:lstStyle/>
                    <a:p>
                      <a:pPr marL="0" indent="0">
                        <a:buFont typeface="Arial" panose="020B0604020202020204" pitchFamily="34" charset="0"/>
                        <a:buNone/>
                      </a:pPr>
                      <a:r>
                        <a:rPr lang="en-CA"/>
                        <a:t>Works on enzymes (COX) to prevents the formation of a substance released during swelling</a:t>
                      </a:r>
                    </a:p>
                  </a:txBody>
                  <a:tcPr/>
                </a:tc>
                <a:extLst>
                  <a:ext uri="{0D108BD9-81ED-4DB2-BD59-A6C34878D82A}">
                    <a16:rowId xmlns:a16="http://schemas.microsoft.com/office/drawing/2014/main" val="571070436"/>
                  </a:ext>
                </a:extLst>
              </a:tr>
              <a:tr h="1128185">
                <a:tc>
                  <a:txBody>
                    <a:bodyPr/>
                    <a:lstStyle/>
                    <a:p>
                      <a:r>
                        <a:rPr lang="en-CA" b="1"/>
                        <a:t>Usual Dose</a:t>
                      </a:r>
                    </a:p>
                  </a:txBody>
                  <a:tcPr/>
                </a:tc>
                <a:tc>
                  <a:txBody>
                    <a:bodyPr/>
                    <a:lstStyle/>
                    <a:p>
                      <a:r>
                        <a:rPr lang="en-CA" b="1" dirty="0"/>
                        <a:t>Ibuprofen usual dose: </a:t>
                      </a:r>
                      <a:r>
                        <a:rPr lang="en-CA" dirty="0"/>
                        <a:t>200 mg – 800 mg every 6-8 hours </a:t>
                      </a:r>
                    </a:p>
                    <a:p>
                      <a:pPr marL="0" indent="0">
                        <a:spcAft>
                          <a:spcPts val="800"/>
                        </a:spcAft>
                        <a:buFont typeface="Arial" panose="020B0604020202020204" pitchFamily="34" charset="0"/>
                        <a:buNone/>
                      </a:pPr>
                      <a:r>
                        <a:rPr lang="en-CA" b="1" dirty="0"/>
                        <a:t>Max dose: </a:t>
                      </a:r>
                      <a:r>
                        <a:rPr lang="en-CA" dirty="0"/>
                        <a:t>1200 mg daily (OTC) or 2400 mg daily (prescription)</a:t>
                      </a:r>
                    </a:p>
                    <a:p>
                      <a:pPr lvl="0">
                        <a:buNone/>
                      </a:pPr>
                      <a:r>
                        <a:rPr lang="en-CA" b="1" dirty="0"/>
                        <a:t>Naproxen usual dose: </a:t>
                      </a:r>
                      <a:r>
                        <a:rPr lang="en-CA" dirty="0"/>
                        <a:t>220 mg – 500 mg every 8-12 hours </a:t>
                      </a:r>
                    </a:p>
                    <a:p>
                      <a:pPr>
                        <a:spcAft>
                          <a:spcPts val="800"/>
                        </a:spcAft>
                      </a:pPr>
                      <a:r>
                        <a:rPr lang="en-CA" b="1" dirty="0"/>
                        <a:t>Max dose: </a:t>
                      </a:r>
                      <a:r>
                        <a:rPr lang="en-CA" dirty="0"/>
                        <a:t>440 mg daily (OTC) or 1500 mg daily (prescription)</a:t>
                      </a:r>
                    </a:p>
                    <a:p>
                      <a:pPr lvl="0">
                        <a:buNone/>
                      </a:pPr>
                      <a:r>
                        <a:rPr lang="en-CA" sz="1800" b="1" i="0" u="none" strike="noStrike" noProof="0" dirty="0">
                          <a:latin typeface="Calibri"/>
                        </a:rPr>
                        <a:t>Aspirin: </a:t>
                      </a:r>
                      <a:r>
                        <a:rPr lang="en-CA" sz="1800" b="0" i="0" u="none" strike="noStrike" noProof="0" dirty="0">
                          <a:latin typeface="Calibri"/>
                        </a:rPr>
                        <a:t>325-650 mg every 4-6 hours as needed </a:t>
                      </a:r>
                      <a:endParaRPr lang="en-US" sz="1800" b="0" i="0" u="none" strike="noStrike" noProof="0" dirty="0">
                        <a:latin typeface="Calibri"/>
                      </a:endParaRPr>
                    </a:p>
                    <a:p>
                      <a:pPr lvl="0">
                        <a:buNone/>
                      </a:pPr>
                      <a:r>
                        <a:rPr lang="en-CA" sz="1800" b="1" i="0" u="none" strike="noStrike" noProof="0" dirty="0">
                          <a:latin typeface="Calibri"/>
                        </a:rPr>
                        <a:t>Maximum dose: </a:t>
                      </a:r>
                      <a:r>
                        <a:rPr lang="en-CA" sz="1800" b="0" i="0" u="none" strike="noStrike" noProof="0" dirty="0">
                          <a:latin typeface="Calibri"/>
                        </a:rPr>
                        <a:t>4,000 mg/day </a:t>
                      </a:r>
                      <a:endParaRPr lang="en-CA" dirty="0"/>
                    </a:p>
                  </a:txBody>
                  <a:tcPr/>
                </a:tc>
                <a:extLst>
                  <a:ext uri="{0D108BD9-81ED-4DB2-BD59-A6C34878D82A}">
                    <a16:rowId xmlns:a16="http://schemas.microsoft.com/office/drawing/2014/main" val="524938830"/>
                  </a:ext>
                </a:extLst>
              </a:tr>
              <a:tr h="347134">
                <a:tc>
                  <a:txBody>
                    <a:bodyPr/>
                    <a:lstStyle/>
                    <a:p>
                      <a:r>
                        <a:rPr lang="en-CA" b="1"/>
                        <a:t>Benefit </a:t>
                      </a:r>
                    </a:p>
                  </a:txBody>
                  <a:tcPr/>
                </a:tc>
                <a:tc>
                  <a:txBody>
                    <a:bodyPr/>
                    <a:lstStyle/>
                    <a:p>
                      <a:r>
                        <a:rPr lang="en-CA"/>
                        <a:t>Lower cost </a:t>
                      </a:r>
                    </a:p>
                  </a:txBody>
                  <a:tcPr/>
                </a:tc>
                <a:extLst>
                  <a:ext uri="{0D108BD9-81ED-4DB2-BD59-A6C34878D82A}">
                    <a16:rowId xmlns:a16="http://schemas.microsoft.com/office/drawing/2014/main" val="3894288880"/>
                  </a:ext>
                </a:extLst>
              </a:tr>
              <a:tr h="455149">
                <a:tc>
                  <a:txBody>
                    <a:bodyPr/>
                    <a:lstStyle/>
                    <a:p>
                      <a:r>
                        <a:rPr lang="en-CA" b="1"/>
                        <a:t>Side Effects </a:t>
                      </a:r>
                    </a:p>
                  </a:txBody>
                  <a:tcPr/>
                </a:tc>
                <a:tc>
                  <a:txBody>
                    <a:bodyPr/>
                    <a:lstStyle/>
                    <a:p>
                      <a:r>
                        <a:rPr lang="en-CA" dirty="0">
                          <a:solidFill>
                            <a:schemeClr val="tx1"/>
                          </a:solidFill>
                        </a:rPr>
                        <a:t>Stomach upset</a:t>
                      </a:r>
                      <a:r>
                        <a:rPr lang="en-US" dirty="0">
                          <a:solidFill>
                            <a:schemeClr val="tx1"/>
                          </a:solidFill>
                        </a:rPr>
                        <a:t>, </a:t>
                      </a:r>
                      <a:r>
                        <a:rPr lang="en-CA" dirty="0">
                          <a:solidFill>
                            <a:schemeClr val="tx1"/>
                          </a:solidFill>
                        </a:rPr>
                        <a:t>i</a:t>
                      </a:r>
                      <a:r>
                        <a:rPr lang="en-CA" dirty="0"/>
                        <a:t>ncreased blood pressure and bleeding risk, can </a:t>
                      </a:r>
                      <a:r>
                        <a:rPr lang="en-CA" sz="1800" b="0" i="0" u="none" strike="noStrike" noProof="0" dirty="0">
                          <a:latin typeface="Calibri"/>
                        </a:rPr>
                        <a:t>worsen kidney function</a:t>
                      </a:r>
                    </a:p>
                  </a:txBody>
                  <a:tcPr/>
                </a:tc>
                <a:extLst>
                  <a:ext uri="{0D108BD9-81ED-4DB2-BD59-A6C34878D82A}">
                    <a16:rowId xmlns:a16="http://schemas.microsoft.com/office/drawing/2014/main" val="1565654651"/>
                  </a:ext>
                </a:extLst>
              </a:tr>
              <a:tr h="634999">
                <a:tc>
                  <a:txBody>
                    <a:bodyPr/>
                    <a:lstStyle/>
                    <a:p>
                      <a:r>
                        <a:rPr lang="en-CA" b="1"/>
                        <a:t>Avoid/Caution With: </a:t>
                      </a:r>
                    </a:p>
                  </a:txBody>
                  <a:tcPr/>
                </a:tc>
                <a:tc>
                  <a:txBody>
                    <a:bodyPr/>
                    <a:lstStyle/>
                    <a:p>
                      <a:pPr marL="285750" indent="-285750">
                        <a:buFont typeface="Arial" panose="020B0604020202020204" pitchFamily="34" charset="0"/>
                        <a:buChar char="•"/>
                      </a:pPr>
                      <a:r>
                        <a:rPr lang="en-CA"/>
                        <a:t>Heart or kidney conditions</a:t>
                      </a:r>
                      <a:endParaRPr lang="en-US"/>
                    </a:p>
                    <a:p>
                      <a:pPr marL="285750" lvl="0" indent="-285750">
                        <a:buFont typeface="Arial" panose="020B0604020202020204" pitchFamily="34" charset="0"/>
                        <a:buChar char="•"/>
                      </a:pPr>
                      <a:r>
                        <a:rPr lang="en-CA"/>
                        <a:t>History of ulcers or bleeds or on medications that increase bleed risk</a:t>
                      </a:r>
                    </a:p>
                  </a:txBody>
                  <a:tcPr/>
                </a:tc>
                <a:extLst>
                  <a:ext uri="{0D108BD9-81ED-4DB2-BD59-A6C34878D82A}">
                    <a16:rowId xmlns:a16="http://schemas.microsoft.com/office/drawing/2014/main" val="1864520026"/>
                  </a:ext>
                </a:extLst>
              </a:tr>
              <a:tr h="607484">
                <a:tc>
                  <a:txBody>
                    <a:bodyPr/>
                    <a:lstStyle/>
                    <a:p>
                      <a:r>
                        <a:rPr lang="en-CA" b="1"/>
                        <a:t>Tips </a:t>
                      </a:r>
                    </a:p>
                  </a:txBody>
                  <a:tcPr/>
                </a:tc>
                <a:tc>
                  <a:txBody>
                    <a:bodyPr/>
                    <a:lstStyle/>
                    <a:p>
                      <a:pPr marL="285750" indent="-285750">
                        <a:buFont typeface="Arial" panose="020B0604020202020204" pitchFamily="34" charset="0"/>
                        <a:buChar char="•"/>
                      </a:pPr>
                      <a:r>
                        <a:rPr lang="en-CA" dirty="0"/>
                        <a:t>Take with food to prevent stomach upset </a:t>
                      </a:r>
                    </a:p>
                    <a:p>
                      <a:pPr marL="285750" indent="-285750">
                        <a:buFont typeface="Arial" panose="020B0604020202020204" pitchFamily="34" charset="0"/>
                        <a:buChar char="•"/>
                      </a:pPr>
                      <a:r>
                        <a:rPr lang="en-CA" dirty="0"/>
                        <a:t>Regularly monitor your blood pressure and for signs of bleeding</a:t>
                      </a:r>
                    </a:p>
                  </a:txBody>
                  <a:tcPr/>
                </a:tc>
                <a:extLst>
                  <a:ext uri="{0D108BD9-81ED-4DB2-BD59-A6C34878D82A}">
                    <a16:rowId xmlns:a16="http://schemas.microsoft.com/office/drawing/2014/main" val="63862828"/>
                  </a:ext>
                </a:extLst>
              </a:tr>
            </a:tbl>
          </a:graphicData>
        </a:graphic>
      </p:graphicFrame>
    </p:spTree>
    <p:extLst>
      <p:ext uri="{BB962C8B-B14F-4D97-AF65-F5344CB8AC3E}">
        <p14:creationId xmlns:p14="http://schemas.microsoft.com/office/powerpoint/2010/main" val="1975668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7AC0D-B4D9-4A54-8833-42C16632B93D}"/>
              </a:ext>
            </a:extLst>
          </p:cNvPr>
          <p:cNvSpPr>
            <a:spLocks noGrp="1"/>
          </p:cNvSpPr>
          <p:nvPr>
            <p:ph type="title"/>
          </p:nvPr>
        </p:nvSpPr>
        <p:spPr>
          <a:xfrm>
            <a:off x="457200" y="48860"/>
            <a:ext cx="8229600" cy="1143000"/>
          </a:xfrm>
        </p:spPr>
        <p:txBody>
          <a:bodyPr/>
          <a:lstStyle/>
          <a:p>
            <a:r>
              <a:rPr lang="en-CA"/>
              <a:t>NSAIDs Continued</a:t>
            </a:r>
            <a:r>
              <a:rPr lang="en-CA" baseline="30000"/>
              <a:t>2,9</a:t>
            </a:r>
            <a:endParaRPr lang="en-CA"/>
          </a:p>
        </p:txBody>
      </p:sp>
      <p:graphicFrame>
        <p:nvGraphicFramePr>
          <p:cNvPr id="4" name="Table 4">
            <a:extLst>
              <a:ext uri="{FF2B5EF4-FFF2-40B4-BE49-F238E27FC236}">
                <a16:creationId xmlns:a16="http://schemas.microsoft.com/office/drawing/2014/main" id="{536AC3C4-8376-40BC-91E0-6F156B239828}"/>
              </a:ext>
            </a:extLst>
          </p:cNvPr>
          <p:cNvGraphicFramePr>
            <a:graphicFrameLocks noGrp="1"/>
          </p:cNvGraphicFramePr>
          <p:nvPr>
            <p:ph idx="1"/>
            <p:extLst>
              <p:ext uri="{D42A27DB-BD31-4B8C-83A1-F6EECF244321}">
                <p14:modId xmlns:p14="http://schemas.microsoft.com/office/powerpoint/2010/main" val="2963263421"/>
              </p:ext>
            </p:extLst>
          </p:nvPr>
        </p:nvGraphicFramePr>
        <p:xfrm>
          <a:off x="301978" y="1023902"/>
          <a:ext cx="8540049" cy="4765687"/>
        </p:xfrm>
        <a:graphic>
          <a:graphicData uri="http://schemas.openxmlformats.org/drawingml/2006/table">
            <a:tbl>
              <a:tblPr firstRow="1" bandRow="1">
                <a:tableStyleId>{69012ECD-51FC-41F1-AA8D-1B2483CD663E}</a:tableStyleId>
              </a:tblPr>
              <a:tblGrid>
                <a:gridCol w="1628935">
                  <a:extLst>
                    <a:ext uri="{9D8B030D-6E8A-4147-A177-3AD203B41FA5}">
                      <a16:colId xmlns:a16="http://schemas.microsoft.com/office/drawing/2014/main" val="1532050754"/>
                    </a:ext>
                  </a:extLst>
                </a:gridCol>
                <a:gridCol w="6911114">
                  <a:extLst>
                    <a:ext uri="{9D8B030D-6E8A-4147-A177-3AD203B41FA5}">
                      <a16:colId xmlns:a16="http://schemas.microsoft.com/office/drawing/2014/main" val="4268256887"/>
                    </a:ext>
                  </a:extLst>
                </a:gridCol>
              </a:tblGrid>
              <a:tr h="498459">
                <a:tc>
                  <a:txBody>
                    <a:bodyPr/>
                    <a:lstStyle/>
                    <a:p>
                      <a:r>
                        <a:rPr lang="en-CA"/>
                        <a:t>Drugs </a:t>
                      </a:r>
                    </a:p>
                  </a:txBody>
                  <a:tcPr/>
                </a:tc>
                <a:tc>
                  <a:txBody>
                    <a:bodyPr/>
                    <a:lstStyle/>
                    <a:p>
                      <a:r>
                        <a:rPr lang="en-CA" sz="2400" dirty="0"/>
                        <a:t>Celecoxib (Celebrex</a:t>
                      </a:r>
                      <a:r>
                        <a:rPr lang="en-CA" sz="2400" b="1" dirty="0">
                          <a:solidFill>
                            <a:schemeClr val="bg1"/>
                          </a:solidFill>
                          <a:effectLst/>
                        </a:rPr>
                        <a:t>®</a:t>
                      </a:r>
                      <a:r>
                        <a:rPr lang="en-CA" sz="2400" dirty="0"/>
                        <a:t>)</a:t>
                      </a:r>
                    </a:p>
                  </a:txBody>
                  <a:tcPr/>
                </a:tc>
                <a:extLst>
                  <a:ext uri="{0D108BD9-81ED-4DB2-BD59-A6C34878D82A}">
                    <a16:rowId xmlns:a16="http://schemas.microsoft.com/office/drawing/2014/main" val="3357028970"/>
                  </a:ext>
                </a:extLst>
              </a:tr>
              <a:tr h="499229">
                <a:tc>
                  <a:txBody>
                    <a:bodyPr/>
                    <a:lstStyle/>
                    <a:p>
                      <a:r>
                        <a:rPr lang="en-CA" b="1"/>
                        <a:t>Use </a:t>
                      </a:r>
                    </a:p>
                  </a:txBody>
                  <a:tcPr/>
                </a:tc>
                <a:tc>
                  <a:txBody>
                    <a:bodyPr/>
                    <a:lstStyle/>
                    <a:p>
                      <a:r>
                        <a:rPr lang="en-CA"/>
                        <a:t>Osteoarthritis, rheumatoid arthritis, ankylosing spondylitis </a:t>
                      </a:r>
                      <a:endParaRPr lang="en-US"/>
                    </a:p>
                  </a:txBody>
                  <a:tcPr/>
                </a:tc>
                <a:extLst>
                  <a:ext uri="{0D108BD9-81ED-4DB2-BD59-A6C34878D82A}">
                    <a16:rowId xmlns:a16="http://schemas.microsoft.com/office/drawing/2014/main" val="989286021"/>
                  </a:ext>
                </a:extLst>
              </a:tr>
              <a:tr h="522111">
                <a:tc>
                  <a:txBody>
                    <a:bodyPr/>
                    <a:lstStyle/>
                    <a:p>
                      <a:pPr lvl="0">
                        <a:buNone/>
                      </a:pPr>
                      <a:r>
                        <a:rPr lang="en-CA" b="1"/>
                        <a:t>How it Works</a:t>
                      </a:r>
                      <a:endParaRPr lang="en-US"/>
                    </a:p>
                  </a:txBody>
                  <a:tcPr/>
                </a:tc>
                <a:tc>
                  <a:txBody>
                    <a:bodyPr/>
                    <a:lstStyle/>
                    <a:p>
                      <a:pPr marL="0" lvl="0" indent="0">
                        <a:buFont typeface="Arial" panose="020B0604020202020204" pitchFamily="34" charset="0"/>
                        <a:buNone/>
                      </a:pPr>
                      <a:r>
                        <a:rPr lang="en-CA"/>
                        <a:t>Works on a specific enzyme (COX-2) to prevents the formation of a substance released during swelling</a:t>
                      </a:r>
                      <a:endParaRPr lang="en-US"/>
                    </a:p>
                  </a:txBody>
                  <a:tcPr/>
                </a:tc>
                <a:extLst>
                  <a:ext uri="{0D108BD9-81ED-4DB2-BD59-A6C34878D82A}">
                    <a16:rowId xmlns:a16="http://schemas.microsoft.com/office/drawing/2014/main" val="3632656177"/>
                  </a:ext>
                </a:extLst>
              </a:tr>
              <a:tr h="697842">
                <a:tc>
                  <a:txBody>
                    <a:bodyPr/>
                    <a:lstStyle/>
                    <a:p>
                      <a:r>
                        <a:rPr lang="en-CA" b="1"/>
                        <a:t>Usual Dose </a:t>
                      </a:r>
                    </a:p>
                  </a:txBody>
                  <a:tcPr/>
                </a:tc>
                <a:tc>
                  <a:txBody>
                    <a:bodyPr/>
                    <a:lstStyle/>
                    <a:p>
                      <a:r>
                        <a:rPr lang="en-CA"/>
                        <a:t>100mg twice daily or 200mg once daily </a:t>
                      </a:r>
                    </a:p>
                    <a:p>
                      <a:r>
                        <a:rPr lang="en-CA" b="1"/>
                        <a:t>Max: </a:t>
                      </a:r>
                      <a:r>
                        <a:rPr lang="en-CA"/>
                        <a:t>200mg/day </a:t>
                      </a:r>
                    </a:p>
                  </a:txBody>
                  <a:tcPr/>
                </a:tc>
                <a:extLst>
                  <a:ext uri="{0D108BD9-81ED-4DB2-BD59-A6C34878D82A}">
                    <a16:rowId xmlns:a16="http://schemas.microsoft.com/office/drawing/2014/main" val="4001212603"/>
                  </a:ext>
                </a:extLst>
              </a:tr>
              <a:tr h="499229">
                <a:tc>
                  <a:txBody>
                    <a:bodyPr/>
                    <a:lstStyle/>
                    <a:p>
                      <a:r>
                        <a:rPr lang="en-CA" b="1"/>
                        <a:t>Benefit </a:t>
                      </a:r>
                    </a:p>
                  </a:txBody>
                  <a:tcPr/>
                </a:tc>
                <a:tc>
                  <a:txBody>
                    <a:bodyPr/>
                    <a:lstStyle/>
                    <a:p>
                      <a:r>
                        <a:rPr lang="en-CA" i="1" dirty="0">
                          <a:solidFill>
                            <a:schemeClr val="tx2"/>
                          </a:solidFill>
                        </a:rPr>
                        <a:t>Less stomach upset, can take with or without food </a:t>
                      </a:r>
                    </a:p>
                  </a:txBody>
                  <a:tcPr/>
                </a:tc>
                <a:extLst>
                  <a:ext uri="{0D108BD9-81ED-4DB2-BD59-A6C34878D82A}">
                    <a16:rowId xmlns:a16="http://schemas.microsoft.com/office/drawing/2014/main" val="2813409728"/>
                  </a:ext>
                </a:extLst>
              </a:tr>
              <a:tr h="697842">
                <a:tc>
                  <a:txBody>
                    <a:bodyPr/>
                    <a:lstStyle/>
                    <a:p>
                      <a:r>
                        <a:rPr lang="en-CA" b="1" dirty="0"/>
                        <a:t>Side Effects </a:t>
                      </a:r>
                    </a:p>
                  </a:txBody>
                  <a:tcPr/>
                </a:tc>
                <a:tc>
                  <a:txBody>
                    <a:bodyPr/>
                    <a:lstStyle/>
                    <a:p>
                      <a:r>
                        <a:rPr lang="en-CA" dirty="0">
                          <a:solidFill>
                            <a:schemeClr val="tx1"/>
                          </a:solidFill>
                        </a:rPr>
                        <a:t>Stomach upset</a:t>
                      </a:r>
                      <a:r>
                        <a:rPr lang="en-US" dirty="0">
                          <a:solidFill>
                            <a:schemeClr val="tx1"/>
                          </a:solidFill>
                        </a:rPr>
                        <a:t>, </a:t>
                      </a:r>
                      <a:r>
                        <a:rPr lang="en-CA" dirty="0">
                          <a:solidFill>
                            <a:schemeClr val="tx1"/>
                          </a:solidFill>
                        </a:rPr>
                        <a:t>i</a:t>
                      </a:r>
                      <a:r>
                        <a:rPr lang="en-CA" dirty="0"/>
                        <a:t>ncreased blood pressure and bleeding risk, can </a:t>
                      </a:r>
                      <a:r>
                        <a:rPr lang="en-CA" sz="1800" b="0" i="0" u="none" strike="noStrike" noProof="0" dirty="0">
                          <a:latin typeface="+mn-lt"/>
                        </a:rPr>
                        <a:t>worsen kidney function</a:t>
                      </a:r>
                    </a:p>
                  </a:txBody>
                  <a:tcPr/>
                </a:tc>
                <a:extLst>
                  <a:ext uri="{0D108BD9-81ED-4DB2-BD59-A6C34878D82A}">
                    <a16:rowId xmlns:a16="http://schemas.microsoft.com/office/drawing/2014/main" val="1293460142"/>
                  </a:ext>
                </a:extLst>
              </a:tr>
              <a:tr h="733777">
                <a:tc>
                  <a:txBody>
                    <a:bodyPr/>
                    <a:lstStyle/>
                    <a:p>
                      <a:r>
                        <a:rPr lang="en-CA" b="1"/>
                        <a:t>Avoid/Caution with:</a:t>
                      </a:r>
                    </a:p>
                  </a:txBody>
                  <a:tcPr/>
                </a:tc>
                <a:tc>
                  <a:txBody>
                    <a:bodyPr/>
                    <a:lstStyle/>
                    <a:p>
                      <a:pPr marL="285750" indent="-285750">
                        <a:buClr>
                          <a:srgbClr val="000000"/>
                        </a:buClr>
                        <a:buFont typeface="Arial,Sans-Serif" panose="020B0604020202020204" pitchFamily="34" charset="0"/>
                        <a:buChar char="•"/>
                      </a:pPr>
                      <a:r>
                        <a:rPr lang="en-CA" sz="1800" b="0" i="0" u="none" strike="noStrike" noProof="0">
                          <a:latin typeface="Calibri"/>
                        </a:rPr>
                        <a:t>Heart or kidney conditions</a:t>
                      </a:r>
                      <a:endParaRPr lang="en-US" sz="1800" b="0" i="0" u="none" strike="noStrike" noProof="0">
                        <a:latin typeface="Calibri"/>
                      </a:endParaRPr>
                    </a:p>
                    <a:p>
                      <a:pPr marL="285750" lvl="0" indent="-285750">
                        <a:buClr>
                          <a:srgbClr val="000000"/>
                        </a:buClr>
                        <a:buFont typeface="Arial,Sans-Serif" panose="020B0604020202020204" pitchFamily="34" charset="0"/>
                        <a:buChar char="•"/>
                      </a:pPr>
                      <a:r>
                        <a:rPr lang="en-CA" sz="1800" b="0" i="0" u="none" strike="noStrike" noProof="0">
                          <a:latin typeface="Calibri"/>
                        </a:rPr>
                        <a:t>History of ulcers or bleeds or on medications that increase bleed risk</a:t>
                      </a:r>
                    </a:p>
                  </a:txBody>
                  <a:tcPr/>
                </a:tc>
                <a:extLst>
                  <a:ext uri="{0D108BD9-81ED-4DB2-BD59-A6C34878D82A}">
                    <a16:rowId xmlns:a16="http://schemas.microsoft.com/office/drawing/2014/main" val="1653162617"/>
                  </a:ext>
                </a:extLst>
              </a:tr>
              <a:tr h="499229">
                <a:tc>
                  <a:txBody>
                    <a:bodyPr/>
                    <a:lstStyle/>
                    <a:p>
                      <a:r>
                        <a:rPr lang="en-CA" b="1"/>
                        <a:t>Tips </a:t>
                      </a:r>
                    </a:p>
                  </a:txBody>
                  <a:tcPr/>
                </a:tc>
                <a:tc>
                  <a:txBody>
                    <a:bodyPr/>
                    <a:lstStyle/>
                    <a:p>
                      <a:pPr marL="285750" lvl="0" indent="-285750">
                        <a:buClr>
                          <a:srgbClr val="000000"/>
                        </a:buClr>
                        <a:buFont typeface="Arial,Sans-Serif"/>
                        <a:buChar char="•"/>
                      </a:pPr>
                      <a:r>
                        <a:rPr lang="en-CA" sz="1800" b="0" i="0" u="none" strike="noStrike" noProof="0" dirty="0">
                          <a:latin typeface="Calibri"/>
                        </a:rPr>
                        <a:t>Regularly monitor your blood pressure and for signs of bleeding</a:t>
                      </a:r>
                      <a:endParaRPr lang="en-US" sz="1800" b="0" i="0" u="none" strike="noStrike" noProof="0" dirty="0">
                        <a:latin typeface="Calibri"/>
                      </a:endParaRPr>
                    </a:p>
                  </a:txBody>
                  <a:tcPr/>
                </a:tc>
                <a:extLst>
                  <a:ext uri="{0D108BD9-81ED-4DB2-BD59-A6C34878D82A}">
                    <a16:rowId xmlns:a16="http://schemas.microsoft.com/office/drawing/2014/main" val="2461609009"/>
                  </a:ext>
                </a:extLst>
              </a:tr>
            </a:tbl>
          </a:graphicData>
        </a:graphic>
      </p:graphicFrame>
    </p:spTree>
    <p:extLst>
      <p:ext uri="{BB962C8B-B14F-4D97-AF65-F5344CB8AC3E}">
        <p14:creationId xmlns:p14="http://schemas.microsoft.com/office/powerpoint/2010/main" val="347197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B7453-7674-4E07-A654-A3838EF190A7}"/>
              </a:ext>
            </a:extLst>
          </p:cNvPr>
          <p:cNvSpPr>
            <a:spLocks noGrp="1"/>
          </p:cNvSpPr>
          <p:nvPr>
            <p:ph type="title"/>
          </p:nvPr>
        </p:nvSpPr>
        <p:spPr>
          <a:xfrm>
            <a:off x="457200" y="136093"/>
            <a:ext cx="8342168" cy="1143000"/>
          </a:xfrm>
        </p:spPr>
        <p:txBody>
          <a:bodyPr/>
          <a:lstStyle/>
          <a:p>
            <a:r>
              <a:rPr lang="en-CA">
                <a:ea typeface="MS PGothic"/>
              </a:rPr>
              <a:t>Topicals</a:t>
            </a:r>
            <a:r>
              <a:rPr lang="en-CA" baseline="30000">
                <a:ea typeface="MS PGothic"/>
              </a:rPr>
              <a:t>1,2,7</a:t>
            </a:r>
            <a:endParaRPr lang="en-CA">
              <a:ea typeface="MS PGothic"/>
            </a:endParaRPr>
          </a:p>
        </p:txBody>
      </p:sp>
      <p:graphicFrame>
        <p:nvGraphicFramePr>
          <p:cNvPr id="4" name="Table 4">
            <a:extLst>
              <a:ext uri="{FF2B5EF4-FFF2-40B4-BE49-F238E27FC236}">
                <a16:creationId xmlns:a16="http://schemas.microsoft.com/office/drawing/2014/main" id="{8C5B0988-C964-47FD-A4E5-D61E37CEAB4C}"/>
              </a:ext>
            </a:extLst>
          </p:cNvPr>
          <p:cNvGraphicFramePr>
            <a:graphicFrameLocks noGrp="1"/>
          </p:cNvGraphicFramePr>
          <p:nvPr>
            <p:ph idx="1"/>
            <p:extLst>
              <p:ext uri="{D42A27DB-BD31-4B8C-83A1-F6EECF244321}">
                <p14:modId xmlns:p14="http://schemas.microsoft.com/office/powerpoint/2010/main" val="3704601376"/>
              </p:ext>
            </p:extLst>
          </p:nvPr>
        </p:nvGraphicFramePr>
        <p:xfrm>
          <a:off x="457200" y="1353864"/>
          <a:ext cx="8229600" cy="4841113"/>
        </p:xfrm>
        <a:graphic>
          <a:graphicData uri="http://schemas.openxmlformats.org/drawingml/2006/table">
            <a:tbl>
              <a:tblPr firstRow="1" bandRow="1">
                <a:tableStyleId>{69012ECD-51FC-41F1-AA8D-1B2483CD663E}</a:tableStyleId>
              </a:tblPr>
              <a:tblGrid>
                <a:gridCol w="1328175">
                  <a:extLst>
                    <a:ext uri="{9D8B030D-6E8A-4147-A177-3AD203B41FA5}">
                      <a16:colId xmlns:a16="http://schemas.microsoft.com/office/drawing/2014/main" val="1365301653"/>
                    </a:ext>
                  </a:extLst>
                </a:gridCol>
                <a:gridCol w="6901425">
                  <a:extLst>
                    <a:ext uri="{9D8B030D-6E8A-4147-A177-3AD203B41FA5}">
                      <a16:colId xmlns:a16="http://schemas.microsoft.com/office/drawing/2014/main" val="4072842812"/>
                    </a:ext>
                  </a:extLst>
                </a:gridCol>
              </a:tblGrid>
              <a:tr h="865842">
                <a:tc>
                  <a:txBody>
                    <a:bodyPr/>
                    <a:lstStyle/>
                    <a:p>
                      <a:r>
                        <a:rPr lang="en-CA"/>
                        <a:t>Drugs </a:t>
                      </a:r>
                    </a:p>
                  </a:txBody>
                  <a:tcPr/>
                </a:tc>
                <a:tc>
                  <a:txBody>
                    <a:bodyPr/>
                    <a:lstStyle/>
                    <a:p>
                      <a:r>
                        <a:rPr lang="en-CA" sz="2400"/>
                        <a:t>Topical NSAID - Diclofenac (</a:t>
                      </a:r>
                      <a:r>
                        <a:rPr lang="en-CA" sz="2400" err="1"/>
                        <a:t>Voltaren</a:t>
                      </a:r>
                      <a:r>
                        <a:rPr lang="en-CA" sz="2400"/>
                        <a:t> </a:t>
                      </a:r>
                      <a:r>
                        <a:rPr lang="en-CA" sz="2400" err="1"/>
                        <a:t>Emulgel</a:t>
                      </a:r>
                      <a:r>
                        <a:rPr lang="en-CA" sz="2400" b="1">
                          <a:solidFill>
                            <a:schemeClr val="bg1"/>
                          </a:solidFill>
                          <a:effectLst/>
                        </a:rPr>
                        <a:t>®</a:t>
                      </a:r>
                      <a:r>
                        <a:rPr lang="en-CA" sz="2400"/>
                        <a:t>)</a:t>
                      </a:r>
                    </a:p>
                    <a:p>
                      <a:r>
                        <a:rPr lang="en-CA" sz="2400"/>
                        <a:t>Topical Anesthetics - Lidocaine (Deep Relief </a:t>
                      </a:r>
                      <a:r>
                        <a:rPr lang="en-CA" sz="2400" b="1">
                          <a:solidFill>
                            <a:schemeClr val="bg1"/>
                          </a:solidFill>
                          <a:effectLst/>
                        </a:rPr>
                        <a:t>®)</a:t>
                      </a:r>
                      <a:endParaRPr lang="en-CA" sz="2400"/>
                    </a:p>
                  </a:txBody>
                  <a:tcPr/>
                </a:tc>
                <a:extLst>
                  <a:ext uri="{0D108BD9-81ED-4DB2-BD59-A6C34878D82A}">
                    <a16:rowId xmlns:a16="http://schemas.microsoft.com/office/drawing/2014/main" val="3446911994"/>
                  </a:ext>
                </a:extLst>
              </a:tr>
              <a:tr h="962047">
                <a:tc>
                  <a:txBody>
                    <a:bodyPr/>
                    <a:lstStyle/>
                    <a:p>
                      <a:r>
                        <a:rPr lang="en-CA" b="1"/>
                        <a:t>Use</a:t>
                      </a:r>
                    </a:p>
                  </a:txBody>
                  <a:tcPr/>
                </a:tc>
                <a:tc>
                  <a:txBody>
                    <a:bodyPr/>
                    <a:lstStyle/>
                    <a:p>
                      <a:pPr marL="0" indent="0">
                        <a:buFont typeface="Arial" panose="020B0604020202020204" pitchFamily="34" charset="0"/>
                        <a:buNone/>
                      </a:pPr>
                      <a:r>
                        <a:rPr lang="en-CA" b="0"/>
                        <a:t>For</a:t>
                      </a:r>
                      <a:r>
                        <a:rPr lang="en-CA" b="1"/>
                        <a:t> localized</a:t>
                      </a:r>
                      <a:r>
                        <a:rPr lang="en-CA"/>
                        <a:t> pain </a:t>
                      </a:r>
                    </a:p>
                    <a:p>
                      <a:pPr marL="0" indent="0">
                        <a:buFont typeface="Arial" panose="020B0604020202020204" pitchFamily="34" charset="0"/>
                        <a:buNone/>
                      </a:pPr>
                      <a:r>
                        <a:rPr lang="en-CA" b="1"/>
                        <a:t>Topical NSAID:</a:t>
                      </a:r>
                      <a:r>
                        <a:rPr lang="en-CA"/>
                        <a:t> Osteoarthritis, musculoskeletal pain </a:t>
                      </a:r>
                    </a:p>
                    <a:p>
                      <a:pPr marL="0" indent="0">
                        <a:buFont typeface="Arial" panose="020B0604020202020204" pitchFamily="34" charset="0"/>
                        <a:buNone/>
                      </a:pPr>
                      <a:r>
                        <a:rPr lang="en-CA" b="1"/>
                        <a:t>Topical Anesthetics: </a:t>
                      </a:r>
                      <a:r>
                        <a:rPr lang="en-CA"/>
                        <a:t>Neuropathic pain </a:t>
                      </a:r>
                    </a:p>
                  </a:txBody>
                  <a:tcPr/>
                </a:tc>
                <a:extLst>
                  <a:ext uri="{0D108BD9-81ED-4DB2-BD59-A6C34878D82A}">
                    <a16:rowId xmlns:a16="http://schemas.microsoft.com/office/drawing/2014/main" val="830066204"/>
                  </a:ext>
                </a:extLst>
              </a:tr>
              <a:tr h="673433">
                <a:tc>
                  <a:txBody>
                    <a:bodyPr/>
                    <a:lstStyle/>
                    <a:p>
                      <a:r>
                        <a:rPr lang="en-CA" b="1"/>
                        <a:t>How it Works </a:t>
                      </a:r>
                    </a:p>
                  </a:txBody>
                  <a:tcPr/>
                </a:tc>
                <a:tc>
                  <a:txBody>
                    <a:bodyPr/>
                    <a:lstStyle/>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r>
                        <a:rPr lang="en-CA"/>
                        <a:t>Topical NSAID: see last slide</a:t>
                      </a:r>
                    </a:p>
                    <a:p>
                      <a:pPr marL="0" indent="0">
                        <a:buFont typeface="Arial" panose="020B0604020202020204" pitchFamily="34" charset="0"/>
                        <a:buNone/>
                      </a:pPr>
                      <a:r>
                        <a:rPr lang="en-CA"/>
                        <a:t>Topical Anesthetics: numbs the pain </a:t>
                      </a:r>
                    </a:p>
                  </a:txBody>
                  <a:tcPr/>
                </a:tc>
                <a:extLst>
                  <a:ext uri="{0D108BD9-81ED-4DB2-BD59-A6C34878D82A}">
                    <a16:rowId xmlns:a16="http://schemas.microsoft.com/office/drawing/2014/main" val="3043413671"/>
                  </a:ext>
                </a:extLst>
              </a:tr>
              <a:tr h="673433">
                <a:tc>
                  <a:txBody>
                    <a:bodyPr/>
                    <a:lstStyle/>
                    <a:p>
                      <a:r>
                        <a:rPr lang="en-CA" b="1"/>
                        <a:t>Usual Dose </a:t>
                      </a:r>
                    </a:p>
                  </a:txBody>
                  <a:tcPr/>
                </a:tc>
                <a:tc>
                  <a:txBody>
                    <a:bodyPr/>
                    <a:lstStyle/>
                    <a:p>
                      <a:pPr marL="0" indent="0">
                        <a:buFont typeface="Arial" panose="020B0604020202020204" pitchFamily="34" charset="0"/>
                        <a:buNone/>
                      </a:pPr>
                      <a:r>
                        <a:rPr lang="en-CA" b="1"/>
                        <a:t>Diclofenac: </a:t>
                      </a:r>
                      <a:r>
                        <a:rPr lang="en-CA"/>
                        <a:t>Apply 1-2 g (i.e. 2-4 cm) 3 to 4 times daily</a:t>
                      </a:r>
                    </a:p>
                    <a:p>
                      <a:pPr marL="0" indent="0">
                        <a:buFont typeface="Arial" panose="020B0604020202020204" pitchFamily="34" charset="0"/>
                        <a:buNone/>
                      </a:pPr>
                      <a:r>
                        <a:rPr lang="en-CA" b="1"/>
                        <a:t>Lidocaine: </a:t>
                      </a:r>
                      <a:r>
                        <a:rPr lang="en-CA" b="0"/>
                        <a:t>Varies. F</a:t>
                      </a:r>
                      <a:r>
                        <a:rPr lang="en-CA"/>
                        <a:t>ollow package instructions </a:t>
                      </a:r>
                    </a:p>
                  </a:txBody>
                  <a:tcPr/>
                </a:tc>
                <a:extLst>
                  <a:ext uri="{0D108BD9-81ED-4DB2-BD59-A6C34878D82A}">
                    <a16:rowId xmlns:a16="http://schemas.microsoft.com/office/drawing/2014/main" val="1308723895"/>
                  </a:ext>
                </a:extLst>
              </a:tr>
              <a:tr h="427434">
                <a:tc>
                  <a:txBody>
                    <a:bodyPr/>
                    <a:lstStyle/>
                    <a:p>
                      <a:r>
                        <a:rPr lang="en-CA" b="1"/>
                        <a:t>Benefit </a:t>
                      </a:r>
                    </a:p>
                  </a:txBody>
                  <a:tcPr/>
                </a:tc>
                <a:tc>
                  <a:txBody>
                    <a:bodyPr/>
                    <a:lstStyle/>
                    <a:p>
                      <a:r>
                        <a:rPr lang="en-CA"/>
                        <a:t>Low risk of body-wide side effects</a:t>
                      </a:r>
                    </a:p>
                  </a:txBody>
                  <a:tcPr/>
                </a:tc>
                <a:extLst>
                  <a:ext uri="{0D108BD9-81ED-4DB2-BD59-A6C34878D82A}">
                    <a16:rowId xmlns:a16="http://schemas.microsoft.com/office/drawing/2014/main" val="615265890"/>
                  </a:ext>
                </a:extLst>
              </a:tr>
              <a:tr h="423333">
                <a:tc>
                  <a:txBody>
                    <a:bodyPr/>
                    <a:lstStyle/>
                    <a:p>
                      <a:r>
                        <a:rPr lang="en-CA" b="1"/>
                        <a:t>Side Effects </a:t>
                      </a:r>
                    </a:p>
                  </a:txBody>
                  <a:tcPr/>
                </a:tc>
                <a:tc>
                  <a:txBody>
                    <a:bodyPr/>
                    <a:lstStyle/>
                    <a:p>
                      <a:r>
                        <a:rPr lang="en-CA"/>
                        <a:t>Skin irritation, burning, itchiness </a:t>
                      </a:r>
                    </a:p>
                  </a:txBody>
                  <a:tcPr/>
                </a:tc>
                <a:extLst>
                  <a:ext uri="{0D108BD9-81ED-4DB2-BD59-A6C34878D82A}">
                    <a16:rowId xmlns:a16="http://schemas.microsoft.com/office/drawing/2014/main" val="2165455716"/>
                  </a:ext>
                </a:extLst>
              </a:tr>
              <a:tr h="430772">
                <a:tc>
                  <a:txBody>
                    <a:bodyPr/>
                    <a:lstStyle/>
                    <a:p>
                      <a:r>
                        <a:rPr lang="en-CA" b="1"/>
                        <a:t>Caution</a:t>
                      </a:r>
                    </a:p>
                  </a:txBody>
                  <a:tcPr/>
                </a:tc>
                <a:tc>
                  <a:txBody>
                    <a:bodyPr/>
                    <a:lstStyle/>
                    <a:p>
                      <a:pPr marL="0" indent="0">
                        <a:buNone/>
                      </a:pPr>
                      <a:r>
                        <a:rPr lang="en-CA"/>
                        <a:t>Do not apply on open skin wounds</a:t>
                      </a:r>
                    </a:p>
                  </a:txBody>
                  <a:tcPr/>
                </a:tc>
                <a:extLst>
                  <a:ext uri="{0D108BD9-81ED-4DB2-BD59-A6C34878D82A}">
                    <a16:rowId xmlns:a16="http://schemas.microsoft.com/office/drawing/2014/main" val="1053971127"/>
                  </a:ext>
                </a:extLst>
              </a:tr>
              <a:tr h="384819">
                <a:tc>
                  <a:txBody>
                    <a:bodyPr/>
                    <a:lstStyle/>
                    <a:p>
                      <a:r>
                        <a:rPr lang="en-CA" b="1"/>
                        <a:t>Tips </a:t>
                      </a:r>
                    </a:p>
                  </a:txBody>
                  <a:tcPr/>
                </a:tc>
                <a:tc>
                  <a:txBody>
                    <a:bodyPr/>
                    <a:lstStyle/>
                    <a:p>
                      <a:pPr marL="0" indent="0">
                        <a:buNone/>
                      </a:pPr>
                      <a:r>
                        <a:rPr lang="en-CA"/>
                        <a:t>Wash your hands before and after applying</a:t>
                      </a:r>
                    </a:p>
                  </a:txBody>
                  <a:tcPr/>
                </a:tc>
                <a:extLst>
                  <a:ext uri="{0D108BD9-81ED-4DB2-BD59-A6C34878D82A}">
                    <a16:rowId xmlns:a16="http://schemas.microsoft.com/office/drawing/2014/main" val="2552033074"/>
                  </a:ext>
                </a:extLst>
              </a:tr>
            </a:tbl>
          </a:graphicData>
        </a:graphic>
      </p:graphicFrame>
    </p:spTree>
    <p:extLst>
      <p:ext uri="{BB962C8B-B14F-4D97-AF65-F5344CB8AC3E}">
        <p14:creationId xmlns:p14="http://schemas.microsoft.com/office/powerpoint/2010/main" val="18462029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3E4D1-9743-4A47-BD59-C371C98D67E4}"/>
              </a:ext>
            </a:extLst>
          </p:cNvPr>
          <p:cNvSpPr>
            <a:spLocks noGrp="1"/>
          </p:cNvSpPr>
          <p:nvPr>
            <p:ph type="title"/>
          </p:nvPr>
        </p:nvSpPr>
        <p:spPr>
          <a:xfrm>
            <a:off x="139186" y="2857500"/>
            <a:ext cx="8864599" cy="1143000"/>
          </a:xfrm>
        </p:spPr>
        <p:txBody>
          <a:bodyPr/>
          <a:lstStyle/>
          <a:p>
            <a:r>
              <a:rPr lang="en-CA">
                <a:ea typeface="MS PGothic"/>
              </a:rPr>
              <a:t>Prescription: Non-Opioid Medications</a:t>
            </a:r>
            <a:endParaRPr lang="en-US"/>
          </a:p>
        </p:txBody>
      </p:sp>
    </p:spTree>
    <p:extLst>
      <p:ext uri="{BB962C8B-B14F-4D97-AF65-F5344CB8AC3E}">
        <p14:creationId xmlns:p14="http://schemas.microsoft.com/office/powerpoint/2010/main" val="1275100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3">
            <a:extLst>
              <a:ext uri="{FF2B5EF4-FFF2-40B4-BE49-F238E27FC236}">
                <a16:creationId xmlns:a16="http://schemas.microsoft.com/office/drawing/2014/main" id="{CD9F3298-EB22-6C2A-0B10-48C383205487}"/>
              </a:ext>
            </a:extLst>
          </p:cNvPr>
          <p:cNvSpPr>
            <a:spLocks noGrp="1"/>
          </p:cNvSpPr>
          <p:nvPr>
            <p:ph type="title"/>
          </p:nvPr>
        </p:nvSpPr>
        <p:spPr/>
        <p:txBody>
          <a:bodyPr/>
          <a:lstStyle/>
          <a:p>
            <a:r>
              <a:rPr lang="en-US" altLang="en-US" dirty="0">
                <a:solidFill>
                  <a:srgbClr val="073763"/>
                </a:solidFill>
              </a:rPr>
              <a:t>Land Acknowledgement </a:t>
            </a:r>
            <a:endParaRPr lang="en-US" altLang="en-US" dirty="0"/>
          </a:p>
        </p:txBody>
      </p:sp>
      <p:sp>
        <p:nvSpPr>
          <p:cNvPr id="3" name="Content Placeholder 2">
            <a:extLst>
              <a:ext uri="{FF2B5EF4-FFF2-40B4-BE49-F238E27FC236}">
                <a16:creationId xmlns:a16="http://schemas.microsoft.com/office/drawing/2014/main" id="{176979C0-EAF9-22B6-4BE3-76428B7330C9}"/>
              </a:ext>
            </a:extLst>
          </p:cNvPr>
          <p:cNvSpPr>
            <a:spLocks noGrp="1"/>
          </p:cNvSpPr>
          <p:nvPr>
            <p:ph idx="1"/>
          </p:nvPr>
        </p:nvSpPr>
        <p:spPr/>
        <p:txBody>
          <a:bodyPr/>
          <a:lstStyle/>
          <a:p>
            <a:pPr algn="ctr">
              <a:spcBef>
                <a:spcPts val="600"/>
              </a:spcBef>
            </a:pPr>
            <a:endParaRPr lang="en-US"/>
          </a:p>
          <a:p>
            <a:pPr marL="0" indent="0" algn="ctr">
              <a:spcBef>
                <a:spcPts val="600"/>
              </a:spcBef>
              <a:buNone/>
            </a:pPr>
            <a:r>
              <a:rPr lang="en-CA" sz="3600" i="1" dirty="0">
                <a:solidFill>
                  <a:srgbClr val="073763"/>
                </a:solidFill>
              </a:rPr>
              <a:t>[We invite you to create a land acknowledgement to recognize the traditional, ancestral, and unceded land that your office/clinic is located on]</a:t>
            </a:r>
            <a:endParaRPr lang="en-CA" sz="3600" dirty="0">
              <a:solidFill>
                <a:srgbClr val="073763"/>
              </a:solidFill>
            </a:endParaRPr>
          </a:p>
          <a:p>
            <a:pPr algn="ctr">
              <a:spcBef>
                <a:spcPts val="600"/>
              </a:spcBef>
            </a:pPr>
            <a:endParaRPr lang="en-CA">
              <a:solidFill>
                <a:srgbClr val="073763"/>
              </a:solidFill>
            </a:endParaRPr>
          </a:p>
          <a:p>
            <a:endParaRPr lang="en-US"/>
          </a:p>
          <a:p>
            <a:endParaRPr lang="en-US"/>
          </a:p>
        </p:txBody>
      </p:sp>
    </p:spTree>
    <p:extLst>
      <p:ext uri="{BB962C8B-B14F-4D97-AF65-F5344CB8AC3E}">
        <p14:creationId xmlns:p14="http://schemas.microsoft.com/office/powerpoint/2010/main" val="35789051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78EE4-5F82-4D30-92B8-0FBC4B68F448}"/>
              </a:ext>
            </a:extLst>
          </p:cNvPr>
          <p:cNvSpPr>
            <a:spLocks noGrp="1"/>
          </p:cNvSpPr>
          <p:nvPr>
            <p:ph type="title"/>
          </p:nvPr>
        </p:nvSpPr>
        <p:spPr>
          <a:xfrm>
            <a:off x="457200" y="274638"/>
            <a:ext cx="8454736" cy="1143000"/>
          </a:xfrm>
        </p:spPr>
        <p:txBody>
          <a:bodyPr/>
          <a:lstStyle/>
          <a:p>
            <a:r>
              <a:rPr lang="en-CA">
                <a:ea typeface="MS PGothic"/>
              </a:rPr>
              <a:t>Serotonin-Norepinephrine</a:t>
            </a:r>
            <a:br>
              <a:rPr lang="en-CA">
                <a:ea typeface="MS PGothic"/>
              </a:rPr>
            </a:br>
            <a:r>
              <a:rPr lang="en-CA">
                <a:ea typeface="MS PGothic"/>
              </a:rPr>
              <a:t>Reuptake Inhibitors (SNRI)</a:t>
            </a:r>
            <a:r>
              <a:rPr lang="en-CA" baseline="30000">
                <a:ea typeface="MS PGothic"/>
              </a:rPr>
              <a:t>1,2,10,11</a:t>
            </a:r>
            <a:endParaRPr lang="en-CA">
              <a:ea typeface="MS PGothic"/>
            </a:endParaRPr>
          </a:p>
        </p:txBody>
      </p:sp>
      <p:graphicFrame>
        <p:nvGraphicFramePr>
          <p:cNvPr id="4" name="Table 4">
            <a:extLst>
              <a:ext uri="{FF2B5EF4-FFF2-40B4-BE49-F238E27FC236}">
                <a16:creationId xmlns:a16="http://schemas.microsoft.com/office/drawing/2014/main" id="{326367D5-31C1-4075-9411-1B668F8A9399}"/>
              </a:ext>
            </a:extLst>
          </p:cNvPr>
          <p:cNvGraphicFramePr>
            <a:graphicFrameLocks noGrp="1"/>
          </p:cNvGraphicFramePr>
          <p:nvPr>
            <p:ph idx="1"/>
            <p:extLst>
              <p:ext uri="{D42A27DB-BD31-4B8C-83A1-F6EECF244321}">
                <p14:modId xmlns:p14="http://schemas.microsoft.com/office/powerpoint/2010/main" val="3401718449"/>
              </p:ext>
            </p:extLst>
          </p:nvPr>
        </p:nvGraphicFramePr>
        <p:xfrm>
          <a:off x="457200" y="1986136"/>
          <a:ext cx="8448675" cy="4340522"/>
        </p:xfrm>
        <a:graphic>
          <a:graphicData uri="http://schemas.openxmlformats.org/drawingml/2006/table">
            <a:tbl>
              <a:tblPr firstRow="1" bandRow="1">
                <a:tableStyleId>{912C8C85-51F0-491E-9774-3900AFEF0FD7}</a:tableStyleId>
              </a:tblPr>
              <a:tblGrid>
                <a:gridCol w="1628775">
                  <a:extLst>
                    <a:ext uri="{9D8B030D-6E8A-4147-A177-3AD203B41FA5}">
                      <a16:colId xmlns:a16="http://schemas.microsoft.com/office/drawing/2014/main" val="324212691"/>
                    </a:ext>
                  </a:extLst>
                </a:gridCol>
                <a:gridCol w="6819900">
                  <a:extLst>
                    <a:ext uri="{9D8B030D-6E8A-4147-A177-3AD203B41FA5}">
                      <a16:colId xmlns:a16="http://schemas.microsoft.com/office/drawing/2014/main" val="4274728612"/>
                    </a:ext>
                  </a:extLst>
                </a:gridCol>
              </a:tblGrid>
              <a:tr h="504107">
                <a:tc>
                  <a:txBody>
                    <a:bodyPr/>
                    <a:lstStyle/>
                    <a:p>
                      <a:r>
                        <a:rPr lang="en-CA" b="1"/>
                        <a:t>Drugs</a:t>
                      </a:r>
                      <a:endParaRPr lang="en-US"/>
                    </a:p>
                  </a:txBody>
                  <a:tcPr/>
                </a:tc>
                <a:tc>
                  <a:txBody>
                    <a:bodyPr/>
                    <a:lstStyle/>
                    <a:p>
                      <a:r>
                        <a:rPr lang="en-CA" sz="2400"/>
                        <a:t>Duloxetine (Cymbalta</a:t>
                      </a:r>
                      <a:r>
                        <a:rPr lang="en-CA" sz="2400" b="0" i="0" kern="1200">
                          <a:solidFill>
                            <a:schemeClr val="bg1"/>
                          </a:solidFill>
                          <a:effectLst/>
                          <a:latin typeface="+mn-lt"/>
                          <a:ea typeface="+mn-ea"/>
                          <a:cs typeface="+mn-cs"/>
                        </a:rPr>
                        <a:t>®), </a:t>
                      </a:r>
                      <a:r>
                        <a:rPr lang="en-CA" sz="2400"/>
                        <a:t>Venlafaxine XR (Effexor</a:t>
                      </a:r>
                      <a:r>
                        <a:rPr lang="en-CA" sz="2400" b="0" i="0" kern="1200">
                          <a:solidFill>
                            <a:schemeClr val="bg1"/>
                          </a:solidFill>
                          <a:effectLst/>
                          <a:latin typeface="+mn-lt"/>
                          <a:ea typeface="+mn-ea"/>
                          <a:cs typeface="+mn-cs"/>
                        </a:rPr>
                        <a:t>®) </a:t>
                      </a:r>
                      <a:endParaRPr lang="en-CA" sz="2400"/>
                    </a:p>
                  </a:txBody>
                  <a:tcPr/>
                </a:tc>
                <a:extLst>
                  <a:ext uri="{0D108BD9-81ED-4DB2-BD59-A6C34878D82A}">
                    <a16:rowId xmlns:a16="http://schemas.microsoft.com/office/drawing/2014/main" val="3393454096"/>
                  </a:ext>
                </a:extLst>
              </a:tr>
              <a:tr h="502748">
                <a:tc>
                  <a:txBody>
                    <a:bodyPr/>
                    <a:lstStyle/>
                    <a:p>
                      <a:r>
                        <a:rPr lang="en-CA" b="1"/>
                        <a:t>Use</a:t>
                      </a:r>
                    </a:p>
                  </a:txBody>
                  <a:tcPr/>
                </a:tc>
                <a:tc>
                  <a:txBody>
                    <a:bodyPr/>
                    <a:lstStyle/>
                    <a:p>
                      <a:pPr marL="0" indent="0">
                        <a:buFont typeface="Arial" panose="020B0604020202020204" pitchFamily="34" charset="0"/>
                        <a:buNone/>
                      </a:pPr>
                      <a:r>
                        <a:rPr lang="en-CA"/>
                        <a:t>Back pain, osteoarthritis, neuropathic pain, fibromyalgia</a:t>
                      </a:r>
                    </a:p>
                  </a:txBody>
                  <a:tcPr/>
                </a:tc>
                <a:extLst>
                  <a:ext uri="{0D108BD9-81ED-4DB2-BD59-A6C34878D82A}">
                    <a16:rowId xmlns:a16="http://schemas.microsoft.com/office/drawing/2014/main" val="2537178481"/>
                  </a:ext>
                </a:extLst>
              </a:tr>
              <a:tr h="729532">
                <a:tc>
                  <a:txBody>
                    <a:bodyPr/>
                    <a:lstStyle/>
                    <a:p>
                      <a:r>
                        <a:rPr lang="en-CA" b="1"/>
                        <a:t>How it Works </a:t>
                      </a:r>
                    </a:p>
                  </a:txBody>
                  <a:tcPr/>
                </a:tc>
                <a:tc>
                  <a:txBody>
                    <a:bodyPr/>
                    <a:lstStyle/>
                    <a:p>
                      <a:pPr marL="0" indent="0">
                        <a:buFont typeface="Arial" panose="020B0604020202020204" pitchFamily="34" charset="0"/>
                        <a:buNone/>
                      </a:pPr>
                      <a:r>
                        <a:rPr lang="en-CA" dirty="0"/>
                        <a:t>Increases the amount of chemicals (serotonin, norepinephrine) in your brain to help lower pain signals</a:t>
                      </a:r>
                    </a:p>
                  </a:txBody>
                  <a:tcPr/>
                </a:tc>
                <a:extLst>
                  <a:ext uri="{0D108BD9-81ED-4DB2-BD59-A6C34878D82A}">
                    <a16:rowId xmlns:a16="http://schemas.microsoft.com/office/drawing/2014/main" val="3576861543"/>
                  </a:ext>
                </a:extLst>
              </a:tr>
              <a:tr h="632594">
                <a:tc>
                  <a:txBody>
                    <a:bodyPr/>
                    <a:lstStyle/>
                    <a:p>
                      <a:r>
                        <a:rPr lang="en-CA" b="1"/>
                        <a:t>Usual Dose</a:t>
                      </a:r>
                    </a:p>
                  </a:txBody>
                  <a:tcPr/>
                </a:tc>
                <a:tc>
                  <a:txBody>
                    <a:bodyPr/>
                    <a:lstStyle/>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r>
                        <a:rPr lang="en-CA" b="1"/>
                        <a:t>Duloxetine: </a:t>
                      </a:r>
                      <a:r>
                        <a:rPr lang="en-CA"/>
                        <a:t>60 mg daily </a:t>
                      </a:r>
                    </a:p>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r>
                        <a:rPr lang="en-CA" b="1"/>
                        <a:t>Venlafaxine XR: </a:t>
                      </a:r>
                      <a:r>
                        <a:rPr lang="en-CA"/>
                        <a:t>75-150 mg daily </a:t>
                      </a:r>
                    </a:p>
                  </a:txBody>
                  <a:tcPr/>
                </a:tc>
                <a:extLst>
                  <a:ext uri="{0D108BD9-81ED-4DB2-BD59-A6C34878D82A}">
                    <a16:rowId xmlns:a16="http://schemas.microsoft.com/office/drawing/2014/main" val="2919616822"/>
                  </a:ext>
                </a:extLst>
              </a:tr>
              <a:tr h="409575">
                <a:tc>
                  <a:txBody>
                    <a:bodyPr/>
                    <a:lstStyle/>
                    <a:p>
                      <a:r>
                        <a:rPr lang="en-CA" b="1"/>
                        <a:t>Side Effects</a:t>
                      </a:r>
                    </a:p>
                  </a:txBody>
                  <a:tcPr/>
                </a:tc>
                <a:tc>
                  <a:txBody>
                    <a:bodyPr/>
                    <a:lstStyle/>
                    <a:p>
                      <a:pPr marL="0" indent="0">
                        <a:buNone/>
                      </a:pPr>
                      <a:r>
                        <a:rPr lang="en-CA" dirty="0"/>
                        <a:t>Stomach upset, trouble sleeping or feeling tired or drowsy, agitation</a:t>
                      </a:r>
                      <a:endParaRPr lang="en-US" dirty="0"/>
                    </a:p>
                  </a:txBody>
                  <a:tcPr/>
                </a:tc>
                <a:extLst>
                  <a:ext uri="{0D108BD9-81ED-4DB2-BD59-A6C34878D82A}">
                    <a16:rowId xmlns:a16="http://schemas.microsoft.com/office/drawing/2014/main" val="2408459450"/>
                  </a:ext>
                </a:extLst>
              </a:tr>
              <a:tr h="398499">
                <a:tc>
                  <a:txBody>
                    <a:bodyPr/>
                    <a:lstStyle/>
                    <a:p>
                      <a:r>
                        <a:rPr lang="en-CA" b="1"/>
                        <a:t>Caution</a:t>
                      </a:r>
                    </a:p>
                  </a:txBody>
                  <a:tcPr/>
                </a:tc>
                <a:tc>
                  <a:txBody>
                    <a:bodyPr/>
                    <a:lstStyle/>
                    <a:p>
                      <a:r>
                        <a:rPr lang="en-CA" dirty="0">
                          <a:sym typeface="Wingdings" panose="05000000000000000000" pitchFamily="2" charset="2"/>
                        </a:rPr>
                        <a:t>Do not stop </a:t>
                      </a:r>
                      <a:r>
                        <a:rPr lang="en-CA" dirty="0"/>
                        <a:t>suddenly</a:t>
                      </a:r>
                    </a:p>
                    <a:p>
                      <a:r>
                        <a:rPr lang="en-CA" dirty="0">
                          <a:sym typeface="Wingdings" panose="05000000000000000000" pitchFamily="2" charset="2"/>
                        </a:rPr>
                        <a:t>Avoid use with SSRIs (selective serotonin reuptake inhibitors)</a:t>
                      </a:r>
                    </a:p>
                  </a:txBody>
                  <a:tcPr/>
                </a:tc>
                <a:extLst>
                  <a:ext uri="{0D108BD9-81ED-4DB2-BD59-A6C34878D82A}">
                    <a16:rowId xmlns:a16="http://schemas.microsoft.com/office/drawing/2014/main" val="2291583213"/>
                  </a:ext>
                </a:extLst>
              </a:tr>
              <a:tr h="487515">
                <a:tc>
                  <a:txBody>
                    <a:bodyPr/>
                    <a:lstStyle/>
                    <a:p>
                      <a:r>
                        <a:rPr lang="en-CA" b="1"/>
                        <a:t>Tips </a:t>
                      </a:r>
                    </a:p>
                  </a:txBody>
                  <a:tcPr/>
                </a:tc>
                <a:tc>
                  <a:txBody>
                    <a:bodyPr/>
                    <a:lstStyle/>
                    <a:p>
                      <a:pPr marL="285750" indent="-285750">
                        <a:buFont typeface="Arial"/>
                        <a:buChar char="•"/>
                      </a:pPr>
                      <a:r>
                        <a:rPr lang="en-CA" dirty="0">
                          <a:sym typeface="Wingdings" panose="05000000000000000000" pitchFamily="2" charset="2"/>
                        </a:rPr>
                        <a:t>Take in </a:t>
                      </a:r>
                      <a:r>
                        <a:rPr lang="en-CA" dirty="0"/>
                        <a:t>evening</a:t>
                      </a:r>
                      <a:r>
                        <a:rPr lang="en-CA" dirty="0">
                          <a:sym typeface="Wingdings" panose="05000000000000000000" pitchFamily="2" charset="2"/>
                        </a:rPr>
                        <a:t> if it makes you </a:t>
                      </a:r>
                      <a:r>
                        <a:rPr lang="en-CA" dirty="0"/>
                        <a:t>tired or morning if trouble sleeping</a:t>
                      </a:r>
                    </a:p>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CA" dirty="0">
                          <a:sym typeface="Wingdings" panose="05000000000000000000" pitchFamily="2" charset="2"/>
                        </a:rPr>
                        <a:t>Can also help </a:t>
                      </a:r>
                      <a:r>
                        <a:rPr lang="en-CA" dirty="0"/>
                        <a:t>with </a:t>
                      </a:r>
                      <a:r>
                        <a:rPr lang="en-CA" b="0" dirty="0">
                          <a:solidFill>
                            <a:schemeClr val="tx1"/>
                          </a:solidFill>
                        </a:rPr>
                        <a:t>mood</a:t>
                      </a:r>
                    </a:p>
                    <a:p>
                      <a:pPr marL="285750" marR="0" lvl="0" indent="-285750" algn="l">
                        <a:lnSpc>
                          <a:spcPct val="100000"/>
                        </a:lnSpc>
                        <a:spcBef>
                          <a:spcPts val="0"/>
                        </a:spcBef>
                        <a:spcAft>
                          <a:spcPts val="0"/>
                        </a:spcAft>
                        <a:buClrTx/>
                        <a:buSzTx/>
                        <a:buFont typeface="Arial" panose="020B0604020202020204" pitchFamily="34" charset="0"/>
                        <a:buChar char="•"/>
                      </a:pPr>
                      <a:r>
                        <a:rPr lang="en-CA" b="0" dirty="0">
                          <a:solidFill>
                            <a:schemeClr val="tx1"/>
                          </a:solidFill>
                        </a:rPr>
                        <a:t>Can take up to 8 weeks to see effect</a:t>
                      </a:r>
                    </a:p>
                  </a:txBody>
                  <a:tcPr/>
                </a:tc>
                <a:extLst>
                  <a:ext uri="{0D108BD9-81ED-4DB2-BD59-A6C34878D82A}">
                    <a16:rowId xmlns:a16="http://schemas.microsoft.com/office/drawing/2014/main" val="1070266279"/>
                  </a:ext>
                </a:extLst>
              </a:tr>
            </a:tbl>
          </a:graphicData>
        </a:graphic>
      </p:graphicFrame>
    </p:spTree>
    <p:extLst>
      <p:ext uri="{BB962C8B-B14F-4D97-AF65-F5344CB8AC3E}">
        <p14:creationId xmlns:p14="http://schemas.microsoft.com/office/powerpoint/2010/main" val="35966936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5E643-EBF3-4459-857B-BFFB57EAE931}"/>
              </a:ext>
            </a:extLst>
          </p:cNvPr>
          <p:cNvSpPr>
            <a:spLocks noGrp="1"/>
          </p:cNvSpPr>
          <p:nvPr>
            <p:ph type="title"/>
          </p:nvPr>
        </p:nvSpPr>
        <p:spPr>
          <a:xfrm>
            <a:off x="457200" y="92797"/>
            <a:ext cx="8558645" cy="1143000"/>
          </a:xfrm>
        </p:spPr>
        <p:txBody>
          <a:bodyPr/>
          <a:lstStyle/>
          <a:p>
            <a:r>
              <a:rPr lang="en-CA"/>
              <a:t>Tricyclic Antidepressants</a:t>
            </a:r>
            <a:r>
              <a:rPr lang="en-CA" baseline="30000"/>
              <a:t>1,2,14</a:t>
            </a:r>
            <a:endParaRPr lang="en-CA"/>
          </a:p>
        </p:txBody>
      </p:sp>
      <p:graphicFrame>
        <p:nvGraphicFramePr>
          <p:cNvPr id="4" name="Table 4">
            <a:extLst>
              <a:ext uri="{FF2B5EF4-FFF2-40B4-BE49-F238E27FC236}">
                <a16:creationId xmlns:a16="http://schemas.microsoft.com/office/drawing/2014/main" id="{13DCDBD0-F2D6-45DE-8480-EA1E241E680E}"/>
              </a:ext>
            </a:extLst>
          </p:cNvPr>
          <p:cNvGraphicFramePr>
            <a:graphicFrameLocks noGrp="1"/>
          </p:cNvGraphicFramePr>
          <p:nvPr>
            <p:ph idx="1"/>
            <p:extLst>
              <p:ext uri="{D42A27DB-BD31-4B8C-83A1-F6EECF244321}">
                <p14:modId xmlns:p14="http://schemas.microsoft.com/office/powerpoint/2010/main" val="1721432998"/>
              </p:ext>
            </p:extLst>
          </p:nvPr>
        </p:nvGraphicFramePr>
        <p:xfrm>
          <a:off x="293894" y="1464334"/>
          <a:ext cx="8559478" cy="4729146"/>
        </p:xfrm>
        <a:graphic>
          <a:graphicData uri="http://schemas.openxmlformats.org/drawingml/2006/table">
            <a:tbl>
              <a:tblPr firstRow="1" bandRow="1">
                <a:tableStyleId>{F2DE63D5-997A-4646-A377-4702673A728D}</a:tableStyleId>
              </a:tblPr>
              <a:tblGrid>
                <a:gridCol w="1768487">
                  <a:extLst>
                    <a:ext uri="{9D8B030D-6E8A-4147-A177-3AD203B41FA5}">
                      <a16:colId xmlns:a16="http://schemas.microsoft.com/office/drawing/2014/main" val="3524040945"/>
                    </a:ext>
                  </a:extLst>
                </a:gridCol>
                <a:gridCol w="6790991">
                  <a:extLst>
                    <a:ext uri="{9D8B030D-6E8A-4147-A177-3AD203B41FA5}">
                      <a16:colId xmlns:a16="http://schemas.microsoft.com/office/drawing/2014/main" val="3191573282"/>
                    </a:ext>
                  </a:extLst>
                </a:gridCol>
              </a:tblGrid>
              <a:tr h="577417">
                <a:tc>
                  <a:txBody>
                    <a:bodyPr/>
                    <a:lstStyle/>
                    <a:p>
                      <a:r>
                        <a:rPr lang="en-CA" b="1"/>
                        <a:t>Drugs</a:t>
                      </a:r>
                    </a:p>
                  </a:txBody>
                  <a:tcPr/>
                </a:tc>
                <a:tc>
                  <a:txBody>
                    <a:bodyPr/>
                    <a:lstStyle/>
                    <a:p>
                      <a:r>
                        <a:rPr lang="en-CA" sz="2400"/>
                        <a:t>Amitriptyline (Elavil</a:t>
                      </a:r>
                      <a:r>
                        <a:rPr lang="en-CA" sz="2400" b="0" i="0" kern="1200">
                          <a:solidFill>
                            <a:schemeClr val="bg1"/>
                          </a:solidFill>
                          <a:effectLst/>
                          <a:latin typeface="+mn-lt"/>
                          <a:ea typeface="+mn-ea"/>
                          <a:cs typeface="+mn-cs"/>
                        </a:rPr>
                        <a:t>®)</a:t>
                      </a:r>
                      <a:endParaRPr lang="en-CA" sz="2400"/>
                    </a:p>
                    <a:p>
                      <a:r>
                        <a:rPr lang="en-CA" sz="2400"/>
                        <a:t>Nortriptyline (</a:t>
                      </a:r>
                      <a:r>
                        <a:rPr lang="en-CA" sz="2400" err="1"/>
                        <a:t>Aventyl</a:t>
                      </a:r>
                      <a:r>
                        <a:rPr lang="en-CA" sz="2400" b="0" i="0" kern="1200">
                          <a:solidFill>
                            <a:schemeClr val="bg1"/>
                          </a:solidFill>
                          <a:effectLst/>
                          <a:latin typeface="+mn-lt"/>
                          <a:ea typeface="+mn-ea"/>
                          <a:cs typeface="+mn-cs"/>
                        </a:rPr>
                        <a:t>®)</a:t>
                      </a:r>
                      <a:endParaRPr lang="en-CA" sz="2400"/>
                    </a:p>
                  </a:txBody>
                  <a:tcPr/>
                </a:tc>
                <a:extLst>
                  <a:ext uri="{0D108BD9-81ED-4DB2-BD59-A6C34878D82A}">
                    <a16:rowId xmlns:a16="http://schemas.microsoft.com/office/drawing/2014/main" val="505072745"/>
                  </a:ext>
                </a:extLst>
              </a:tr>
              <a:tr h="480579">
                <a:tc>
                  <a:txBody>
                    <a:bodyPr/>
                    <a:lstStyle/>
                    <a:p>
                      <a:r>
                        <a:rPr lang="en-CA" b="1"/>
                        <a:t>Use</a:t>
                      </a:r>
                    </a:p>
                  </a:txBody>
                  <a:tcPr/>
                </a:tc>
                <a:tc>
                  <a:txBody>
                    <a:bodyPr/>
                    <a:lstStyle/>
                    <a:p>
                      <a:pPr marL="0" indent="0">
                        <a:buNone/>
                      </a:pPr>
                      <a:r>
                        <a:rPr lang="en-CA"/>
                        <a:t>Neuropathic pain, Fibromyalgia </a:t>
                      </a:r>
                    </a:p>
                  </a:txBody>
                  <a:tcPr/>
                </a:tc>
                <a:extLst>
                  <a:ext uri="{0D108BD9-81ED-4DB2-BD59-A6C34878D82A}">
                    <a16:rowId xmlns:a16="http://schemas.microsoft.com/office/drawing/2014/main" val="1388179280"/>
                  </a:ext>
                </a:extLst>
              </a:tr>
              <a:tr h="611803">
                <a:tc>
                  <a:txBody>
                    <a:bodyPr/>
                    <a:lstStyle/>
                    <a:p>
                      <a:r>
                        <a:rPr lang="en-CA" b="1"/>
                        <a:t>How it Works </a:t>
                      </a:r>
                    </a:p>
                  </a:txBody>
                  <a:tcPr/>
                </a:tc>
                <a:tc>
                  <a:txBody>
                    <a:bodyPr/>
                    <a:lstStyle/>
                    <a:p>
                      <a:pPr marL="0" marR="0" lvl="0" indent="0" algn="l">
                        <a:lnSpc>
                          <a:spcPct val="100000"/>
                        </a:lnSpc>
                        <a:spcBef>
                          <a:spcPts val="0"/>
                        </a:spcBef>
                        <a:spcAft>
                          <a:spcPts val="0"/>
                        </a:spcAft>
                        <a:buNone/>
                      </a:pPr>
                      <a:r>
                        <a:rPr lang="en-CA" sz="1800" b="0" i="0" u="none" strike="noStrike" noProof="0" dirty="0">
                          <a:latin typeface="Calibri"/>
                        </a:rPr>
                        <a:t>Increases the amount of chemicals in your brain to help lower pain signals</a:t>
                      </a:r>
                      <a:endParaRPr lang="en-CA" dirty="0"/>
                    </a:p>
                  </a:txBody>
                  <a:tcPr/>
                </a:tc>
                <a:extLst>
                  <a:ext uri="{0D108BD9-81ED-4DB2-BD59-A6C34878D82A}">
                    <a16:rowId xmlns:a16="http://schemas.microsoft.com/office/drawing/2014/main" val="4236561878"/>
                  </a:ext>
                </a:extLst>
              </a:tr>
              <a:tr h="445695">
                <a:tc>
                  <a:txBody>
                    <a:bodyPr/>
                    <a:lstStyle/>
                    <a:p>
                      <a:r>
                        <a:rPr lang="en-CA" b="1"/>
                        <a:t>Usual Dose</a:t>
                      </a:r>
                    </a:p>
                  </a:txBody>
                  <a:tcPr/>
                </a:tc>
                <a:tc>
                  <a:txBody>
                    <a:bodyPr/>
                    <a:lstStyle/>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r>
                        <a:rPr lang="en-CA" b="1"/>
                        <a:t>Amitriptyline, Nortriptyline: </a:t>
                      </a:r>
                      <a:r>
                        <a:rPr lang="en-CA" b="0"/>
                        <a:t>25-75 mg nightly at bedtime</a:t>
                      </a:r>
                    </a:p>
                  </a:txBody>
                  <a:tcPr/>
                </a:tc>
                <a:extLst>
                  <a:ext uri="{0D108BD9-81ED-4DB2-BD59-A6C34878D82A}">
                    <a16:rowId xmlns:a16="http://schemas.microsoft.com/office/drawing/2014/main" val="3408382048"/>
                  </a:ext>
                </a:extLst>
              </a:tr>
              <a:tr h="0">
                <a:tc>
                  <a:txBody>
                    <a:bodyPr/>
                    <a:lstStyle/>
                    <a:p>
                      <a:r>
                        <a:rPr lang="en-CA" b="1"/>
                        <a:t>Side Effects</a:t>
                      </a:r>
                    </a:p>
                  </a:txBody>
                  <a:tcPr/>
                </a:tc>
                <a:tc>
                  <a:txBody>
                    <a:bodyPr/>
                    <a:lstStyle/>
                    <a:p>
                      <a:r>
                        <a:rPr lang="en-CA" dirty="0"/>
                        <a:t>Feeling tired, dry mouth, constipation, memory issues, </a:t>
                      </a:r>
                      <a:r>
                        <a:rPr lang="en-CA" sz="1800" b="0" i="0" u="none" strike="noStrike" noProof="0" dirty="0">
                          <a:latin typeface="Calibri"/>
                        </a:rPr>
                        <a:t>confusion</a:t>
                      </a:r>
                      <a:endParaRPr lang="en-CA" dirty="0"/>
                    </a:p>
                  </a:txBody>
                  <a:tcPr/>
                </a:tc>
                <a:extLst>
                  <a:ext uri="{0D108BD9-81ED-4DB2-BD59-A6C34878D82A}">
                    <a16:rowId xmlns:a16="http://schemas.microsoft.com/office/drawing/2014/main" val="2875892632"/>
                  </a:ext>
                </a:extLst>
              </a:tr>
              <a:tr h="511032">
                <a:tc>
                  <a:txBody>
                    <a:bodyPr/>
                    <a:lstStyle/>
                    <a:p>
                      <a:r>
                        <a:rPr lang="en-CA" b="1"/>
                        <a:t>Avoid/Caution</a:t>
                      </a:r>
                    </a:p>
                  </a:txBody>
                  <a:tcPr/>
                </a:tc>
                <a:tc>
                  <a:txBody>
                    <a:bodyPr/>
                    <a:lstStyle/>
                    <a:p>
                      <a:r>
                        <a:rPr lang="en-CA"/>
                        <a:t>Do not stop suddenly</a:t>
                      </a:r>
                    </a:p>
                  </a:txBody>
                  <a:tcPr/>
                </a:tc>
                <a:extLst>
                  <a:ext uri="{0D108BD9-81ED-4DB2-BD59-A6C34878D82A}">
                    <a16:rowId xmlns:a16="http://schemas.microsoft.com/office/drawing/2014/main" val="4263838425"/>
                  </a:ext>
                </a:extLst>
              </a:tr>
              <a:tr h="756837">
                <a:tc>
                  <a:txBody>
                    <a:bodyPr/>
                    <a:lstStyle/>
                    <a:p>
                      <a:r>
                        <a:rPr lang="en-CA" b="1"/>
                        <a:t>Tips</a:t>
                      </a:r>
                    </a:p>
                  </a:txBody>
                  <a:tcPr/>
                </a:tc>
                <a:tc>
                  <a:txBody>
                    <a:bodyPr/>
                    <a:lstStyle/>
                    <a:p>
                      <a:pPr marL="285750" indent="-285750">
                        <a:buFont typeface="Arial" panose="020B0604020202020204" pitchFamily="34" charset="0"/>
                        <a:buChar char="•"/>
                      </a:pPr>
                      <a:r>
                        <a:rPr lang="en-CA" dirty="0"/>
                        <a:t>Can take 2-3 hours before bed to prevent morning drowsiness</a:t>
                      </a:r>
                    </a:p>
                    <a:p>
                      <a:pPr marL="285750" indent="-285750">
                        <a:buFont typeface="Arial" panose="020B0604020202020204" pitchFamily="34" charset="0"/>
                        <a:buChar char="•"/>
                      </a:pPr>
                      <a:r>
                        <a:rPr lang="en-CA" dirty="0"/>
                        <a:t>Nortriptyline may have less side effects </a:t>
                      </a:r>
                    </a:p>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CA" dirty="0">
                          <a:solidFill>
                            <a:schemeClr val="tx1"/>
                          </a:solidFill>
                        </a:rPr>
                        <a:t>Amitriptyline can be compounded to a cream for local pain relief </a:t>
                      </a:r>
                      <a:endParaRPr lang="en-CA" dirty="0"/>
                    </a:p>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CA" b="0" dirty="0"/>
                        <a:t>Can also help wit</a:t>
                      </a:r>
                      <a:r>
                        <a:rPr lang="en-CA" sz="1800" kern="1200" dirty="0">
                          <a:solidFill>
                            <a:schemeClr val="tx1"/>
                          </a:solidFill>
                          <a:latin typeface="+mn-lt"/>
                          <a:ea typeface="+mn-ea"/>
                          <a:cs typeface="+mn-cs"/>
                        </a:rPr>
                        <a:t>h mood and sleep difficulties</a:t>
                      </a:r>
                    </a:p>
                    <a:p>
                      <a:pPr marL="285750" marR="0" lvl="0" indent="-285750" algn="l">
                        <a:lnSpc>
                          <a:spcPct val="100000"/>
                        </a:lnSpc>
                        <a:spcBef>
                          <a:spcPts val="0"/>
                        </a:spcBef>
                        <a:spcAft>
                          <a:spcPts val="0"/>
                        </a:spcAft>
                        <a:buClrTx/>
                        <a:buSzTx/>
                        <a:buFont typeface="Arial" panose="020B0604020202020204" pitchFamily="34" charset="0"/>
                        <a:buChar char="•"/>
                      </a:pPr>
                      <a:r>
                        <a:rPr lang="en-CA" sz="1800" kern="1200" dirty="0">
                          <a:solidFill>
                            <a:schemeClr val="tx1"/>
                          </a:solidFill>
                          <a:latin typeface="+mn-lt"/>
                          <a:ea typeface="+mn-ea"/>
                          <a:cs typeface="+mn-cs"/>
                        </a:rPr>
                        <a:t>Can take 4-8 weeks to see effect</a:t>
                      </a:r>
                    </a:p>
                  </a:txBody>
                  <a:tcPr/>
                </a:tc>
                <a:extLst>
                  <a:ext uri="{0D108BD9-81ED-4DB2-BD59-A6C34878D82A}">
                    <a16:rowId xmlns:a16="http://schemas.microsoft.com/office/drawing/2014/main" val="1114790331"/>
                  </a:ext>
                </a:extLst>
              </a:tr>
            </a:tbl>
          </a:graphicData>
        </a:graphic>
      </p:graphicFrame>
    </p:spTree>
    <p:extLst>
      <p:ext uri="{BB962C8B-B14F-4D97-AF65-F5344CB8AC3E}">
        <p14:creationId xmlns:p14="http://schemas.microsoft.com/office/powerpoint/2010/main" val="1775599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a:extLst>
              <a:ext uri="{FF2B5EF4-FFF2-40B4-BE49-F238E27FC236}">
                <a16:creationId xmlns:a16="http://schemas.microsoft.com/office/drawing/2014/main" id="{458FA6D0-52EB-4320-9117-961EA91190D9}"/>
              </a:ext>
            </a:extLst>
          </p:cNvPr>
          <p:cNvSpPr>
            <a:spLocks noGrp="1"/>
          </p:cNvSpPr>
          <p:nvPr>
            <p:ph type="title"/>
          </p:nvPr>
        </p:nvSpPr>
        <p:spPr>
          <a:xfrm>
            <a:off x="327314" y="162070"/>
            <a:ext cx="8498031" cy="1143000"/>
          </a:xfrm>
        </p:spPr>
        <p:txBody>
          <a:bodyPr/>
          <a:lstStyle/>
          <a:p>
            <a:r>
              <a:rPr lang="en-US" altLang="en-US"/>
              <a:t>Gabapentinoids</a:t>
            </a:r>
            <a:r>
              <a:rPr lang="en-US" altLang="en-US" baseline="30000"/>
              <a:t>1,2,12,13</a:t>
            </a:r>
            <a:endParaRPr lang="en-US" altLang="en-US"/>
          </a:p>
        </p:txBody>
      </p:sp>
      <p:graphicFrame>
        <p:nvGraphicFramePr>
          <p:cNvPr id="4" name="Table 4">
            <a:extLst>
              <a:ext uri="{FF2B5EF4-FFF2-40B4-BE49-F238E27FC236}">
                <a16:creationId xmlns:a16="http://schemas.microsoft.com/office/drawing/2014/main" id="{8875698E-93B1-4A60-A4F2-A6B70F37E37D}"/>
              </a:ext>
            </a:extLst>
          </p:cNvPr>
          <p:cNvGraphicFramePr>
            <a:graphicFrameLocks noGrp="1"/>
          </p:cNvGraphicFramePr>
          <p:nvPr>
            <p:ph idx="1"/>
            <p:extLst>
              <p:ext uri="{D42A27DB-BD31-4B8C-83A1-F6EECF244321}">
                <p14:modId xmlns:p14="http://schemas.microsoft.com/office/powerpoint/2010/main" val="1147481610"/>
              </p:ext>
            </p:extLst>
          </p:nvPr>
        </p:nvGraphicFramePr>
        <p:xfrm>
          <a:off x="218531" y="1571541"/>
          <a:ext cx="8715502" cy="4370753"/>
        </p:xfrm>
        <a:graphic>
          <a:graphicData uri="http://schemas.openxmlformats.org/drawingml/2006/table">
            <a:tbl>
              <a:tblPr firstRow="1" bandRow="1">
                <a:tableStyleId>{17292A2E-F333-43FB-9621-5CBBE7FDCDCB}</a:tableStyleId>
              </a:tblPr>
              <a:tblGrid>
                <a:gridCol w="1700108">
                  <a:extLst>
                    <a:ext uri="{9D8B030D-6E8A-4147-A177-3AD203B41FA5}">
                      <a16:colId xmlns:a16="http://schemas.microsoft.com/office/drawing/2014/main" val="3325819066"/>
                    </a:ext>
                  </a:extLst>
                </a:gridCol>
                <a:gridCol w="7015394">
                  <a:extLst>
                    <a:ext uri="{9D8B030D-6E8A-4147-A177-3AD203B41FA5}">
                      <a16:colId xmlns:a16="http://schemas.microsoft.com/office/drawing/2014/main" val="4087198510"/>
                    </a:ext>
                  </a:extLst>
                </a:gridCol>
              </a:tblGrid>
              <a:tr h="885371">
                <a:tc>
                  <a:txBody>
                    <a:bodyPr/>
                    <a:lstStyle/>
                    <a:p>
                      <a:r>
                        <a:rPr lang="en-CA"/>
                        <a:t>Drugs </a:t>
                      </a:r>
                    </a:p>
                  </a:txBody>
                  <a:tcPr/>
                </a:tc>
                <a:tc>
                  <a:txBody>
                    <a:bodyPr/>
                    <a:lstStyle/>
                    <a:p>
                      <a:r>
                        <a:rPr lang="en-CA" sz="2400"/>
                        <a:t>Gabapentin (Neurontin</a:t>
                      </a:r>
                      <a:r>
                        <a:rPr lang="en-CA" sz="2400" b="0" i="0" kern="1200">
                          <a:solidFill>
                            <a:schemeClr val="bg1"/>
                          </a:solidFill>
                          <a:effectLst/>
                          <a:latin typeface="+mn-lt"/>
                          <a:ea typeface="+mn-ea"/>
                          <a:cs typeface="+mn-cs"/>
                        </a:rPr>
                        <a:t>®)</a:t>
                      </a:r>
                    </a:p>
                    <a:p>
                      <a:r>
                        <a:rPr lang="en-CA" sz="2400"/>
                        <a:t>Pregabalin (Lyrica</a:t>
                      </a:r>
                      <a:r>
                        <a:rPr lang="en-CA" sz="2400" b="0" i="0" kern="1200">
                          <a:solidFill>
                            <a:schemeClr val="bg1"/>
                          </a:solidFill>
                          <a:effectLst/>
                          <a:latin typeface="+mn-lt"/>
                          <a:ea typeface="+mn-ea"/>
                          <a:cs typeface="+mn-cs"/>
                        </a:rPr>
                        <a:t>®</a:t>
                      </a:r>
                      <a:r>
                        <a:rPr lang="en-CA" sz="2400"/>
                        <a:t>) </a:t>
                      </a:r>
                    </a:p>
                  </a:txBody>
                  <a:tcPr/>
                </a:tc>
                <a:extLst>
                  <a:ext uri="{0D108BD9-81ED-4DB2-BD59-A6C34878D82A}">
                    <a16:rowId xmlns:a16="http://schemas.microsoft.com/office/drawing/2014/main" val="1638432478"/>
                  </a:ext>
                </a:extLst>
              </a:tr>
              <a:tr h="558946">
                <a:tc>
                  <a:txBody>
                    <a:bodyPr/>
                    <a:lstStyle/>
                    <a:p>
                      <a:r>
                        <a:rPr lang="en-CA" b="1"/>
                        <a:t>Use</a:t>
                      </a:r>
                    </a:p>
                  </a:txBody>
                  <a:tcPr/>
                </a:tc>
                <a:tc>
                  <a:txBody>
                    <a:bodyPr/>
                    <a:lstStyle/>
                    <a:p>
                      <a:pPr marL="0" indent="0">
                        <a:buNone/>
                      </a:pPr>
                      <a:r>
                        <a:rPr lang="en-CA"/>
                        <a:t>Neuropathic pain, fibromyalgia</a:t>
                      </a:r>
                      <a:endParaRPr lang="en-US"/>
                    </a:p>
                  </a:txBody>
                  <a:tcPr/>
                </a:tc>
                <a:extLst>
                  <a:ext uri="{0D108BD9-81ED-4DB2-BD59-A6C34878D82A}">
                    <a16:rowId xmlns:a16="http://schemas.microsoft.com/office/drawing/2014/main" val="383355843"/>
                  </a:ext>
                </a:extLst>
              </a:tr>
              <a:tr h="519795">
                <a:tc>
                  <a:txBody>
                    <a:bodyPr/>
                    <a:lstStyle/>
                    <a:p>
                      <a:r>
                        <a:rPr lang="en-CA" b="1"/>
                        <a:t>How it Works </a:t>
                      </a:r>
                    </a:p>
                  </a:txBody>
                  <a:tcPr/>
                </a:tc>
                <a:tc>
                  <a:txBody>
                    <a:bodyPr/>
                    <a:lstStyle/>
                    <a:p>
                      <a:r>
                        <a:rPr lang="en-CA"/>
                        <a:t>Changes the way nerves send information to the brain</a:t>
                      </a:r>
                    </a:p>
                  </a:txBody>
                  <a:tcPr/>
                </a:tc>
                <a:extLst>
                  <a:ext uri="{0D108BD9-81ED-4DB2-BD59-A6C34878D82A}">
                    <a16:rowId xmlns:a16="http://schemas.microsoft.com/office/drawing/2014/main" val="1311538999"/>
                  </a:ext>
                </a:extLst>
              </a:tr>
              <a:tr h="807007">
                <a:tc>
                  <a:txBody>
                    <a:bodyPr/>
                    <a:lstStyle/>
                    <a:p>
                      <a:r>
                        <a:rPr lang="en-CA" b="1"/>
                        <a:t>Usual Dose</a:t>
                      </a:r>
                      <a:endParaRPr lang="en-US"/>
                    </a:p>
                  </a:txBody>
                  <a:tcPr/>
                </a:tc>
                <a:tc>
                  <a:txBody>
                    <a:bodyPr/>
                    <a:lstStyle/>
                    <a:p>
                      <a:pPr marL="0" indent="0">
                        <a:buFont typeface="Arial" panose="020B0604020202020204" pitchFamily="34" charset="0"/>
                        <a:buNone/>
                      </a:pPr>
                      <a:r>
                        <a:rPr lang="en-CA" b="1"/>
                        <a:t>Gabapentin: </a:t>
                      </a:r>
                      <a:r>
                        <a:rPr lang="en-CA" b="0"/>
                        <a:t>1,80</a:t>
                      </a:r>
                      <a:r>
                        <a:rPr lang="en-CA"/>
                        <a:t>0 mg divided three times daily (i.e. 600 mg three times)</a:t>
                      </a:r>
                    </a:p>
                    <a:p>
                      <a:pPr marL="0" indent="0">
                        <a:buFont typeface="Arial" panose="020B0604020202020204" pitchFamily="34" charset="0"/>
                        <a:buNone/>
                      </a:pPr>
                      <a:r>
                        <a:rPr lang="en-CA" b="1"/>
                        <a:t>Pregabalin: </a:t>
                      </a:r>
                      <a:r>
                        <a:rPr lang="en-CA"/>
                        <a:t>150 mg twice daily </a:t>
                      </a:r>
                    </a:p>
                  </a:txBody>
                  <a:tcPr/>
                </a:tc>
                <a:extLst>
                  <a:ext uri="{0D108BD9-81ED-4DB2-BD59-A6C34878D82A}">
                    <a16:rowId xmlns:a16="http://schemas.microsoft.com/office/drawing/2014/main" val="3201625392"/>
                  </a:ext>
                </a:extLst>
              </a:tr>
              <a:tr h="507999">
                <a:tc>
                  <a:txBody>
                    <a:bodyPr/>
                    <a:lstStyle/>
                    <a:p>
                      <a:r>
                        <a:rPr lang="en-CA" b="1"/>
                        <a:t>Side Effects</a:t>
                      </a:r>
                    </a:p>
                  </a:txBody>
                  <a:tcPr/>
                </a:tc>
                <a:tc>
                  <a:txBody>
                    <a:bodyPr/>
                    <a:lstStyle/>
                    <a:p>
                      <a:pPr marL="0" indent="0">
                        <a:buFont typeface="Arial" panose="020B0604020202020204" pitchFamily="34" charset="0"/>
                        <a:buNone/>
                      </a:pPr>
                      <a:r>
                        <a:rPr lang="en-CA"/>
                        <a:t>Dizziness, drowsiness, confusion, blurred or double vision  </a:t>
                      </a:r>
                    </a:p>
                  </a:txBody>
                  <a:tcPr/>
                </a:tc>
                <a:extLst>
                  <a:ext uri="{0D108BD9-81ED-4DB2-BD59-A6C34878D82A}">
                    <a16:rowId xmlns:a16="http://schemas.microsoft.com/office/drawing/2014/main" val="2383634291"/>
                  </a:ext>
                </a:extLst>
              </a:tr>
              <a:tr h="451555">
                <a:tc>
                  <a:txBody>
                    <a:bodyPr/>
                    <a:lstStyle/>
                    <a:p>
                      <a:r>
                        <a:rPr lang="en-CA" b="1"/>
                        <a:t>Caution</a:t>
                      </a:r>
                    </a:p>
                  </a:txBody>
                  <a:tcPr/>
                </a:tc>
                <a:tc>
                  <a:txBody>
                    <a:bodyPr/>
                    <a:lstStyle/>
                    <a:p>
                      <a:r>
                        <a:rPr lang="en-CA"/>
                        <a:t>Do not stop suddenly</a:t>
                      </a:r>
                    </a:p>
                  </a:txBody>
                  <a:tcPr/>
                </a:tc>
                <a:extLst>
                  <a:ext uri="{0D108BD9-81ED-4DB2-BD59-A6C34878D82A}">
                    <a16:rowId xmlns:a16="http://schemas.microsoft.com/office/drawing/2014/main" val="1715042439"/>
                  </a:ext>
                </a:extLst>
              </a:tr>
              <a:tr h="614841">
                <a:tc>
                  <a:txBody>
                    <a:bodyPr/>
                    <a:lstStyle/>
                    <a:p>
                      <a:r>
                        <a:rPr lang="en-CA" b="1"/>
                        <a:t>Tips </a:t>
                      </a:r>
                    </a:p>
                  </a:txBody>
                  <a:tcPr/>
                </a:tc>
                <a:tc>
                  <a:txBody>
                    <a:bodyPr/>
                    <a:lstStyle/>
                    <a:p>
                      <a:pPr marL="285750" indent="-285750">
                        <a:buFont typeface="Arial"/>
                        <a:buChar char="•"/>
                      </a:pPr>
                      <a:r>
                        <a:rPr lang="en-CA">
                          <a:solidFill>
                            <a:schemeClr val="tx1"/>
                          </a:solidFill>
                        </a:rPr>
                        <a:t>Gabapentin can be compounded to a cream for local pain relief </a:t>
                      </a:r>
                    </a:p>
                    <a:p>
                      <a:pPr marL="285750" lvl="0" indent="-285750">
                        <a:buFont typeface="Arial"/>
                        <a:buChar char="•"/>
                      </a:pPr>
                      <a:r>
                        <a:rPr lang="en-CA">
                          <a:solidFill>
                            <a:schemeClr val="tx1"/>
                          </a:solidFill>
                        </a:rPr>
                        <a:t>Can take 3-4 weeks to see effect</a:t>
                      </a:r>
                    </a:p>
                  </a:txBody>
                  <a:tcPr/>
                </a:tc>
                <a:extLst>
                  <a:ext uri="{0D108BD9-81ED-4DB2-BD59-A6C34878D82A}">
                    <a16:rowId xmlns:a16="http://schemas.microsoft.com/office/drawing/2014/main" val="1891685818"/>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A2E4A-220C-438E-AC00-536D2E6E4E20}"/>
              </a:ext>
            </a:extLst>
          </p:cNvPr>
          <p:cNvSpPr>
            <a:spLocks noGrp="1"/>
          </p:cNvSpPr>
          <p:nvPr>
            <p:ph type="title"/>
          </p:nvPr>
        </p:nvSpPr>
        <p:spPr/>
        <p:txBody>
          <a:bodyPr/>
          <a:lstStyle/>
          <a:p>
            <a:r>
              <a:rPr lang="en-CA"/>
              <a:t>Group Discussion</a:t>
            </a:r>
          </a:p>
        </p:txBody>
      </p:sp>
      <p:sp>
        <p:nvSpPr>
          <p:cNvPr id="3" name="Content Placeholder 2">
            <a:extLst>
              <a:ext uri="{FF2B5EF4-FFF2-40B4-BE49-F238E27FC236}">
                <a16:creationId xmlns:a16="http://schemas.microsoft.com/office/drawing/2014/main" id="{09C2616B-269D-4631-9A5A-CAD365593E24}"/>
              </a:ext>
            </a:extLst>
          </p:cNvPr>
          <p:cNvSpPr>
            <a:spLocks noGrp="1"/>
          </p:cNvSpPr>
          <p:nvPr>
            <p:ph idx="1"/>
          </p:nvPr>
        </p:nvSpPr>
        <p:spPr>
          <a:xfrm>
            <a:off x="457200" y="1936102"/>
            <a:ext cx="8229600" cy="4525963"/>
          </a:xfrm>
        </p:spPr>
        <p:txBody>
          <a:bodyPr/>
          <a:lstStyle/>
          <a:p>
            <a:pPr marL="0" indent="0">
              <a:buNone/>
            </a:pPr>
            <a:r>
              <a:rPr lang="en-CA" b="1">
                <a:solidFill>
                  <a:schemeClr val="accent1"/>
                </a:solidFill>
                <a:ea typeface="MS PGothic"/>
              </a:rPr>
              <a:t>Q1: </a:t>
            </a:r>
            <a:r>
              <a:rPr lang="en-CA">
                <a:ea typeface="MS PGothic"/>
              </a:rPr>
              <a:t>Have you tried any of these medications? How did you respond to them? </a:t>
            </a:r>
          </a:p>
          <a:p>
            <a:pPr marL="0" indent="0">
              <a:buNone/>
            </a:pPr>
            <a:endParaRPr lang="en-CA">
              <a:ea typeface="MS PGothic"/>
            </a:endParaRPr>
          </a:p>
          <a:p>
            <a:pPr marL="0" indent="0">
              <a:buNone/>
            </a:pPr>
            <a:r>
              <a:rPr lang="en-CA" b="1">
                <a:solidFill>
                  <a:schemeClr val="accent1"/>
                </a:solidFill>
                <a:ea typeface="MS PGothic"/>
              </a:rPr>
              <a:t>Q2: </a:t>
            </a:r>
            <a:r>
              <a:rPr lang="en-CA">
                <a:ea typeface="MS PGothic"/>
              </a:rPr>
              <a:t>Did you learn anything about medications that you didn’t know?</a:t>
            </a:r>
          </a:p>
          <a:p>
            <a:pPr marL="514350" indent="-514350">
              <a:buAutoNum type="arabicPeriod"/>
            </a:pPr>
            <a:endParaRPr lang="en-CA"/>
          </a:p>
          <a:p>
            <a:pPr marL="514350" indent="-514350">
              <a:buAutoNum type="arabicPeriod"/>
            </a:pPr>
            <a:endParaRPr lang="en-CA">
              <a:ea typeface="MS PGothic"/>
            </a:endParaRPr>
          </a:p>
          <a:p>
            <a:pPr marL="514350" indent="-514350">
              <a:buAutoNum type="arabicPeriod"/>
            </a:pPr>
            <a:endParaRPr lang="en-CA"/>
          </a:p>
          <a:p>
            <a:pPr marL="514350" indent="-514350">
              <a:buAutoNum type="arabicPeriod"/>
            </a:pPr>
            <a:endParaRPr lang="en-CA"/>
          </a:p>
          <a:p>
            <a:pPr marL="0" indent="0">
              <a:buNone/>
            </a:pPr>
            <a:endParaRPr lang="en-CA"/>
          </a:p>
        </p:txBody>
      </p:sp>
      <p:pic>
        <p:nvPicPr>
          <p:cNvPr id="4" name="Picture 2">
            <a:extLst>
              <a:ext uri="{FF2B5EF4-FFF2-40B4-BE49-F238E27FC236}">
                <a16:creationId xmlns:a16="http://schemas.microsoft.com/office/drawing/2014/main" id="{A555C58C-C7CE-4369-BDD4-787D800582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6890" y="195076"/>
            <a:ext cx="1405124" cy="14051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94264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31588-CACE-44DD-9FD4-BD6D8EEAE8E9}"/>
              </a:ext>
            </a:extLst>
          </p:cNvPr>
          <p:cNvSpPr>
            <a:spLocks noGrp="1"/>
          </p:cNvSpPr>
          <p:nvPr>
            <p:ph type="title"/>
          </p:nvPr>
        </p:nvSpPr>
        <p:spPr>
          <a:xfrm>
            <a:off x="457200" y="2862563"/>
            <a:ext cx="8229600" cy="1143000"/>
          </a:xfrm>
        </p:spPr>
        <p:txBody>
          <a:bodyPr/>
          <a:lstStyle/>
          <a:p>
            <a:r>
              <a:rPr lang="en-CA">
                <a:ea typeface="MS PGothic"/>
              </a:rPr>
              <a:t>Managing Side Effects </a:t>
            </a:r>
            <a:endParaRPr lang="en-CA"/>
          </a:p>
        </p:txBody>
      </p:sp>
    </p:spTree>
    <p:extLst>
      <p:ext uri="{BB962C8B-B14F-4D97-AF65-F5344CB8AC3E}">
        <p14:creationId xmlns:p14="http://schemas.microsoft.com/office/powerpoint/2010/main" val="16548604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CA54F-7C74-4AA9-8C39-E64D00C463EB}"/>
              </a:ext>
            </a:extLst>
          </p:cNvPr>
          <p:cNvSpPr>
            <a:spLocks noGrp="1"/>
          </p:cNvSpPr>
          <p:nvPr>
            <p:ph type="title"/>
          </p:nvPr>
        </p:nvSpPr>
        <p:spPr>
          <a:xfrm>
            <a:off x="457200" y="197334"/>
            <a:ext cx="8229600" cy="1143000"/>
          </a:xfrm>
        </p:spPr>
        <p:txBody>
          <a:bodyPr/>
          <a:lstStyle/>
          <a:p>
            <a:r>
              <a:rPr lang="en-US">
                <a:ea typeface="MS PGothic"/>
              </a:rPr>
              <a:t>Drowsiness</a:t>
            </a:r>
          </a:p>
        </p:txBody>
      </p:sp>
      <p:sp>
        <p:nvSpPr>
          <p:cNvPr id="5" name="Content Placeholder 4">
            <a:extLst>
              <a:ext uri="{FF2B5EF4-FFF2-40B4-BE49-F238E27FC236}">
                <a16:creationId xmlns:a16="http://schemas.microsoft.com/office/drawing/2014/main" id="{FD07A534-FC89-437C-A40C-840078042F97}"/>
              </a:ext>
            </a:extLst>
          </p:cNvPr>
          <p:cNvSpPr>
            <a:spLocks noGrp="1"/>
          </p:cNvSpPr>
          <p:nvPr>
            <p:ph idx="1"/>
          </p:nvPr>
        </p:nvSpPr>
        <p:spPr>
          <a:xfrm>
            <a:off x="-1334" y="1251986"/>
            <a:ext cx="9090989" cy="4525963"/>
          </a:xfrm>
        </p:spPr>
        <p:txBody>
          <a:bodyPr/>
          <a:lstStyle/>
          <a:p>
            <a:pPr marL="0" indent="0" algn="ctr">
              <a:buNone/>
            </a:pPr>
            <a:r>
              <a:rPr lang="en-CA" sz="2800" b="1" i="1">
                <a:solidFill>
                  <a:schemeClr val="accent6"/>
                </a:solidFill>
                <a:ea typeface="MS PGothic"/>
              </a:rPr>
              <a:t>SNRIs</a:t>
            </a:r>
            <a:r>
              <a:rPr lang="en-CA" sz="2800" i="1">
                <a:ea typeface="MS PGothic"/>
              </a:rPr>
              <a:t>, </a:t>
            </a:r>
            <a:r>
              <a:rPr lang="en-CA" sz="2800" b="1" i="1">
                <a:solidFill>
                  <a:schemeClr val="accent3"/>
                </a:solidFill>
                <a:ea typeface="MS PGothic"/>
              </a:rPr>
              <a:t>TCAs</a:t>
            </a:r>
            <a:r>
              <a:rPr lang="en-CA" sz="2800" i="1">
                <a:ea typeface="MS PGothic"/>
              </a:rPr>
              <a:t>, </a:t>
            </a:r>
            <a:r>
              <a:rPr lang="en-CA" sz="2800" b="1" i="1" err="1">
                <a:solidFill>
                  <a:schemeClr val="accent4"/>
                </a:solidFill>
                <a:ea typeface="MS PGothic"/>
              </a:rPr>
              <a:t>Gabapentinoids</a:t>
            </a:r>
          </a:p>
        </p:txBody>
      </p:sp>
      <p:graphicFrame>
        <p:nvGraphicFramePr>
          <p:cNvPr id="4" name="Diagram 3">
            <a:extLst>
              <a:ext uri="{FF2B5EF4-FFF2-40B4-BE49-F238E27FC236}">
                <a16:creationId xmlns:a16="http://schemas.microsoft.com/office/drawing/2014/main" id="{9C6EF457-2DA3-4502-8780-8FDF163DA9AF}"/>
              </a:ext>
            </a:extLst>
          </p:cNvPr>
          <p:cNvGraphicFramePr/>
          <p:nvPr>
            <p:extLst>
              <p:ext uri="{D42A27DB-BD31-4B8C-83A1-F6EECF244321}">
                <p14:modId xmlns:p14="http://schemas.microsoft.com/office/powerpoint/2010/main" val="2741171839"/>
              </p:ext>
            </p:extLst>
          </p:nvPr>
        </p:nvGraphicFramePr>
        <p:xfrm>
          <a:off x="738946" y="1900522"/>
          <a:ext cx="7933037"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Oval 2">
            <a:extLst>
              <a:ext uri="{FF2B5EF4-FFF2-40B4-BE49-F238E27FC236}">
                <a16:creationId xmlns:a16="http://schemas.microsoft.com/office/drawing/2014/main" id="{21857797-BC29-4ADF-BD31-871BF10A4F84}"/>
              </a:ext>
            </a:extLst>
          </p:cNvPr>
          <p:cNvSpPr/>
          <p:nvPr/>
        </p:nvSpPr>
        <p:spPr>
          <a:xfrm>
            <a:off x="7504019" y="169841"/>
            <a:ext cx="1167965" cy="113683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CA"/>
          </a:p>
        </p:txBody>
      </p:sp>
      <p:pic>
        <p:nvPicPr>
          <p:cNvPr id="8" name="Graphic 7" descr="Sleep with solid fill">
            <a:extLst>
              <a:ext uri="{FF2B5EF4-FFF2-40B4-BE49-F238E27FC236}">
                <a16:creationId xmlns:a16="http://schemas.microsoft.com/office/drawing/2014/main" id="{9D2C7E25-0874-4D53-B2D7-2472980F6D29}"/>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7630801" y="281056"/>
            <a:ext cx="914400" cy="914400"/>
          </a:xfrm>
          <a:prstGeom prst="rect">
            <a:avLst/>
          </a:prstGeom>
        </p:spPr>
      </p:pic>
    </p:spTree>
    <p:extLst>
      <p:ext uri="{BB962C8B-B14F-4D97-AF65-F5344CB8AC3E}">
        <p14:creationId xmlns:p14="http://schemas.microsoft.com/office/powerpoint/2010/main" val="32660611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5E407-A720-4CD0-8BE1-6E7172E012D6}"/>
              </a:ext>
            </a:extLst>
          </p:cNvPr>
          <p:cNvSpPr>
            <a:spLocks noGrp="1"/>
          </p:cNvSpPr>
          <p:nvPr>
            <p:ph type="title"/>
          </p:nvPr>
        </p:nvSpPr>
        <p:spPr>
          <a:xfrm>
            <a:off x="535132" y="240002"/>
            <a:ext cx="8229600" cy="1143000"/>
          </a:xfrm>
        </p:spPr>
        <p:txBody>
          <a:bodyPr/>
          <a:lstStyle/>
          <a:p>
            <a:r>
              <a:rPr lang="en-US">
                <a:ea typeface="MS PGothic"/>
              </a:rPr>
              <a:t>Nausea &amp; Vomiting </a:t>
            </a:r>
            <a:endParaRPr lang="en-US"/>
          </a:p>
        </p:txBody>
      </p:sp>
      <p:sp>
        <p:nvSpPr>
          <p:cNvPr id="5" name="Content Placeholder 4">
            <a:extLst>
              <a:ext uri="{FF2B5EF4-FFF2-40B4-BE49-F238E27FC236}">
                <a16:creationId xmlns:a16="http://schemas.microsoft.com/office/drawing/2014/main" id="{28D565C4-4EFB-40C1-B0A7-667DB5A953E8}"/>
              </a:ext>
            </a:extLst>
          </p:cNvPr>
          <p:cNvSpPr>
            <a:spLocks noGrp="1"/>
          </p:cNvSpPr>
          <p:nvPr>
            <p:ph idx="1"/>
          </p:nvPr>
        </p:nvSpPr>
        <p:spPr>
          <a:xfrm>
            <a:off x="58882" y="1333982"/>
            <a:ext cx="9078190" cy="4525963"/>
          </a:xfrm>
        </p:spPr>
        <p:txBody>
          <a:bodyPr/>
          <a:lstStyle/>
          <a:p>
            <a:pPr marL="0" indent="0" algn="ctr">
              <a:buNone/>
            </a:pPr>
            <a:r>
              <a:rPr lang="en-CA" b="1" i="1">
                <a:solidFill>
                  <a:schemeClr val="accent6"/>
                </a:solidFill>
                <a:ea typeface="MS PGothic"/>
              </a:rPr>
              <a:t>SNRIs</a:t>
            </a:r>
            <a:r>
              <a:rPr lang="en-CA" b="1" i="1">
                <a:ea typeface="MS PGothic"/>
              </a:rPr>
              <a:t>, </a:t>
            </a:r>
            <a:r>
              <a:rPr lang="en-CA" b="1" i="1" err="1">
                <a:solidFill>
                  <a:schemeClr val="accent4"/>
                </a:solidFill>
                <a:ea typeface="MS PGothic"/>
              </a:rPr>
              <a:t>Gabapentinoids</a:t>
            </a:r>
            <a:r>
              <a:rPr lang="en-CA" b="1" i="1">
                <a:ea typeface="MS PGothic"/>
              </a:rPr>
              <a:t>, </a:t>
            </a:r>
            <a:r>
              <a:rPr lang="en-CA" b="1" i="1">
                <a:solidFill>
                  <a:schemeClr val="accent3"/>
                </a:solidFill>
                <a:ea typeface="MS PGothic"/>
              </a:rPr>
              <a:t>TCAs</a:t>
            </a:r>
          </a:p>
        </p:txBody>
      </p:sp>
      <p:graphicFrame>
        <p:nvGraphicFramePr>
          <p:cNvPr id="4" name="Diagram 3">
            <a:extLst>
              <a:ext uri="{FF2B5EF4-FFF2-40B4-BE49-F238E27FC236}">
                <a16:creationId xmlns:a16="http://schemas.microsoft.com/office/drawing/2014/main" id="{1D18C6A1-3BB0-4F55-B0E3-395016DE6D5B}"/>
              </a:ext>
            </a:extLst>
          </p:cNvPr>
          <p:cNvGraphicFramePr/>
          <p:nvPr>
            <p:extLst>
              <p:ext uri="{D42A27DB-BD31-4B8C-83A1-F6EECF244321}">
                <p14:modId xmlns:p14="http://schemas.microsoft.com/office/powerpoint/2010/main" val="1183922225"/>
              </p:ext>
            </p:extLst>
          </p:nvPr>
        </p:nvGraphicFramePr>
        <p:xfrm>
          <a:off x="619799" y="2008045"/>
          <a:ext cx="8136852" cy="40097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Oval 5">
            <a:extLst>
              <a:ext uri="{FF2B5EF4-FFF2-40B4-BE49-F238E27FC236}">
                <a16:creationId xmlns:a16="http://schemas.microsoft.com/office/drawing/2014/main" id="{CB110DCC-3835-4CB2-92B6-5CC2C5B234B1}"/>
              </a:ext>
            </a:extLst>
          </p:cNvPr>
          <p:cNvSpPr/>
          <p:nvPr/>
        </p:nvSpPr>
        <p:spPr>
          <a:xfrm>
            <a:off x="7504019" y="169841"/>
            <a:ext cx="1167965" cy="113683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CA"/>
          </a:p>
        </p:txBody>
      </p:sp>
      <p:pic>
        <p:nvPicPr>
          <p:cNvPr id="4098" name="Picture 2">
            <a:extLst>
              <a:ext uri="{FF2B5EF4-FFF2-40B4-BE49-F238E27FC236}">
                <a16:creationId xmlns:a16="http://schemas.microsoft.com/office/drawing/2014/main" id="{5DDB572A-7C5E-49F1-90C5-941D28782E6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88424" y="439431"/>
            <a:ext cx="795017" cy="6016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10937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B849F-BAE6-4BFF-B30C-FCADF03F6083}"/>
              </a:ext>
            </a:extLst>
          </p:cNvPr>
          <p:cNvSpPr>
            <a:spLocks noGrp="1"/>
          </p:cNvSpPr>
          <p:nvPr>
            <p:ph type="title"/>
          </p:nvPr>
        </p:nvSpPr>
        <p:spPr>
          <a:xfrm>
            <a:off x="457200" y="188047"/>
            <a:ext cx="8229600" cy="1143000"/>
          </a:xfrm>
        </p:spPr>
        <p:txBody>
          <a:bodyPr/>
          <a:lstStyle/>
          <a:p>
            <a:r>
              <a:rPr lang="en-US">
                <a:ea typeface="MS PGothic"/>
              </a:rPr>
              <a:t>Dry Mouth</a:t>
            </a:r>
            <a:r>
              <a:rPr lang="en-US" baseline="30000">
                <a:ea typeface="MS PGothic"/>
              </a:rPr>
              <a:t>16</a:t>
            </a:r>
            <a:endParaRPr lang="en-US"/>
          </a:p>
        </p:txBody>
      </p:sp>
      <p:sp>
        <p:nvSpPr>
          <p:cNvPr id="5" name="Content Placeholder 4">
            <a:extLst>
              <a:ext uri="{FF2B5EF4-FFF2-40B4-BE49-F238E27FC236}">
                <a16:creationId xmlns:a16="http://schemas.microsoft.com/office/drawing/2014/main" id="{95C63E00-76CF-4809-B067-D2C2BE354AF5}"/>
              </a:ext>
            </a:extLst>
          </p:cNvPr>
          <p:cNvSpPr>
            <a:spLocks noGrp="1"/>
          </p:cNvSpPr>
          <p:nvPr>
            <p:ph idx="1"/>
          </p:nvPr>
        </p:nvSpPr>
        <p:spPr>
          <a:xfrm>
            <a:off x="41564" y="1282321"/>
            <a:ext cx="9104167" cy="4525963"/>
          </a:xfrm>
        </p:spPr>
        <p:txBody>
          <a:bodyPr/>
          <a:lstStyle/>
          <a:p>
            <a:pPr marL="0" indent="0" algn="ctr">
              <a:buNone/>
            </a:pPr>
            <a:r>
              <a:rPr lang="en-CA" b="1" i="1">
                <a:solidFill>
                  <a:schemeClr val="accent6"/>
                </a:solidFill>
                <a:ea typeface="MS PGothic"/>
              </a:rPr>
              <a:t>SNRIs</a:t>
            </a:r>
            <a:r>
              <a:rPr lang="en-CA" b="1" i="1">
                <a:ea typeface="MS PGothic"/>
              </a:rPr>
              <a:t>, </a:t>
            </a:r>
            <a:r>
              <a:rPr lang="en-CA" b="1" i="1">
                <a:solidFill>
                  <a:schemeClr val="accent3"/>
                </a:solidFill>
                <a:ea typeface="MS PGothic"/>
              </a:rPr>
              <a:t>TCAs</a:t>
            </a:r>
            <a:endParaRPr lang="en-CA" b="1" i="1">
              <a:solidFill>
                <a:schemeClr val="accent3"/>
              </a:solidFill>
            </a:endParaRPr>
          </a:p>
        </p:txBody>
      </p:sp>
      <p:graphicFrame>
        <p:nvGraphicFramePr>
          <p:cNvPr id="3" name="Diagram 2">
            <a:extLst>
              <a:ext uri="{FF2B5EF4-FFF2-40B4-BE49-F238E27FC236}">
                <a16:creationId xmlns:a16="http://schemas.microsoft.com/office/drawing/2014/main" id="{BA7F3DC2-0BE7-4D0B-9DFD-15AB6F2698A2}"/>
              </a:ext>
            </a:extLst>
          </p:cNvPr>
          <p:cNvGraphicFramePr/>
          <p:nvPr>
            <p:extLst>
              <p:ext uri="{D42A27DB-BD31-4B8C-83A1-F6EECF244321}">
                <p14:modId xmlns:p14="http://schemas.microsoft.com/office/powerpoint/2010/main" val="611511786"/>
              </p:ext>
            </p:extLst>
          </p:nvPr>
        </p:nvGraphicFramePr>
        <p:xfrm>
          <a:off x="403716" y="2149798"/>
          <a:ext cx="8455152" cy="36584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Oval 5">
            <a:extLst>
              <a:ext uri="{FF2B5EF4-FFF2-40B4-BE49-F238E27FC236}">
                <a16:creationId xmlns:a16="http://schemas.microsoft.com/office/drawing/2014/main" id="{6D286CEA-6CDA-442C-A566-F899057CAC2D}"/>
              </a:ext>
            </a:extLst>
          </p:cNvPr>
          <p:cNvSpPr/>
          <p:nvPr/>
        </p:nvSpPr>
        <p:spPr>
          <a:xfrm>
            <a:off x="7504019" y="169841"/>
            <a:ext cx="1167965" cy="113683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CA"/>
          </a:p>
        </p:txBody>
      </p:sp>
      <p:pic>
        <p:nvPicPr>
          <p:cNvPr id="7" name="Graphic 6" descr="Tongue with solid fill">
            <a:extLst>
              <a:ext uri="{FF2B5EF4-FFF2-40B4-BE49-F238E27FC236}">
                <a16:creationId xmlns:a16="http://schemas.microsoft.com/office/drawing/2014/main" id="{5F325226-80EA-44E2-8700-F608B92427C1}"/>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7630801" y="343545"/>
            <a:ext cx="914400" cy="914400"/>
          </a:xfrm>
          <a:prstGeom prst="rect">
            <a:avLst/>
          </a:prstGeom>
        </p:spPr>
      </p:pic>
      <p:pic>
        <p:nvPicPr>
          <p:cNvPr id="13" name="Picture 13" descr="Text&#10;&#10;Description automatically generated">
            <a:extLst>
              <a:ext uri="{FF2B5EF4-FFF2-40B4-BE49-F238E27FC236}">
                <a16:creationId xmlns:a16="http://schemas.microsoft.com/office/drawing/2014/main" id="{B95434FA-A9ED-86B5-BBF5-F93933D10856}"/>
              </a:ext>
            </a:extLst>
          </p:cNvPr>
          <p:cNvPicPr>
            <a:picLocks noChangeAspect="1"/>
          </p:cNvPicPr>
          <p:nvPr/>
        </p:nvPicPr>
        <p:blipFill rotWithShape="1">
          <a:blip r:embed="rId10"/>
          <a:srcRect t="26106" r="442" b="30531"/>
          <a:stretch/>
        </p:blipFill>
        <p:spPr>
          <a:xfrm>
            <a:off x="4626788" y="5184121"/>
            <a:ext cx="2573194" cy="1121654"/>
          </a:xfrm>
          <a:prstGeom prst="rect">
            <a:avLst/>
          </a:prstGeom>
        </p:spPr>
      </p:pic>
      <p:pic>
        <p:nvPicPr>
          <p:cNvPr id="17" name="Picture 17" descr="A picture containing text&#10;&#10;Description automatically generated">
            <a:extLst>
              <a:ext uri="{FF2B5EF4-FFF2-40B4-BE49-F238E27FC236}">
                <a16:creationId xmlns:a16="http://schemas.microsoft.com/office/drawing/2014/main" id="{3CB2F255-5675-FD72-C571-B2DBA0C84B29}"/>
              </a:ext>
            </a:extLst>
          </p:cNvPr>
          <p:cNvPicPr>
            <a:picLocks noChangeAspect="1"/>
          </p:cNvPicPr>
          <p:nvPr/>
        </p:nvPicPr>
        <p:blipFill rotWithShape="1">
          <a:blip r:embed="rId11"/>
          <a:srcRect l="29553" r="33333" b="344"/>
          <a:stretch/>
        </p:blipFill>
        <p:spPr>
          <a:xfrm>
            <a:off x="7630706" y="3927764"/>
            <a:ext cx="1018098" cy="2733775"/>
          </a:xfrm>
          <a:prstGeom prst="rect">
            <a:avLst/>
          </a:prstGeom>
        </p:spPr>
      </p:pic>
      <p:sp>
        <p:nvSpPr>
          <p:cNvPr id="32" name="TextBox 31">
            <a:extLst>
              <a:ext uri="{FF2B5EF4-FFF2-40B4-BE49-F238E27FC236}">
                <a16:creationId xmlns:a16="http://schemas.microsoft.com/office/drawing/2014/main" id="{DABA4303-BD19-5559-C45F-686BDA7F79F0}"/>
              </a:ext>
            </a:extLst>
          </p:cNvPr>
          <p:cNvSpPr txBox="1"/>
          <p:nvPr/>
        </p:nvSpPr>
        <p:spPr>
          <a:xfrm>
            <a:off x="8385230" y="6617816"/>
            <a:ext cx="2743200" cy="317500"/>
          </a:xfrm>
          <a:prstGeom prst="rect">
            <a:avLst/>
          </a:prstGeom>
        </p:spPr>
        <p:txBody>
          <a:bodyPr lIns="91440" tIns="45720" rIns="91440" bIns="45720" anchor="t">
            <a:normAutofit/>
          </a:bodyPr>
          <a:lstStyle/>
          <a:p>
            <a:r>
              <a:rPr lang="en-US" sz="1000" dirty="0">
                <a:latin typeface="Calibri"/>
                <a:ea typeface="MS PGothic"/>
                <a:cs typeface="Calibri"/>
              </a:rPr>
              <a:t>Images 2 - 3</a:t>
            </a:r>
            <a:endParaRPr lang="en-US" sz="1000" dirty="0">
              <a:cs typeface="Calibri"/>
            </a:endParaRPr>
          </a:p>
        </p:txBody>
      </p:sp>
    </p:spTree>
    <p:extLst>
      <p:ext uri="{BB962C8B-B14F-4D97-AF65-F5344CB8AC3E}">
        <p14:creationId xmlns:p14="http://schemas.microsoft.com/office/powerpoint/2010/main" val="10388308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CAA48-68AD-46C6-B286-BA88B65E8AD9}"/>
              </a:ext>
            </a:extLst>
          </p:cNvPr>
          <p:cNvSpPr>
            <a:spLocks noGrp="1"/>
          </p:cNvSpPr>
          <p:nvPr>
            <p:ph type="title"/>
          </p:nvPr>
        </p:nvSpPr>
        <p:spPr>
          <a:xfrm>
            <a:off x="457200" y="213223"/>
            <a:ext cx="8229600" cy="1143000"/>
          </a:xfrm>
        </p:spPr>
        <p:txBody>
          <a:bodyPr/>
          <a:lstStyle/>
          <a:p>
            <a:r>
              <a:rPr lang="en-US">
                <a:ea typeface="MS PGothic"/>
              </a:rPr>
              <a:t>Constipation</a:t>
            </a:r>
            <a:r>
              <a:rPr lang="en-US" baseline="30000">
                <a:ea typeface="MS PGothic"/>
              </a:rPr>
              <a:t>17</a:t>
            </a:r>
            <a:r>
              <a:rPr lang="en-US">
                <a:ea typeface="MS PGothic"/>
              </a:rPr>
              <a:t> </a:t>
            </a:r>
            <a:endParaRPr lang="en-US"/>
          </a:p>
        </p:txBody>
      </p:sp>
      <p:sp>
        <p:nvSpPr>
          <p:cNvPr id="5" name="Content Placeholder 4">
            <a:extLst>
              <a:ext uri="{FF2B5EF4-FFF2-40B4-BE49-F238E27FC236}">
                <a16:creationId xmlns:a16="http://schemas.microsoft.com/office/drawing/2014/main" id="{59566D13-F5FB-4AF6-BA4C-8EA33E8EE2CA}"/>
              </a:ext>
            </a:extLst>
          </p:cNvPr>
          <p:cNvSpPr>
            <a:spLocks noGrp="1"/>
          </p:cNvSpPr>
          <p:nvPr>
            <p:ph idx="1"/>
          </p:nvPr>
        </p:nvSpPr>
        <p:spPr>
          <a:xfrm>
            <a:off x="457200" y="1230975"/>
            <a:ext cx="8229600" cy="792897"/>
          </a:xfrm>
        </p:spPr>
        <p:txBody>
          <a:bodyPr/>
          <a:lstStyle/>
          <a:p>
            <a:pPr marL="0" indent="0" algn="ctr">
              <a:buNone/>
            </a:pPr>
            <a:r>
              <a:rPr lang="en-CA" b="1" i="1">
                <a:solidFill>
                  <a:schemeClr val="accent6"/>
                </a:solidFill>
                <a:ea typeface="MS PGothic"/>
              </a:rPr>
              <a:t>SNRIs</a:t>
            </a:r>
            <a:r>
              <a:rPr lang="en-CA" b="1" i="1">
                <a:ea typeface="MS PGothic"/>
              </a:rPr>
              <a:t>, </a:t>
            </a:r>
            <a:r>
              <a:rPr lang="en-CA" b="1" i="1">
                <a:solidFill>
                  <a:schemeClr val="accent3"/>
                </a:solidFill>
                <a:ea typeface="MS PGothic"/>
              </a:rPr>
              <a:t>TCAs</a:t>
            </a:r>
          </a:p>
        </p:txBody>
      </p:sp>
      <p:graphicFrame>
        <p:nvGraphicFramePr>
          <p:cNvPr id="3" name="Diagram 2">
            <a:extLst>
              <a:ext uri="{FF2B5EF4-FFF2-40B4-BE49-F238E27FC236}">
                <a16:creationId xmlns:a16="http://schemas.microsoft.com/office/drawing/2014/main" id="{EDDFB6A9-127C-49D1-B050-2FDBD4AFF066}"/>
              </a:ext>
            </a:extLst>
          </p:cNvPr>
          <p:cNvGraphicFramePr/>
          <p:nvPr>
            <p:extLst>
              <p:ext uri="{D42A27DB-BD31-4B8C-83A1-F6EECF244321}">
                <p14:modId xmlns:p14="http://schemas.microsoft.com/office/powerpoint/2010/main" val="3603050754"/>
              </p:ext>
            </p:extLst>
          </p:nvPr>
        </p:nvGraphicFramePr>
        <p:xfrm>
          <a:off x="457200" y="2210123"/>
          <a:ext cx="8400287" cy="36664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Oval 5">
            <a:extLst>
              <a:ext uri="{FF2B5EF4-FFF2-40B4-BE49-F238E27FC236}">
                <a16:creationId xmlns:a16="http://schemas.microsoft.com/office/drawing/2014/main" id="{E2286C0A-A2C0-4B68-838A-C5BAABF7BB2F}"/>
              </a:ext>
            </a:extLst>
          </p:cNvPr>
          <p:cNvSpPr/>
          <p:nvPr/>
        </p:nvSpPr>
        <p:spPr>
          <a:xfrm>
            <a:off x="7504019" y="169841"/>
            <a:ext cx="1167965" cy="113683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CA"/>
          </a:p>
        </p:txBody>
      </p:sp>
      <p:pic>
        <p:nvPicPr>
          <p:cNvPr id="7" name="Graphic 6" descr="Toilet with solid fill">
            <a:extLst>
              <a:ext uri="{FF2B5EF4-FFF2-40B4-BE49-F238E27FC236}">
                <a16:creationId xmlns:a16="http://schemas.microsoft.com/office/drawing/2014/main" id="{F51FC233-E5CF-444F-984A-934CCDBF9DB4}"/>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7630801" y="327523"/>
            <a:ext cx="914400" cy="914400"/>
          </a:xfrm>
          <a:prstGeom prst="rect">
            <a:avLst/>
          </a:prstGeom>
        </p:spPr>
      </p:pic>
    </p:spTree>
    <p:extLst>
      <p:ext uri="{BB962C8B-B14F-4D97-AF65-F5344CB8AC3E}">
        <p14:creationId xmlns:p14="http://schemas.microsoft.com/office/powerpoint/2010/main" val="35682626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F5A15-9272-400E-B4AE-4ACD484FDF03}"/>
              </a:ext>
            </a:extLst>
          </p:cNvPr>
          <p:cNvSpPr>
            <a:spLocks noGrp="1"/>
          </p:cNvSpPr>
          <p:nvPr>
            <p:ph type="title"/>
          </p:nvPr>
        </p:nvSpPr>
        <p:spPr/>
        <p:txBody>
          <a:bodyPr/>
          <a:lstStyle/>
          <a:p>
            <a:r>
              <a:rPr lang="en-CA"/>
              <a:t>Medications for Constipation</a:t>
            </a:r>
            <a:r>
              <a:rPr lang="en-CA" baseline="30000"/>
              <a:t>17</a:t>
            </a:r>
            <a:endParaRPr lang="en-CA"/>
          </a:p>
        </p:txBody>
      </p:sp>
      <p:graphicFrame>
        <p:nvGraphicFramePr>
          <p:cNvPr id="4" name="Table 4">
            <a:extLst>
              <a:ext uri="{FF2B5EF4-FFF2-40B4-BE49-F238E27FC236}">
                <a16:creationId xmlns:a16="http://schemas.microsoft.com/office/drawing/2014/main" id="{202FE17F-C5BA-454A-8ECD-440BF07650E7}"/>
              </a:ext>
            </a:extLst>
          </p:cNvPr>
          <p:cNvGraphicFramePr>
            <a:graphicFrameLocks noGrp="1"/>
          </p:cNvGraphicFramePr>
          <p:nvPr>
            <p:ph idx="1"/>
            <p:extLst>
              <p:ext uri="{D42A27DB-BD31-4B8C-83A1-F6EECF244321}">
                <p14:modId xmlns:p14="http://schemas.microsoft.com/office/powerpoint/2010/main" val="3360344494"/>
              </p:ext>
            </p:extLst>
          </p:nvPr>
        </p:nvGraphicFramePr>
        <p:xfrm>
          <a:off x="457200" y="1417638"/>
          <a:ext cx="8084912" cy="4893877"/>
        </p:xfrm>
        <a:graphic>
          <a:graphicData uri="http://schemas.openxmlformats.org/drawingml/2006/table">
            <a:tbl>
              <a:tblPr firstRow="1" bandRow="1">
                <a:tableStyleId>{5C22544A-7EE6-4342-B048-85BDC9FD1C3A}</a:tableStyleId>
              </a:tblPr>
              <a:tblGrid>
                <a:gridCol w="1383792">
                  <a:extLst>
                    <a:ext uri="{9D8B030D-6E8A-4147-A177-3AD203B41FA5}">
                      <a16:colId xmlns:a16="http://schemas.microsoft.com/office/drawing/2014/main" val="1953984257"/>
                    </a:ext>
                  </a:extLst>
                </a:gridCol>
                <a:gridCol w="2170176">
                  <a:extLst>
                    <a:ext uri="{9D8B030D-6E8A-4147-A177-3AD203B41FA5}">
                      <a16:colId xmlns:a16="http://schemas.microsoft.com/office/drawing/2014/main" val="3909888570"/>
                    </a:ext>
                  </a:extLst>
                </a:gridCol>
                <a:gridCol w="2267712">
                  <a:extLst>
                    <a:ext uri="{9D8B030D-6E8A-4147-A177-3AD203B41FA5}">
                      <a16:colId xmlns:a16="http://schemas.microsoft.com/office/drawing/2014/main" val="2741560754"/>
                    </a:ext>
                  </a:extLst>
                </a:gridCol>
                <a:gridCol w="2263232">
                  <a:extLst>
                    <a:ext uri="{9D8B030D-6E8A-4147-A177-3AD203B41FA5}">
                      <a16:colId xmlns:a16="http://schemas.microsoft.com/office/drawing/2014/main" val="1021666149"/>
                    </a:ext>
                  </a:extLst>
                </a:gridCol>
              </a:tblGrid>
              <a:tr h="526446">
                <a:tc>
                  <a:txBody>
                    <a:bodyPr/>
                    <a:lstStyle/>
                    <a:p>
                      <a:pPr algn="ctr"/>
                      <a:endParaRPr lang="en-CA"/>
                    </a:p>
                  </a:txBody>
                  <a:tcPr>
                    <a:solidFill>
                      <a:schemeClr val="bg1"/>
                    </a:solidFill>
                  </a:tcPr>
                </a:tc>
                <a:tc>
                  <a:txBody>
                    <a:bodyPr/>
                    <a:lstStyle/>
                    <a:p>
                      <a:pPr algn="ctr"/>
                      <a:r>
                        <a:rPr lang="en-CA"/>
                        <a:t>Laxatives </a:t>
                      </a:r>
                    </a:p>
                  </a:txBody>
                  <a:tcPr anchor="ctr">
                    <a:solidFill>
                      <a:schemeClr val="accent2"/>
                    </a:solidFill>
                  </a:tcPr>
                </a:tc>
                <a:tc>
                  <a:txBody>
                    <a:bodyPr/>
                    <a:lstStyle/>
                    <a:p>
                      <a:pPr algn="ctr"/>
                      <a:r>
                        <a:rPr lang="en-CA"/>
                        <a:t>Bulking Agent </a:t>
                      </a:r>
                    </a:p>
                  </a:txBody>
                  <a:tcPr anchor="ctr">
                    <a:solidFill>
                      <a:schemeClr val="accent6"/>
                    </a:solidFill>
                  </a:tcPr>
                </a:tc>
                <a:tc>
                  <a:txBody>
                    <a:bodyPr/>
                    <a:lstStyle/>
                    <a:p>
                      <a:pPr algn="ctr"/>
                      <a:r>
                        <a:rPr lang="en-CA"/>
                        <a:t>Stimulant </a:t>
                      </a:r>
                    </a:p>
                  </a:txBody>
                  <a:tcPr anchor="ctr">
                    <a:solidFill>
                      <a:schemeClr val="accent5"/>
                    </a:solidFill>
                  </a:tcPr>
                </a:tc>
                <a:extLst>
                  <a:ext uri="{0D108BD9-81ED-4DB2-BD59-A6C34878D82A}">
                    <a16:rowId xmlns:a16="http://schemas.microsoft.com/office/drawing/2014/main" val="1034687852"/>
                  </a:ext>
                </a:extLst>
              </a:tr>
              <a:tr h="512368">
                <a:tc rowSpan="2">
                  <a:txBody>
                    <a:bodyPr/>
                    <a:lstStyle/>
                    <a:p>
                      <a:pPr algn="ctr"/>
                      <a:r>
                        <a:rPr lang="en-CA" b="1"/>
                        <a:t>Example </a:t>
                      </a:r>
                    </a:p>
                  </a:txBody>
                  <a:tcPr anchor="ctr">
                    <a:solidFill>
                      <a:schemeClr val="bg1">
                        <a:lumMod val="85000"/>
                      </a:schemeClr>
                    </a:solidFill>
                  </a:tcPr>
                </a:tc>
                <a:tc>
                  <a:txBody>
                    <a:bodyPr/>
                    <a:lstStyle/>
                    <a:p>
                      <a:pPr algn="ctr"/>
                      <a:r>
                        <a:rPr lang="en-CA"/>
                        <a:t>PEG 3350</a:t>
                      </a:r>
                    </a:p>
                  </a:txBody>
                  <a:tcPr anchor="ctr">
                    <a:solidFill>
                      <a:schemeClr val="accent2">
                        <a:lumMod val="40000"/>
                        <a:lumOff val="60000"/>
                      </a:schemeClr>
                    </a:solidFill>
                  </a:tcPr>
                </a:tc>
                <a:tc>
                  <a:txBody>
                    <a:bodyPr/>
                    <a:lstStyle/>
                    <a:p>
                      <a:pPr algn="ctr"/>
                      <a:r>
                        <a:rPr lang="en-CA"/>
                        <a:t>Psyllium fiber </a:t>
                      </a:r>
                    </a:p>
                  </a:txBody>
                  <a:tcPr anchor="ctr">
                    <a:solidFill>
                      <a:schemeClr val="accent6">
                        <a:lumMod val="40000"/>
                        <a:lumOff val="60000"/>
                      </a:schemeClr>
                    </a:solidFill>
                  </a:tcPr>
                </a:tc>
                <a:tc>
                  <a:txBody>
                    <a:bodyPr/>
                    <a:lstStyle/>
                    <a:p>
                      <a:pPr algn="ctr"/>
                      <a:r>
                        <a:rPr lang="en-CA"/>
                        <a:t>Bisacodyl </a:t>
                      </a:r>
                    </a:p>
                  </a:txBody>
                  <a:tcPr anchor="ctr">
                    <a:solidFill>
                      <a:schemeClr val="accent5">
                        <a:lumMod val="40000"/>
                        <a:lumOff val="60000"/>
                      </a:schemeClr>
                    </a:solidFill>
                  </a:tcPr>
                </a:tc>
                <a:extLst>
                  <a:ext uri="{0D108BD9-81ED-4DB2-BD59-A6C34878D82A}">
                    <a16:rowId xmlns:a16="http://schemas.microsoft.com/office/drawing/2014/main" val="2329850363"/>
                  </a:ext>
                </a:extLst>
              </a:tr>
              <a:tr h="1302960">
                <a:tc vMerge="1">
                  <a:txBody>
                    <a:bodyPr/>
                    <a:lstStyle/>
                    <a:p>
                      <a:pPr algn="ctr"/>
                      <a:endParaRPr lang="en-CA"/>
                    </a:p>
                  </a:txBody>
                  <a:tcPr>
                    <a:solidFill>
                      <a:schemeClr val="accent2">
                        <a:lumMod val="40000"/>
                        <a:lumOff val="60000"/>
                      </a:schemeClr>
                    </a:solidFill>
                  </a:tcPr>
                </a:tc>
                <a:tc>
                  <a:txBody>
                    <a:bodyPr/>
                    <a:lstStyle/>
                    <a:p>
                      <a:pPr algn="ctr"/>
                      <a:endParaRPr lang="en-CA"/>
                    </a:p>
                  </a:txBody>
                  <a:tcPr anchor="ctr">
                    <a:solidFill>
                      <a:schemeClr val="accent2">
                        <a:lumMod val="40000"/>
                        <a:lumOff val="60000"/>
                      </a:schemeClr>
                    </a:solidFill>
                  </a:tcPr>
                </a:tc>
                <a:tc>
                  <a:txBody>
                    <a:bodyPr/>
                    <a:lstStyle/>
                    <a:p>
                      <a:pPr algn="ctr"/>
                      <a:endParaRPr lang="en-CA"/>
                    </a:p>
                  </a:txBody>
                  <a:tcPr anchor="ctr">
                    <a:solidFill>
                      <a:schemeClr val="accent6">
                        <a:lumMod val="40000"/>
                        <a:lumOff val="60000"/>
                      </a:schemeClr>
                    </a:solidFill>
                  </a:tcPr>
                </a:tc>
                <a:tc>
                  <a:txBody>
                    <a:bodyPr/>
                    <a:lstStyle/>
                    <a:p>
                      <a:pPr algn="ctr"/>
                      <a:endParaRPr lang="en-CA"/>
                    </a:p>
                  </a:txBody>
                  <a:tcPr anchor="ctr">
                    <a:solidFill>
                      <a:schemeClr val="accent5">
                        <a:lumMod val="40000"/>
                        <a:lumOff val="60000"/>
                      </a:schemeClr>
                    </a:solidFill>
                  </a:tcPr>
                </a:tc>
                <a:extLst>
                  <a:ext uri="{0D108BD9-81ED-4DB2-BD59-A6C34878D82A}">
                    <a16:rowId xmlns:a16="http://schemas.microsoft.com/office/drawing/2014/main" val="3911475238"/>
                  </a:ext>
                </a:extLst>
              </a:tr>
              <a:tr h="910489">
                <a:tc>
                  <a:txBody>
                    <a:bodyPr/>
                    <a:lstStyle/>
                    <a:p>
                      <a:pPr algn="ctr"/>
                      <a:r>
                        <a:rPr lang="en-CA" b="1"/>
                        <a:t>Dose </a:t>
                      </a:r>
                    </a:p>
                  </a:txBody>
                  <a:tcPr anchor="ctr">
                    <a:solidFill>
                      <a:schemeClr val="bg1">
                        <a:lumMod val="95000"/>
                      </a:schemeClr>
                    </a:solidFill>
                  </a:tcPr>
                </a:tc>
                <a:tc>
                  <a:txBody>
                    <a:bodyPr/>
                    <a:lstStyle/>
                    <a:p>
                      <a:pPr algn="ctr"/>
                      <a:r>
                        <a:rPr lang="en-CA"/>
                        <a:t>17 g (capful) once daily </a:t>
                      </a:r>
                    </a:p>
                  </a:txBody>
                  <a:tcPr anchor="ctr">
                    <a:solidFill>
                      <a:schemeClr val="accent2">
                        <a:lumMod val="20000"/>
                        <a:lumOff val="80000"/>
                      </a:schemeClr>
                    </a:solidFill>
                  </a:tcPr>
                </a:tc>
                <a:tc>
                  <a:txBody>
                    <a:bodyPr/>
                    <a:lstStyle/>
                    <a:p>
                      <a:pPr algn="ctr"/>
                      <a:r>
                        <a:rPr lang="en-CA"/>
                        <a:t>3.4 g one to three times a day </a:t>
                      </a:r>
                    </a:p>
                  </a:txBody>
                  <a:tcPr anchor="ctr">
                    <a:solidFill>
                      <a:schemeClr val="accent6">
                        <a:lumMod val="20000"/>
                        <a:lumOff val="80000"/>
                      </a:schemeClr>
                    </a:solidFill>
                  </a:tcPr>
                </a:tc>
                <a:tc>
                  <a:txBody>
                    <a:bodyPr/>
                    <a:lstStyle/>
                    <a:p>
                      <a:pPr algn="ctr"/>
                      <a:r>
                        <a:rPr lang="en-CA"/>
                        <a:t>5 – 10 mg daily at bedtime</a:t>
                      </a:r>
                    </a:p>
                  </a:txBody>
                  <a:tcPr anchor="ctr">
                    <a:solidFill>
                      <a:schemeClr val="accent5">
                        <a:lumMod val="20000"/>
                        <a:lumOff val="80000"/>
                      </a:schemeClr>
                    </a:solidFill>
                  </a:tcPr>
                </a:tc>
                <a:extLst>
                  <a:ext uri="{0D108BD9-81ED-4DB2-BD59-A6C34878D82A}">
                    <a16:rowId xmlns:a16="http://schemas.microsoft.com/office/drawing/2014/main" val="2530113786"/>
                  </a:ext>
                </a:extLst>
              </a:tr>
              <a:tr h="516029">
                <a:tc>
                  <a:txBody>
                    <a:bodyPr/>
                    <a:lstStyle/>
                    <a:p>
                      <a:pPr algn="ctr"/>
                      <a:r>
                        <a:rPr lang="en-CA" b="1"/>
                        <a:t>Onset </a:t>
                      </a:r>
                    </a:p>
                  </a:txBody>
                  <a:tcPr anchor="ctr">
                    <a:solidFill>
                      <a:schemeClr val="bg1">
                        <a:lumMod val="85000"/>
                      </a:schemeClr>
                    </a:solidFill>
                  </a:tcPr>
                </a:tc>
                <a:tc>
                  <a:txBody>
                    <a:bodyPr/>
                    <a:lstStyle/>
                    <a:p>
                      <a:pPr algn="ctr"/>
                      <a:r>
                        <a:rPr lang="en-CA"/>
                        <a:t>2-4 days </a:t>
                      </a:r>
                    </a:p>
                  </a:txBody>
                  <a:tcPr anchor="ctr">
                    <a:solidFill>
                      <a:schemeClr val="accent2">
                        <a:lumMod val="40000"/>
                        <a:lumOff val="60000"/>
                      </a:schemeClr>
                    </a:solidFill>
                  </a:tcPr>
                </a:tc>
                <a:tc>
                  <a:txBody>
                    <a:bodyPr/>
                    <a:lstStyle/>
                    <a:p>
                      <a:pPr algn="ctr"/>
                      <a:r>
                        <a:rPr lang="en-CA"/>
                        <a:t>12-72 hours </a:t>
                      </a:r>
                    </a:p>
                  </a:txBody>
                  <a:tcPr anchor="ctr">
                    <a:solidFill>
                      <a:schemeClr val="accent6">
                        <a:lumMod val="40000"/>
                        <a:lumOff val="60000"/>
                      </a:schemeClr>
                    </a:solidFill>
                  </a:tcPr>
                </a:tc>
                <a:tc>
                  <a:txBody>
                    <a:bodyPr/>
                    <a:lstStyle/>
                    <a:p>
                      <a:pPr algn="ctr"/>
                      <a:r>
                        <a:rPr lang="en-CA"/>
                        <a:t>6-12 hours</a:t>
                      </a:r>
                    </a:p>
                  </a:txBody>
                  <a:tcPr anchor="ctr">
                    <a:solidFill>
                      <a:schemeClr val="accent5">
                        <a:lumMod val="40000"/>
                        <a:lumOff val="60000"/>
                      </a:schemeClr>
                    </a:solidFill>
                  </a:tcPr>
                </a:tc>
                <a:extLst>
                  <a:ext uri="{0D108BD9-81ED-4DB2-BD59-A6C34878D82A}">
                    <a16:rowId xmlns:a16="http://schemas.microsoft.com/office/drawing/2014/main" val="2799554162"/>
                  </a:ext>
                </a:extLst>
              </a:tr>
              <a:tr h="1125585">
                <a:tc>
                  <a:txBody>
                    <a:bodyPr/>
                    <a:lstStyle/>
                    <a:p>
                      <a:pPr algn="ctr"/>
                      <a:r>
                        <a:rPr lang="en-CA" b="1"/>
                        <a:t>Side Effects </a:t>
                      </a:r>
                    </a:p>
                  </a:txBody>
                  <a:tcPr anchor="ctr">
                    <a:solidFill>
                      <a:schemeClr val="bg1">
                        <a:lumMod val="95000"/>
                      </a:schemeClr>
                    </a:solidFill>
                  </a:tcPr>
                </a:tc>
                <a:tc>
                  <a:txBody>
                    <a:bodyPr/>
                    <a:lstStyle/>
                    <a:p>
                      <a:pPr algn="ctr"/>
                      <a:r>
                        <a:rPr lang="en-CA"/>
                        <a:t>Bloating, stomach upset, diarrhea </a:t>
                      </a:r>
                    </a:p>
                  </a:txBody>
                  <a:tcPr anchor="ctr">
                    <a:solidFill>
                      <a:schemeClr val="accent2">
                        <a:lumMod val="20000"/>
                        <a:lumOff val="80000"/>
                      </a:schemeClr>
                    </a:solidFill>
                  </a:tcPr>
                </a:tc>
                <a:tc>
                  <a:txBody>
                    <a:bodyPr/>
                    <a:lstStyle/>
                    <a:p>
                      <a:pPr algn="ctr"/>
                      <a:r>
                        <a:rPr lang="en-CA"/>
                        <a:t>Bloating, stomach discomfort </a:t>
                      </a:r>
                    </a:p>
                  </a:txBody>
                  <a:tcPr anchor="ctr">
                    <a:solidFill>
                      <a:schemeClr val="accent6">
                        <a:lumMod val="20000"/>
                        <a:lumOff val="80000"/>
                      </a:schemeClr>
                    </a:solidFill>
                  </a:tcPr>
                </a:tc>
                <a:tc>
                  <a:txBody>
                    <a:bodyPr/>
                    <a:lstStyle/>
                    <a:p>
                      <a:pPr algn="ctr"/>
                      <a:r>
                        <a:rPr lang="en-CA"/>
                        <a:t>Stomach pain, cramps, diarrhea</a:t>
                      </a:r>
                    </a:p>
                  </a:txBody>
                  <a:tcPr anchor="ctr">
                    <a:solidFill>
                      <a:schemeClr val="accent5">
                        <a:lumMod val="20000"/>
                        <a:lumOff val="80000"/>
                      </a:schemeClr>
                    </a:solidFill>
                  </a:tcPr>
                </a:tc>
                <a:extLst>
                  <a:ext uri="{0D108BD9-81ED-4DB2-BD59-A6C34878D82A}">
                    <a16:rowId xmlns:a16="http://schemas.microsoft.com/office/drawing/2014/main" val="3354007655"/>
                  </a:ext>
                </a:extLst>
              </a:tr>
            </a:tbl>
          </a:graphicData>
        </a:graphic>
      </p:graphicFrame>
      <p:pic>
        <p:nvPicPr>
          <p:cNvPr id="5" name="Picture 4">
            <a:extLst>
              <a:ext uri="{FF2B5EF4-FFF2-40B4-BE49-F238E27FC236}">
                <a16:creationId xmlns:a16="http://schemas.microsoft.com/office/drawing/2014/main" id="{BC70BD96-96DF-41E8-8573-A37A89C3E168}"/>
              </a:ext>
            </a:extLst>
          </p:cNvPr>
          <p:cNvPicPr>
            <a:picLocks noChangeAspect="1"/>
          </p:cNvPicPr>
          <p:nvPr/>
        </p:nvPicPr>
        <p:blipFill>
          <a:blip r:embed="rId3"/>
          <a:stretch>
            <a:fillRect/>
          </a:stretch>
        </p:blipFill>
        <p:spPr>
          <a:xfrm>
            <a:off x="4423142" y="2414170"/>
            <a:ext cx="1352111" cy="1352111"/>
          </a:xfrm>
          <a:prstGeom prst="rect">
            <a:avLst/>
          </a:prstGeom>
        </p:spPr>
      </p:pic>
      <p:pic>
        <p:nvPicPr>
          <p:cNvPr id="1026" name="Picture 2">
            <a:extLst>
              <a:ext uri="{FF2B5EF4-FFF2-40B4-BE49-F238E27FC236}">
                <a16:creationId xmlns:a16="http://schemas.microsoft.com/office/drawing/2014/main" id="{65EC9199-F189-43A0-B637-7A446E2F7C9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3340" y="2316460"/>
            <a:ext cx="1698351" cy="154753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Logo&#10;&#10;Description automatically generated">
            <a:extLst>
              <a:ext uri="{FF2B5EF4-FFF2-40B4-BE49-F238E27FC236}">
                <a16:creationId xmlns:a16="http://schemas.microsoft.com/office/drawing/2014/main" id="{D77CE741-26E9-4041-9946-765E44FF77CE}"/>
              </a:ext>
            </a:extLst>
          </p:cNvPr>
          <p:cNvPicPr>
            <a:picLocks noChangeAspect="1"/>
          </p:cNvPicPr>
          <p:nvPr/>
        </p:nvPicPr>
        <p:blipFill>
          <a:blip r:embed="rId5"/>
          <a:stretch>
            <a:fillRect/>
          </a:stretch>
        </p:blipFill>
        <p:spPr>
          <a:xfrm>
            <a:off x="6981092" y="2548802"/>
            <a:ext cx="890953" cy="1174242"/>
          </a:xfrm>
          <a:prstGeom prst="rect">
            <a:avLst/>
          </a:prstGeom>
        </p:spPr>
      </p:pic>
      <p:sp>
        <p:nvSpPr>
          <p:cNvPr id="10" name="TextBox 9">
            <a:extLst>
              <a:ext uri="{FF2B5EF4-FFF2-40B4-BE49-F238E27FC236}">
                <a16:creationId xmlns:a16="http://schemas.microsoft.com/office/drawing/2014/main" id="{837331E2-EBBB-D36F-A3A2-0093748D2D98}"/>
              </a:ext>
            </a:extLst>
          </p:cNvPr>
          <p:cNvSpPr txBox="1"/>
          <p:nvPr/>
        </p:nvSpPr>
        <p:spPr>
          <a:xfrm>
            <a:off x="8340323" y="6616009"/>
            <a:ext cx="2743200"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a:latin typeface="Calibri"/>
                <a:ea typeface="MS PGothic"/>
                <a:cs typeface="Calibri"/>
              </a:rPr>
              <a:t>Images 4 - 6</a:t>
            </a:r>
            <a:endParaRPr lang="en-US" dirty="0"/>
          </a:p>
        </p:txBody>
      </p:sp>
    </p:spTree>
    <p:extLst>
      <p:ext uri="{BB962C8B-B14F-4D97-AF65-F5344CB8AC3E}">
        <p14:creationId xmlns:p14="http://schemas.microsoft.com/office/powerpoint/2010/main" val="1352630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a:extLst>
              <a:ext uri="{FF2B5EF4-FFF2-40B4-BE49-F238E27FC236}">
                <a16:creationId xmlns:a16="http://schemas.microsoft.com/office/drawing/2014/main" id="{5DA3CA56-C4EE-42C8-8908-76D01414D5E7}"/>
              </a:ext>
            </a:extLst>
          </p:cNvPr>
          <p:cNvSpPr>
            <a:spLocks noGrp="1"/>
          </p:cNvSpPr>
          <p:nvPr>
            <p:ph type="title"/>
          </p:nvPr>
        </p:nvSpPr>
        <p:spPr/>
        <p:txBody>
          <a:bodyPr/>
          <a:lstStyle/>
          <a:p>
            <a:r>
              <a:rPr lang="en-US" altLang="en-US"/>
              <a:t>Introduction</a:t>
            </a:r>
          </a:p>
        </p:txBody>
      </p:sp>
      <p:grpSp>
        <p:nvGrpSpPr>
          <p:cNvPr id="16386" name="Group 1">
            <a:extLst>
              <a:ext uri="{FF2B5EF4-FFF2-40B4-BE49-F238E27FC236}">
                <a16:creationId xmlns:a16="http://schemas.microsoft.com/office/drawing/2014/main" id="{48298B1C-7FB0-470A-ACA5-F7F12D2FD294}"/>
              </a:ext>
            </a:extLst>
          </p:cNvPr>
          <p:cNvGrpSpPr>
            <a:grpSpLocks/>
          </p:cNvGrpSpPr>
          <p:nvPr/>
        </p:nvGrpSpPr>
        <p:grpSpPr bwMode="auto">
          <a:xfrm>
            <a:off x="706343" y="2709988"/>
            <a:ext cx="7881603" cy="2964125"/>
            <a:chOff x="544847" y="2705084"/>
            <a:chExt cx="7881603" cy="2964053"/>
          </a:xfrm>
        </p:grpSpPr>
        <p:sp>
          <p:nvSpPr>
            <p:cNvPr id="4" name="Right Arrow 3">
              <a:extLst>
                <a:ext uri="{FF2B5EF4-FFF2-40B4-BE49-F238E27FC236}">
                  <a16:creationId xmlns:a16="http://schemas.microsoft.com/office/drawing/2014/main" id="{8A063BA0-621F-4FD1-8717-A798953671AD}"/>
                </a:ext>
              </a:extLst>
            </p:cNvPr>
            <p:cNvSpPr/>
            <p:nvPr/>
          </p:nvSpPr>
          <p:spPr>
            <a:xfrm>
              <a:off x="717550" y="2705084"/>
              <a:ext cx="7708900" cy="723883"/>
            </a:xfrm>
            <a:prstGeom prst="rightArrow">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388" name="TextBox 6">
              <a:extLst>
                <a:ext uri="{FF2B5EF4-FFF2-40B4-BE49-F238E27FC236}">
                  <a16:creationId xmlns:a16="http://schemas.microsoft.com/office/drawing/2014/main" id="{EC0961CF-67D9-455E-94CA-1D58A2DD1743}"/>
                </a:ext>
              </a:extLst>
            </p:cNvPr>
            <p:cNvSpPr txBox="1">
              <a:spLocks noChangeArrowheads="1"/>
            </p:cNvSpPr>
            <p:nvPr/>
          </p:nvSpPr>
          <p:spPr bwMode="auto">
            <a:xfrm>
              <a:off x="544847" y="3853299"/>
              <a:ext cx="2140274" cy="181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1600" b="1" dirty="0"/>
                <a:t>Session 1 </a:t>
              </a:r>
            </a:p>
            <a:p>
              <a:pPr>
                <a:spcBef>
                  <a:spcPct val="0"/>
                </a:spcBef>
                <a:buFontTx/>
                <a:buNone/>
              </a:pPr>
              <a:endParaRPr lang="en-US" altLang="en-US" sz="1600" dirty="0"/>
            </a:p>
            <a:p>
              <a:pPr>
                <a:spcBef>
                  <a:spcPct val="0"/>
                </a:spcBef>
                <a:buFontTx/>
                <a:buNone/>
              </a:pPr>
              <a:endParaRPr lang="en-US" altLang="en-US" sz="1600" dirty="0"/>
            </a:p>
            <a:p>
              <a:pPr>
                <a:spcBef>
                  <a:spcPct val="0"/>
                </a:spcBef>
                <a:buFontTx/>
                <a:buNone/>
              </a:pPr>
              <a:r>
                <a:rPr lang="en-US" altLang="en-US" sz="1600" dirty="0">
                  <a:solidFill>
                    <a:schemeClr val="tx2"/>
                  </a:solidFill>
                </a:rPr>
                <a:t>Introduction,</a:t>
              </a:r>
            </a:p>
            <a:p>
              <a:pPr>
                <a:spcBef>
                  <a:spcPct val="0"/>
                </a:spcBef>
                <a:buFontTx/>
                <a:buNone/>
              </a:pPr>
              <a:r>
                <a:rPr lang="en-US" altLang="en-US" sz="1600" dirty="0">
                  <a:solidFill>
                    <a:schemeClr val="tx2"/>
                  </a:solidFill>
                </a:rPr>
                <a:t>Lifestyle Management</a:t>
              </a:r>
            </a:p>
            <a:p>
              <a:pPr>
                <a:spcBef>
                  <a:spcPct val="0"/>
                </a:spcBef>
                <a:buFontTx/>
                <a:buNone/>
              </a:pPr>
              <a:endParaRPr lang="en-US" altLang="en-US" sz="1600" dirty="0">
                <a:solidFill>
                  <a:schemeClr val="tx2"/>
                </a:solidFill>
              </a:endParaRPr>
            </a:p>
            <a:p>
              <a:pPr>
                <a:spcBef>
                  <a:spcPct val="0"/>
                </a:spcBef>
                <a:buFontTx/>
                <a:buNone/>
              </a:pPr>
              <a:r>
                <a:rPr lang="en-US" altLang="en-US" sz="1600" dirty="0"/>
                <a:t>[60 mins]</a:t>
              </a:r>
            </a:p>
          </p:txBody>
        </p:sp>
        <p:cxnSp>
          <p:nvCxnSpPr>
            <p:cNvPr id="9" name="Straight Arrow Connector 8">
              <a:extLst>
                <a:ext uri="{FF2B5EF4-FFF2-40B4-BE49-F238E27FC236}">
                  <a16:creationId xmlns:a16="http://schemas.microsoft.com/office/drawing/2014/main" id="{DA7723A7-B4DC-46D6-8F81-6C597CD90B8D}"/>
                </a:ext>
              </a:extLst>
            </p:cNvPr>
            <p:cNvCxnSpPr>
              <a:cxnSpLocks/>
            </p:cNvCxnSpPr>
            <p:nvPr/>
          </p:nvCxnSpPr>
          <p:spPr>
            <a:xfrm>
              <a:off x="1223963" y="3247996"/>
              <a:ext cx="0" cy="558787"/>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3" name="Straight Arrow Connector 12">
              <a:extLst>
                <a:ext uri="{FF2B5EF4-FFF2-40B4-BE49-F238E27FC236}">
                  <a16:creationId xmlns:a16="http://schemas.microsoft.com/office/drawing/2014/main" id="{B16EA063-E7AF-4A35-BE99-9ABEEBD11EA2}"/>
                </a:ext>
              </a:extLst>
            </p:cNvPr>
            <p:cNvCxnSpPr>
              <a:cxnSpLocks/>
            </p:cNvCxnSpPr>
            <p:nvPr/>
          </p:nvCxnSpPr>
          <p:spPr>
            <a:xfrm>
              <a:off x="4302631" y="3247995"/>
              <a:ext cx="0" cy="558787"/>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16391" name="TextBox 13">
              <a:extLst>
                <a:ext uri="{FF2B5EF4-FFF2-40B4-BE49-F238E27FC236}">
                  <a16:creationId xmlns:a16="http://schemas.microsoft.com/office/drawing/2014/main" id="{2D691E74-03D7-4C94-BF52-28C2B244DFF2}"/>
                </a:ext>
              </a:extLst>
            </p:cNvPr>
            <p:cNvSpPr txBox="1">
              <a:spLocks noChangeArrowheads="1"/>
            </p:cNvSpPr>
            <p:nvPr/>
          </p:nvSpPr>
          <p:spPr bwMode="auto">
            <a:xfrm>
              <a:off x="3808219" y="3840790"/>
              <a:ext cx="2140269" cy="181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1600" b="1" dirty="0">
                  <a:latin typeface="Calibri"/>
                  <a:ea typeface="MS PGothic"/>
                  <a:cs typeface="Calibri"/>
                </a:rPr>
                <a:t>Session 2</a:t>
              </a:r>
            </a:p>
            <a:p>
              <a:pPr>
                <a:spcBef>
                  <a:spcPct val="0"/>
                </a:spcBef>
                <a:buNone/>
              </a:pPr>
              <a:r>
                <a:rPr lang="en-US" altLang="en-US" sz="1600" dirty="0">
                  <a:solidFill>
                    <a:srgbClr val="FF0000"/>
                  </a:solidFill>
                  <a:latin typeface="Calibri"/>
                  <a:ea typeface="MS PGothic"/>
                  <a:cs typeface="Calibri"/>
                </a:rPr>
                <a:t>Today </a:t>
              </a:r>
              <a:endParaRPr lang="en-US" altLang="en-US" sz="1600" b="1" dirty="0"/>
            </a:p>
            <a:p>
              <a:pPr>
                <a:spcBef>
                  <a:spcPct val="0"/>
                </a:spcBef>
                <a:buFontTx/>
                <a:buNone/>
              </a:pPr>
              <a:endParaRPr lang="en-US" altLang="en-US" sz="1600" dirty="0">
                <a:solidFill>
                  <a:schemeClr val="tx2"/>
                </a:solidFill>
                <a:latin typeface="Calibri"/>
                <a:ea typeface="MS PGothic"/>
                <a:cs typeface="Calibri"/>
              </a:endParaRPr>
            </a:p>
            <a:p>
              <a:pPr>
                <a:spcBef>
                  <a:spcPct val="0"/>
                </a:spcBef>
                <a:buFontTx/>
                <a:buNone/>
              </a:pPr>
              <a:r>
                <a:rPr lang="en-US" altLang="en-US" sz="1600" dirty="0">
                  <a:solidFill>
                    <a:schemeClr val="tx2"/>
                  </a:solidFill>
                  <a:latin typeface="Calibri"/>
                  <a:ea typeface="MS PGothic"/>
                  <a:cs typeface="Calibri"/>
                </a:rPr>
                <a:t>Non-Opioid Medications</a:t>
              </a:r>
            </a:p>
            <a:p>
              <a:pPr>
                <a:spcBef>
                  <a:spcPct val="0"/>
                </a:spcBef>
                <a:buFontTx/>
                <a:buNone/>
              </a:pPr>
              <a:endParaRPr lang="en-US" altLang="en-US" sz="1600" dirty="0">
                <a:solidFill>
                  <a:schemeClr val="tx2"/>
                </a:solidFill>
              </a:endParaRPr>
            </a:p>
            <a:p>
              <a:pPr>
                <a:spcBef>
                  <a:spcPct val="0"/>
                </a:spcBef>
                <a:buFontTx/>
                <a:buNone/>
              </a:pPr>
              <a:r>
                <a:rPr lang="en-US" altLang="en-US" sz="1600" dirty="0">
                  <a:latin typeface="Calibri"/>
                  <a:ea typeface="MS PGothic"/>
                  <a:cs typeface="Calibri"/>
                </a:rPr>
                <a:t>[60 mins]</a:t>
              </a:r>
            </a:p>
          </p:txBody>
        </p:sp>
        <p:cxnSp>
          <p:nvCxnSpPr>
            <p:cNvPr id="15" name="Straight Arrow Connector 14">
              <a:extLst>
                <a:ext uri="{FF2B5EF4-FFF2-40B4-BE49-F238E27FC236}">
                  <a16:creationId xmlns:a16="http://schemas.microsoft.com/office/drawing/2014/main" id="{DCDEB073-B278-40AA-9D82-423832B070AE}"/>
                </a:ext>
              </a:extLst>
            </p:cNvPr>
            <p:cNvCxnSpPr>
              <a:cxnSpLocks/>
            </p:cNvCxnSpPr>
            <p:nvPr/>
          </p:nvCxnSpPr>
          <p:spPr>
            <a:xfrm>
              <a:off x="7452240" y="3248038"/>
              <a:ext cx="0" cy="558787"/>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16393" name="TextBox 15">
              <a:extLst>
                <a:ext uri="{FF2B5EF4-FFF2-40B4-BE49-F238E27FC236}">
                  <a16:creationId xmlns:a16="http://schemas.microsoft.com/office/drawing/2014/main" id="{446E5631-4C98-40EB-998E-2F345ECCF520}"/>
                </a:ext>
              </a:extLst>
            </p:cNvPr>
            <p:cNvSpPr txBox="1">
              <a:spLocks noChangeArrowheads="1"/>
            </p:cNvSpPr>
            <p:nvPr/>
          </p:nvSpPr>
          <p:spPr bwMode="auto">
            <a:xfrm>
              <a:off x="7036757" y="3806782"/>
              <a:ext cx="1350002" cy="181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1600" b="1" dirty="0">
                  <a:latin typeface="Calibri"/>
                  <a:ea typeface="MS PGothic"/>
                  <a:cs typeface="Calibri"/>
                </a:rPr>
                <a:t>Session 3</a:t>
              </a:r>
            </a:p>
            <a:p>
              <a:pPr>
                <a:spcBef>
                  <a:spcPct val="0"/>
                </a:spcBef>
                <a:buFontTx/>
                <a:buNone/>
              </a:pPr>
              <a:endParaRPr lang="en-US" altLang="en-US" sz="1600" b="1" dirty="0"/>
            </a:p>
            <a:p>
              <a:pPr>
                <a:spcBef>
                  <a:spcPct val="0"/>
                </a:spcBef>
                <a:buNone/>
              </a:pPr>
              <a:endParaRPr lang="en-US" altLang="en-US" sz="1600" dirty="0">
                <a:solidFill>
                  <a:schemeClr val="tx2"/>
                </a:solidFill>
                <a:latin typeface="Calibri"/>
                <a:ea typeface="MS PGothic"/>
                <a:cs typeface="Calibri"/>
              </a:endParaRPr>
            </a:p>
            <a:p>
              <a:pPr>
                <a:spcBef>
                  <a:spcPct val="0"/>
                </a:spcBef>
                <a:buNone/>
              </a:pPr>
              <a:r>
                <a:rPr lang="en-US" altLang="en-US" sz="1600" dirty="0">
                  <a:solidFill>
                    <a:schemeClr val="tx2"/>
                  </a:solidFill>
                  <a:latin typeface="Calibri"/>
                  <a:ea typeface="MS PGothic"/>
                  <a:cs typeface="Calibri"/>
                </a:rPr>
                <a:t>Opioid Medications</a:t>
              </a:r>
              <a:endParaRPr lang="en-US" altLang="en-US" sz="1600" dirty="0">
                <a:solidFill>
                  <a:schemeClr val="tx2"/>
                </a:solidFill>
                <a:cs typeface="Calibri"/>
              </a:endParaRPr>
            </a:p>
            <a:p>
              <a:pPr>
                <a:spcBef>
                  <a:spcPct val="0"/>
                </a:spcBef>
                <a:buFontTx/>
                <a:buNone/>
              </a:pPr>
              <a:endParaRPr lang="en-US" altLang="en-US" sz="1600" dirty="0">
                <a:solidFill>
                  <a:schemeClr val="tx2"/>
                </a:solidFill>
              </a:endParaRPr>
            </a:p>
            <a:p>
              <a:pPr>
                <a:spcBef>
                  <a:spcPct val="0"/>
                </a:spcBef>
                <a:buFontTx/>
                <a:buNone/>
              </a:pPr>
              <a:r>
                <a:rPr lang="en-US" altLang="en-US" sz="1600" dirty="0">
                  <a:latin typeface="Calibri"/>
                  <a:ea typeface="MS PGothic"/>
                  <a:cs typeface="Calibri"/>
                </a:rPr>
                <a:t>[60 mins]</a:t>
              </a:r>
            </a:p>
          </p:txBody>
        </p:sp>
      </p:grpSp>
      <p:sp>
        <p:nvSpPr>
          <p:cNvPr id="2" name="Rectangle 1">
            <a:extLst>
              <a:ext uri="{FF2B5EF4-FFF2-40B4-BE49-F238E27FC236}">
                <a16:creationId xmlns:a16="http://schemas.microsoft.com/office/drawing/2014/main" id="{14CA953A-62BB-4CD6-BF5C-88ED2D4B19C9}"/>
              </a:ext>
            </a:extLst>
          </p:cNvPr>
          <p:cNvSpPr/>
          <p:nvPr/>
        </p:nvSpPr>
        <p:spPr>
          <a:xfrm>
            <a:off x="4450813" y="3244334"/>
            <a:ext cx="242374" cy="369332"/>
          </a:xfrm>
          <a:prstGeom prst="rect">
            <a:avLst/>
          </a:prstGeom>
        </p:spPr>
        <p:txBody>
          <a:bodyPr wrap="none">
            <a:spAutoFit/>
          </a:bodyPr>
          <a:lstStyle/>
          <a:p>
            <a:r>
              <a:rPr lang="en-US" dirty="0">
                <a:solidFill>
                  <a:srgbClr val="000000"/>
                </a:solidFill>
                <a:latin typeface="Times New Roman" panose="02020603050405020304" pitchFamily="18" charset="0"/>
              </a:rPr>
              <a:t> </a:t>
            </a:r>
            <a:endParaRPr lang="en-US" dirty="0"/>
          </a:p>
        </p:txBody>
      </p:sp>
      <p:sp>
        <p:nvSpPr>
          <p:cNvPr id="3" name="Rectangle 2">
            <a:extLst>
              <a:ext uri="{FF2B5EF4-FFF2-40B4-BE49-F238E27FC236}">
                <a16:creationId xmlns:a16="http://schemas.microsoft.com/office/drawing/2014/main" id="{8ECB2121-4750-4C10-B31F-0E3B62D1AB37}"/>
              </a:ext>
            </a:extLst>
          </p:cNvPr>
          <p:cNvSpPr/>
          <p:nvPr/>
        </p:nvSpPr>
        <p:spPr>
          <a:xfrm>
            <a:off x="4450813" y="3244334"/>
            <a:ext cx="242374" cy="369332"/>
          </a:xfrm>
          <a:prstGeom prst="rect">
            <a:avLst/>
          </a:prstGeom>
        </p:spPr>
        <p:txBody>
          <a:bodyPr wrap="none">
            <a:spAutoFit/>
          </a:bodyPr>
          <a:lstStyle/>
          <a:p>
            <a:r>
              <a:rPr lang="en-US" dirty="0">
                <a:solidFill>
                  <a:srgbClr val="000000"/>
                </a:solidFill>
                <a:latin typeface="Times New Roman" panose="02020603050405020304" pitchFamily="18" charset="0"/>
              </a:rPr>
              <a:t> </a:t>
            </a:r>
            <a:endParaRPr lang="en-US" dirty="0"/>
          </a:p>
        </p:txBody>
      </p:sp>
      <p:sp>
        <p:nvSpPr>
          <p:cNvPr id="5" name="Rectangle 4">
            <a:extLst>
              <a:ext uri="{FF2B5EF4-FFF2-40B4-BE49-F238E27FC236}">
                <a16:creationId xmlns:a16="http://schemas.microsoft.com/office/drawing/2014/main" id="{C70325B7-80E3-4473-819F-FA594A611BF2}"/>
              </a:ext>
            </a:extLst>
          </p:cNvPr>
          <p:cNvSpPr/>
          <p:nvPr/>
        </p:nvSpPr>
        <p:spPr>
          <a:xfrm>
            <a:off x="4450813" y="3244334"/>
            <a:ext cx="242374" cy="369332"/>
          </a:xfrm>
          <a:prstGeom prst="rect">
            <a:avLst/>
          </a:prstGeom>
        </p:spPr>
        <p:txBody>
          <a:bodyPr wrap="none">
            <a:spAutoFit/>
          </a:bodyPr>
          <a:lstStyle/>
          <a:p>
            <a:r>
              <a:rPr lang="en-US" dirty="0">
                <a:solidFill>
                  <a:srgbClr val="000000"/>
                </a:solidFill>
                <a:latin typeface="Times New Roman" panose="02020603050405020304" pitchFamily="18" charset="0"/>
              </a:rPr>
              <a:t> </a:t>
            </a:r>
            <a:endParaRPr lang="en-US" dirty="0"/>
          </a:p>
        </p:txBody>
      </p:sp>
      <p:sp>
        <p:nvSpPr>
          <p:cNvPr id="17" name="Rectangle 16">
            <a:extLst>
              <a:ext uri="{FF2B5EF4-FFF2-40B4-BE49-F238E27FC236}">
                <a16:creationId xmlns:a16="http://schemas.microsoft.com/office/drawing/2014/main" id="{F4A735A8-B420-4A7A-AAF3-1498CE6629BA}"/>
              </a:ext>
            </a:extLst>
          </p:cNvPr>
          <p:cNvSpPr/>
          <p:nvPr/>
        </p:nvSpPr>
        <p:spPr>
          <a:xfrm>
            <a:off x="3353030" y="3071938"/>
            <a:ext cx="2354580" cy="2784928"/>
          </a:xfrm>
          <a:prstGeom prst="rect">
            <a:avLst/>
          </a:prstGeom>
          <a:noFill/>
          <a:ln>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1F1EE-1F3D-4BED-9C7A-F1189EFB4F64}"/>
              </a:ext>
            </a:extLst>
          </p:cNvPr>
          <p:cNvSpPr>
            <a:spLocks noGrp="1"/>
          </p:cNvSpPr>
          <p:nvPr>
            <p:ph type="title"/>
          </p:nvPr>
        </p:nvSpPr>
        <p:spPr/>
        <p:txBody>
          <a:bodyPr/>
          <a:lstStyle/>
          <a:p>
            <a:r>
              <a:rPr lang="en-CA"/>
              <a:t>Group Discussion </a:t>
            </a:r>
          </a:p>
        </p:txBody>
      </p:sp>
      <p:sp>
        <p:nvSpPr>
          <p:cNvPr id="3" name="Content Placeholder 2">
            <a:extLst>
              <a:ext uri="{FF2B5EF4-FFF2-40B4-BE49-F238E27FC236}">
                <a16:creationId xmlns:a16="http://schemas.microsoft.com/office/drawing/2014/main" id="{11FFB91A-AFCF-4832-9431-00459831B234}"/>
              </a:ext>
            </a:extLst>
          </p:cNvPr>
          <p:cNvSpPr>
            <a:spLocks noGrp="1"/>
          </p:cNvSpPr>
          <p:nvPr>
            <p:ph idx="1"/>
          </p:nvPr>
        </p:nvSpPr>
        <p:spPr>
          <a:xfrm>
            <a:off x="457200" y="1799359"/>
            <a:ext cx="8229600" cy="4525963"/>
          </a:xfrm>
        </p:spPr>
        <p:txBody>
          <a:bodyPr/>
          <a:lstStyle/>
          <a:p>
            <a:pPr marL="0" indent="0">
              <a:buNone/>
            </a:pPr>
            <a:r>
              <a:rPr lang="en-CA" b="1">
                <a:solidFill>
                  <a:schemeClr val="accent1"/>
                </a:solidFill>
                <a:ea typeface="MS PGothic"/>
              </a:rPr>
              <a:t>Q1: </a:t>
            </a:r>
            <a:r>
              <a:rPr lang="en-CA">
                <a:ea typeface="MS PGothic"/>
              </a:rPr>
              <a:t>Are you currently or have you in the past experienced side effects from medications?</a:t>
            </a:r>
            <a:endParaRPr lang="en-CA">
              <a:solidFill>
                <a:srgbClr val="000000"/>
              </a:solidFill>
              <a:ea typeface="MS PGothic"/>
            </a:endParaRPr>
          </a:p>
          <a:p>
            <a:pPr marL="0" indent="0">
              <a:buNone/>
            </a:pPr>
            <a:endParaRPr lang="en-CA">
              <a:solidFill>
                <a:srgbClr val="000000"/>
              </a:solidFill>
              <a:ea typeface="MS PGothic"/>
            </a:endParaRPr>
          </a:p>
          <a:p>
            <a:pPr marL="0" indent="0">
              <a:buNone/>
            </a:pPr>
            <a:r>
              <a:rPr lang="en-CA" b="1">
                <a:solidFill>
                  <a:schemeClr val="accent1"/>
                </a:solidFill>
                <a:ea typeface="MS PGothic"/>
              </a:rPr>
              <a:t>Q2: </a:t>
            </a:r>
            <a:r>
              <a:rPr lang="en-CA">
                <a:ea typeface="MS PGothic"/>
              </a:rPr>
              <a:t>What lifestyle and medication measures have you tried for medication side effects? Are there any you may try after this session?</a:t>
            </a:r>
          </a:p>
        </p:txBody>
      </p:sp>
      <p:pic>
        <p:nvPicPr>
          <p:cNvPr id="2050" name="Picture 2">
            <a:extLst>
              <a:ext uri="{FF2B5EF4-FFF2-40B4-BE49-F238E27FC236}">
                <a16:creationId xmlns:a16="http://schemas.microsoft.com/office/drawing/2014/main" id="{FDC333AF-EB7E-435A-B5E8-6ACB92652D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0591" y="29275"/>
            <a:ext cx="1405124" cy="14051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5074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
            <a:extLst>
              <a:ext uri="{FF2B5EF4-FFF2-40B4-BE49-F238E27FC236}">
                <a16:creationId xmlns:a16="http://schemas.microsoft.com/office/drawing/2014/main" id="{D4C03226-8C99-49C6-9FBA-0847FC609E62}"/>
              </a:ext>
            </a:extLst>
          </p:cNvPr>
          <p:cNvSpPr>
            <a:spLocks noGrp="1"/>
          </p:cNvSpPr>
          <p:nvPr>
            <p:ph type="title"/>
          </p:nvPr>
        </p:nvSpPr>
        <p:spPr>
          <a:xfrm>
            <a:off x="457200" y="118774"/>
            <a:ext cx="8229600" cy="1143000"/>
          </a:xfrm>
        </p:spPr>
        <p:txBody>
          <a:bodyPr/>
          <a:lstStyle/>
          <a:p>
            <a:r>
              <a:rPr lang="en-US" altLang="en-US">
                <a:ea typeface="MS PGothic"/>
              </a:rPr>
              <a:t>Key Take-Aways</a:t>
            </a:r>
            <a:endParaRPr lang="en-US"/>
          </a:p>
        </p:txBody>
      </p:sp>
      <p:sp>
        <p:nvSpPr>
          <p:cNvPr id="79874" name="Content Placeholder 2">
            <a:extLst>
              <a:ext uri="{FF2B5EF4-FFF2-40B4-BE49-F238E27FC236}">
                <a16:creationId xmlns:a16="http://schemas.microsoft.com/office/drawing/2014/main" id="{32A65D66-ED9C-4C4F-A938-B3FA25E584CA}"/>
              </a:ext>
            </a:extLst>
          </p:cNvPr>
          <p:cNvSpPr>
            <a:spLocks noGrp="1"/>
          </p:cNvSpPr>
          <p:nvPr>
            <p:ph idx="1"/>
          </p:nvPr>
        </p:nvSpPr>
        <p:spPr>
          <a:xfrm>
            <a:off x="240723" y="1167245"/>
            <a:ext cx="8858826" cy="4525963"/>
          </a:xfrm>
        </p:spPr>
        <p:txBody>
          <a:bodyPr/>
          <a:lstStyle/>
          <a:p>
            <a:r>
              <a:rPr lang="en-US">
                <a:ea typeface="MS PGothic"/>
              </a:rPr>
              <a:t>Non-opioids are first-line medications for pain </a:t>
            </a:r>
          </a:p>
          <a:p>
            <a:r>
              <a:rPr lang="en-US">
                <a:ea typeface="MS PGothic"/>
              </a:rPr>
              <a:t>The choice of non-opioid medication depends on your pain type and other conditions you have </a:t>
            </a:r>
          </a:p>
          <a:p>
            <a:r>
              <a:rPr lang="en-US">
                <a:ea typeface="MS PGothic"/>
              </a:rPr>
              <a:t>Medications can take up to 8 weeks to work</a:t>
            </a:r>
            <a:endParaRPr lang="en-US"/>
          </a:p>
          <a:p>
            <a:r>
              <a:rPr lang="en-US">
                <a:ea typeface="MS PGothic"/>
              </a:rPr>
              <a:t>More than one medication are often needed</a:t>
            </a:r>
            <a:endParaRPr lang="en-US"/>
          </a:p>
          <a:p>
            <a:r>
              <a:rPr lang="en-US">
                <a:ea typeface="MS PGothic"/>
              </a:rPr>
              <a:t>Many common side effects can be addressed with lifestyle and/or medication interventions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
            <a:extLst>
              <a:ext uri="{FF2B5EF4-FFF2-40B4-BE49-F238E27FC236}">
                <a16:creationId xmlns:a16="http://schemas.microsoft.com/office/drawing/2014/main" id="{D4C03226-8C99-49C6-9FBA-0847FC609E62}"/>
              </a:ext>
            </a:extLst>
          </p:cNvPr>
          <p:cNvSpPr>
            <a:spLocks noGrp="1"/>
          </p:cNvSpPr>
          <p:nvPr>
            <p:ph type="title"/>
          </p:nvPr>
        </p:nvSpPr>
        <p:spPr/>
        <p:txBody>
          <a:bodyPr/>
          <a:lstStyle/>
          <a:p>
            <a:r>
              <a:rPr lang="en-US" altLang="en-US"/>
              <a:t>Debrief of Today’s Session</a:t>
            </a:r>
          </a:p>
        </p:txBody>
      </p:sp>
      <p:sp>
        <p:nvSpPr>
          <p:cNvPr id="79874" name="Content Placeholder 2">
            <a:extLst>
              <a:ext uri="{FF2B5EF4-FFF2-40B4-BE49-F238E27FC236}">
                <a16:creationId xmlns:a16="http://schemas.microsoft.com/office/drawing/2014/main" id="{32A65D66-ED9C-4C4F-A938-B3FA25E584CA}"/>
              </a:ext>
            </a:extLst>
          </p:cNvPr>
          <p:cNvSpPr>
            <a:spLocks noGrp="1"/>
          </p:cNvSpPr>
          <p:nvPr>
            <p:ph idx="1"/>
          </p:nvPr>
        </p:nvSpPr>
        <p:spPr/>
        <p:txBody>
          <a:bodyPr/>
          <a:lstStyle/>
          <a:p>
            <a:r>
              <a:rPr lang="en-US" altLang="en-US" dirty="0">
                <a:ea typeface="MS PGothic"/>
              </a:rPr>
              <a:t>Feedback</a:t>
            </a:r>
          </a:p>
          <a:p>
            <a:pPr lvl="1"/>
            <a:r>
              <a:rPr lang="en-US" altLang="en-US" dirty="0">
                <a:ea typeface="MS PGothic"/>
              </a:rPr>
              <a:t>Any requests for future sessions?</a:t>
            </a:r>
          </a:p>
          <a:p>
            <a:endParaRPr lang="en-US" altLang="en-US" dirty="0">
              <a:latin typeface="Calibri Light" panose="020F0302020204030204" pitchFamily="34" charset="0"/>
              <a:cs typeface="Calibri Light" panose="020F0302020204030204" pitchFamily="34" charset="0"/>
            </a:endParaRPr>
          </a:p>
          <a:p>
            <a:r>
              <a:rPr lang="en-US" altLang="en-US" dirty="0">
                <a:ea typeface="MS PGothic"/>
              </a:rPr>
              <a:t>"Homework" assignment</a:t>
            </a:r>
            <a:endParaRPr lang="en-US" altLang="en-US" dirty="0">
              <a:latin typeface="Calibri Light" panose="020F0302020204030204" pitchFamily="34" charset="0"/>
              <a:cs typeface="Calibri Light" panose="020F0302020204030204" pitchFamily="34" charset="0"/>
            </a:endParaRPr>
          </a:p>
          <a:p>
            <a:pPr lvl="1"/>
            <a:r>
              <a:rPr lang="en-US" altLang="en-US" dirty="0">
                <a:ea typeface="MS PGothic"/>
              </a:rPr>
              <a:t>Pain diary </a:t>
            </a:r>
            <a:endParaRPr lang="en-US" altLang="en-US"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1092620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6E235-73D5-418B-8E58-540FF5308F93}"/>
              </a:ext>
            </a:extLst>
          </p:cNvPr>
          <p:cNvSpPr>
            <a:spLocks noGrp="1"/>
          </p:cNvSpPr>
          <p:nvPr>
            <p:ph type="title"/>
          </p:nvPr>
        </p:nvSpPr>
        <p:spPr>
          <a:xfrm>
            <a:off x="457200" y="274638"/>
            <a:ext cx="8229600" cy="1143000"/>
          </a:xfrm>
        </p:spPr>
        <p:txBody>
          <a:bodyPr wrap="square" anchor="ctr">
            <a:normAutofit/>
          </a:bodyPr>
          <a:lstStyle/>
          <a:p>
            <a:r>
              <a:rPr lang="en-CA" dirty="0"/>
              <a:t>“Homework”: Pain Diary </a:t>
            </a:r>
          </a:p>
        </p:txBody>
      </p:sp>
      <p:sp>
        <p:nvSpPr>
          <p:cNvPr id="10" name="Content Placeholder 3">
            <a:extLst>
              <a:ext uri="{FF2B5EF4-FFF2-40B4-BE49-F238E27FC236}">
                <a16:creationId xmlns:a16="http://schemas.microsoft.com/office/drawing/2014/main" id="{40E1B3CF-0D80-4FA9-B270-F1EED3570128}"/>
              </a:ext>
            </a:extLst>
          </p:cNvPr>
          <p:cNvSpPr>
            <a:spLocks noGrp="1"/>
          </p:cNvSpPr>
          <p:nvPr>
            <p:ph sz="half" idx="2"/>
          </p:nvPr>
        </p:nvSpPr>
        <p:spPr>
          <a:xfrm>
            <a:off x="457201" y="1600200"/>
            <a:ext cx="8229599" cy="4525963"/>
          </a:xfrm>
        </p:spPr>
        <p:txBody>
          <a:bodyPr/>
          <a:lstStyle/>
          <a:p>
            <a:r>
              <a:rPr lang="en-US" dirty="0">
                <a:ea typeface="MS PGothic"/>
              </a:rPr>
              <a:t>Pain diary: </a:t>
            </a:r>
            <a:endParaRPr lang="en-US" dirty="0"/>
          </a:p>
          <a:p>
            <a:pPr lvl="1"/>
            <a:r>
              <a:rPr lang="en-US" dirty="0">
                <a:ea typeface="MS PGothic"/>
              </a:rPr>
              <a:t>Keep track of your pain and response to pain management </a:t>
            </a:r>
            <a:endParaRPr lang="en-US" dirty="0"/>
          </a:p>
          <a:p>
            <a:pPr lvl="1"/>
            <a:r>
              <a:rPr lang="en-US" dirty="0">
                <a:ea typeface="MS PGothic"/>
              </a:rPr>
              <a:t>Find factors that influence (help or worsen) your pain</a:t>
            </a:r>
          </a:p>
          <a:p>
            <a:pPr lvl="1"/>
            <a:endParaRPr lang="en-US" dirty="0">
              <a:ea typeface="MS PGothic"/>
            </a:endParaRPr>
          </a:p>
          <a:p>
            <a:r>
              <a:rPr lang="en-US" i="1" dirty="0">
                <a:ea typeface="MS PGothic"/>
              </a:rPr>
              <a:t>Use a pain diary daily for 1 week</a:t>
            </a:r>
            <a:endParaRPr lang="en-US" i="1" dirty="0"/>
          </a:p>
          <a:p>
            <a:endParaRPr lang="en-US" dirty="0"/>
          </a:p>
          <a:p>
            <a:endParaRPr lang="en-US" dirty="0"/>
          </a:p>
        </p:txBody>
      </p:sp>
      <p:pic>
        <p:nvPicPr>
          <p:cNvPr id="6" name="Graphic 5" descr="Books with solid fill">
            <a:extLst>
              <a:ext uri="{FF2B5EF4-FFF2-40B4-BE49-F238E27FC236}">
                <a16:creationId xmlns:a16="http://schemas.microsoft.com/office/drawing/2014/main" id="{840D6155-909F-4AE2-AFE0-22511A7445E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519035" y="388938"/>
            <a:ext cx="914400" cy="914400"/>
          </a:xfrm>
          <a:prstGeom prst="rect">
            <a:avLst/>
          </a:prstGeom>
        </p:spPr>
      </p:pic>
    </p:spTree>
    <p:extLst>
      <p:ext uri="{BB962C8B-B14F-4D97-AF65-F5344CB8AC3E}">
        <p14:creationId xmlns:p14="http://schemas.microsoft.com/office/powerpoint/2010/main" val="30477447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a:extLst>
              <a:ext uri="{FF2B5EF4-FFF2-40B4-BE49-F238E27FC236}">
                <a16:creationId xmlns:a16="http://schemas.microsoft.com/office/drawing/2014/main" id="{CDFBCF8A-736A-4488-9700-83046F0561BF}"/>
              </a:ext>
            </a:extLst>
          </p:cNvPr>
          <p:cNvSpPr>
            <a:spLocks noGrp="1"/>
          </p:cNvSpPr>
          <p:nvPr>
            <p:ph type="title"/>
          </p:nvPr>
        </p:nvSpPr>
        <p:spPr>
          <a:xfrm>
            <a:off x="457200" y="21332"/>
            <a:ext cx="8229600" cy="1143000"/>
          </a:xfrm>
        </p:spPr>
        <p:txBody>
          <a:bodyPr/>
          <a:lstStyle/>
          <a:p>
            <a:r>
              <a:rPr lang="en-US" altLang="en-US" dirty="0">
                <a:ea typeface="MS PGothic"/>
              </a:rPr>
              <a:t>Additional Resources </a:t>
            </a:r>
            <a:endParaRPr lang="en-US" altLang="en-US" dirty="0"/>
          </a:p>
        </p:txBody>
      </p:sp>
      <p:sp>
        <p:nvSpPr>
          <p:cNvPr id="77826" name="Content Placeholder 2">
            <a:extLst>
              <a:ext uri="{FF2B5EF4-FFF2-40B4-BE49-F238E27FC236}">
                <a16:creationId xmlns:a16="http://schemas.microsoft.com/office/drawing/2014/main" id="{AA4608FC-BCB2-4FEB-BAB4-CCC4BA03C937}"/>
              </a:ext>
            </a:extLst>
          </p:cNvPr>
          <p:cNvSpPr>
            <a:spLocks noGrp="1"/>
          </p:cNvSpPr>
          <p:nvPr>
            <p:ph idx="1"/>
          </p:nvPr>
        </p:nvSpPr>
        <p:spPr>
          <a:xfrm>
            <a:off x="278402" y="1246415"/>
            <a:ext cx="8587196" cy="5018753"/>
          </a:xfrm>
        </p:spPr>
        <p:txBody>
          <a:bodyPr/>
          <a:lstStyle/>
          <a:p>
            <a:pPr marL="514350" indent="-514350">
              <a:spcAft>
                <a:spcPts val="1200"/>
              </a:spcAft>
              <a:buAutoNum type="arabicPeriod"/>
            </a:pPr>
            <a:r>
              <a:rPr lang="en-CA" altLang="en-US" sz="1800" b="1" dirty="0">
                <a:ea typeface="MS PGothic"/>
              </a:rPr>
              <a:t>Comparing Treatment Options for Pain:</a:t>
            </a:r>
          </a:p>
          <a:p>
            <a:pPr lvl="1">
              <a:spcBef>
                <a:spcPts val="0"/>
              </a:spcBef>
              <a:spcAft>
                <a:spcPts val="0"/>
              </a:spcAft>
            </a:pPr>
            <a:r>
              <a:rPr lang="en-CA" altLang="en-US" sz="1800" dirty="0">
                <a:ea typeface="MS PGothic"/>
              </a:rPr>
              <a:t>Neuropathic Pain</a:t>
            </a:r>
            <a:r>
              <a:rPr lang="en-CA" altLang="en-US" sz="1800" b="1" dirty="0">
                <a:ea typeface="MS PGothic"/>
              </a:rPr>
              <a:t>: </a:t>
            </a:r>
            <a:r>
              <a:rPr lang="en-CA" sz="1800" dirty="0">
                <a:ea typeface="MS PGothic"/>
                <a:hlinkClick r:id="rId3"/>
              </a:rPr>
              <a:t>https://pain-calculator.com/calculators/neuropathic-pain/</a:t>
            </a:r>
            <a:r>
              <a:rPr lang="en-CA" sz="1800" dirty="0">
                <a:ea typeface="MS PGothic"/>
              </a:rPr>
              <a:t> </a:t>
            </a:r>
          </a:p>
          <a:p>
            <a:pPr lvl="1">
              <a:spcBef>
                <a:spcPts val="0"/>
              </a:spcBef>
              <a:spcAft>
                <a:spcPts val="0"/>
              </a:spcAft>
            </a:pPr>
            <a:r>
              <a:rPr lang="en-CA" altLang="en-US" sz="1800" dirty="0">
                <a:ea typeface="MS PGothic"/>
              </a:rPr>
              <a:t>Low Back Pain: </a:t>
            </a:r>
            <a:r>
              <a:rPr lang="en-CA" altLang="en-US" sz="1800" dirty="0">
                <a:ea typeface="MS PGothic"/>
                <a:hlinkClick r:id="rId4"/>
              </a:rPr>
              <a:t>https://pain-calculator.com/calculators/low-back-pain/</a:t>
            </a:r>
            <a:r>
              <a:rPr lang="en-CA" altLang="en-US" sz="1800" dirty="0">
                <a:ea typeface="MS PGothic"/>
              </a:rPr>
              <a:t> </a:t>
            </a:r>
          </a:p>
          <a:p>
            <a:pPr lvl="1">
              <a:spcBef>
                <a:spcPts val="0"/>
              </a:spcBef>
              <a:spcAft>
                <a:spcPts val="0"/>
              </a:spcAft>
            </a:pPr>
            <a:r>
              <a:rPr lang="en-CA" altLang="en-US" sz="1800" dirty="0">
                <a:ea typeface="MS PGothic"/>
              </a:rPr>
              <a:t>Osteoarthritis Pain: </a:t>
            </a:r>
            <a:r>
              <a:rPr lang="en-CA" altLang="en-US" sz="1800" dirty="0">
                <a:ea typeface="MS PGothic"/>
                <a:hlinkClick r:id="rId5"/>
              </a:rPr>
              <a:t>https://pain-calculator.com/calculators/osteoarthritis-pain/</a:t>
            </a:r>
            <a:r>
              <a:rPr lang="en-CA" altLang="en-US" sz="1800" dirty="0">
                <a:ea typeface="MS PGothic"/>
              </a:rPr>
              <a:t> </a:t>
            </a:r>
            <a:endParaRPr lang="en-CA" altLang="en-US" sz="1800"/>
          </a:p>
          <a:p>
            <a:pPr marL="514350" indent="-514350">
              <a:spcAft>
                <a:spcPts val="1200"/>
              </a:spcAft>
              <a:buAutoNum type="arabicPeriod"/>
            </a:pPr>
            <a:r>
              <a:rPr lang="en-US" altLang="en-US" sz="1800" b="1" dirty="0">
                <a:ea typeface="MS PGothic"/>
              </a:rPr>
              <a:t>Medication Overviews – Hamilton Health Sciences: </a:t>
            </a:r>
            <a:r>
              <a:rPr lang="en-US" sz="1800" dirty="0">
                <a:ea typeface="MS PGothic"/>
                <a:hlinkClick r:id="rId6"/>
              </a:rPr>
              <a:t>https://www.hamiltonhealthsciences.ca/areas-of-care/medicine-and-complex-care/clinics/pain-clinic/resources/</a:t>
            </a:r>
            <a:r>
              <a:rPr lang="en-US" sz="1800" dirty="0">
                <a:ea typeface="MS PGothic"/>
              </a:rPr>
              <a:t> </a:t>
            </a:r>
            <a:endParaRPr lang="en-US" altLang="en-US" sz="1800" b="1" dirty="0">
              <a:ea typeface="MS PGothic"/>
            </a:endParaRPr>
          </a:p>
          <a:p>
            <a:pPr marL="514350" indent="-514350">
              <a:buAutoNum type="arabicPeriod"/>
            </a:pPr>
            <a:r>
              <a:rPr lang="en-US" altLang="en-US" sz="1800" b="1" dirty="0">
                <a:ea typeface="MS PGothic"/>
              </a:rPr>
              <a:t>Pain Diaries:</a:t>
            </a:r>
          </a:p>
          <a:p>
            <a:pPr marL="914400" lvl="1"/>
            <a:r>
              <a:rPr lang="en-US" altLang="en-US" sz="1800" b="1" dirty="0">
                <a:ea typeface="MS PGothic"/>
              </a:rPr>
              <a:t>App: </a:t>
            </a:r>
            <a:r>
              <a:rPr lang="en-US" altLang="en-US" sz="1800" dirty="0">
                <a:ea typeface="MS PGothic"/>
              </a:rPr>
              <a:t>Manage My Pain, Chronic Pain Tracker, </a:t>
            </a:r>
            <a:r>
              <a:rPr lang="en-US" altLang="en-US" sz="1800" err="1">
                <a:ea typeface="MS PGothic"/>
              </a:rPr>
              <a:t>CareClinic</a:t>
            </a:r>
            <a:endParaRPr lang="en-US" altLang="en-US" sz="1800" dirty="0">
              <a:ea typeface="MS PGothic"/>
            </a:endParaRPr>
          </a:p>
          <a:p>
            <a:pPr marL="914400" lvl="1">
              <a:spcAft>
                <a:spcPts val="1200"/>
              </a:spcAft>
            </a:pPr>
            <a:r>
              <a:rPr lang="en-US" altLang="en-US" sz="1800" b="1" dirty="0">
                <a:ea typeface="MS PGothic"/>
              </a:rPr>
              <a:t>Paper Copy: </a:t>
            </a:r>
            <a:r>
              <a:rPr lang="en-US" altLang="en-US" sz="1800" dirty="0">
                <a:ea typeface="MS PGothic"/>
              </a:rPr>
              <a:t>American Cancer Society, National Prescribing Service </a:t>
            </a:r>
            <a:r>
              <a:rPr lang="en-US" altLang="en-US" sz="1800" err="1">
                <a:ea typeface="MS PGothic"/>
              </a:rPr>
              <a:t>Medicinewise</a:t>
            </a:r>
            <a:endParaRPr lang="en-US" altLang="en-US" sz="1800" dirty="0">
              <a:ea typeface="MS PGothic"/>
            </a:endParaRPr>
          </a:p>
          <a:p>
            <a:pPr marL="514350" indent="-514350">
              <a:buAutoNum type="arabicPeriod"/>
            </a:pPr>
            <a:r>
              <a:rPr lang="en-US" altLang="en-US" sz="1800" b="1" dirty="0">
                <a:ea typeface="MS PGothic"/>
              </a:rPr>
              <a:t>Medication Management Phone Applications (Free on Apple and Android)</a:t>
            </a:r>
            <a:endParaRPr lang="en-US" sz="1800" dirty="0">
              <a:ea typeface="MS PGothic"/>
            </a:endParaRPr>
          </a:p>
          <a:p>
            <a:pPr marL="914400" lvl="1" indent="-514350"/>
            <a:r>
              <a:rPr lang="en-US" altLang="en-US" sz="1800" b="1" dirty="0" err="1">
                <a:ea typeface="MS PGothic"/>
              </a:rPr>
              <a:t>MyTherapy</a:t>
            </a:r>
            <a:r>
              <a:rPr lang="en-US" altLang="en-US" sz="1800" b="1" dirty="0">
                <a:ea typeface="MS PGothic"/>
              </a:rPr>
              <a:t>: Medication Tracker </a:t>
            </a:r>
            <a:r>
              <a:rPr lang="en-US" altLang="en-US" sz="1800" dirty="0">
                <a:ea typeface="MS PGothic"/>
              </a:rPr>
              <a:t>– Provides a platform to track your medications and health numbers (i.e. blood pressure, heart rate, etc.) </a:t>
            </a:r>
            <a:endParaRPr lang="en-US" altLang="en-US" sz="1600" dirty="0">
              <a:latin typeface="Calibri Light" panose="020F0302020204030204" pitchFamily="34" charset="0"/>
              <a:cs typeface="Calibri Light" panose="020F0302020204030204"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34C6756A-D78C-F478-0836-843296343BB1}"/>
              </a:ext>
            </a:extLst>
          </p:cNvPr>
          <p:cNvSpPr>
            <a:spLocks noGrp="1"/>
          </p:cNvSpPr>
          <p:nvPr>
            <p:ph type="subTitle" idx="1"/>
          </p:nvPr>
        </p:nvSpPr>
        <p:spPr/>
        <p:txBody>
          <a:bodyPr/>
          <a:lstStyle/>
          <a:p>
            <a:pPr algn="ctr"/>
            <a:r>
              <a:rPr lang="en-US" sz="4800" b="1" dirty="0">
                <a:ea typeface="MS PGothic"/>
              </a:rPr>
              <a:t>Thank You!</a:t>
            </a:r>
            <a:endParaRPr lang="en-US" sz="4800" b="1" dirty="0"/>
          </a:p>
        </p:txBody>
      </p:sp>
    </p:spTree>
    <p:extLst>
      <p:ext uri="{BB962C8B-B14F-4D97-AF65-F5344CB8AC3E}">
        <p14:creationId xmlns:p14="http://schemas.microsoft.com/office/powerpoint/2010/main" val="15841647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
            <a:extLst>
              <a:ext uri="{FF2B5EF4-FFF2-40B4-BE49-F238E27FC236}">
                <a16:creationId xmlns:a16="http://schemas.microsoft.com/office/drawing/2014/main" id="{D4C03226-8C99-49C6-9FBA-0847FC609E62}"/>
              </a:ext>
            </a:extLst>
          </p:cNvPr>
          <p:cNvSpPr>
            <a:spLocks noGrp="1"/>
          </p:cNvSpPr>
          <p:nvPr>
            <p:ph type="title"/>
          </p:nvPr>
        </p:nvSpPr>
        <p:spPr>
          <a:xfrm>
            <a:off x="457200" y="210845"/>
            <a:ext cx="8229600" cy="584947"/>
          </a:xfrm>
        </p:spPr>
        <p:txBody>
          <a:bodyPr/>
          <a:lstStyle/>
          <a:p>
            <a:r>
              <a:rPr lang="en-US" altLang="en-US" dirty="0">
                <a:ea typeface="MS PGothic"/>
              </a:rPr>
              <a:t>References</a:t>
            </a:r>
            <a:endParaRPr lang="en-US" dirty="0"/>
          </a:p>
        </p:txBody>
      </p:sp>
      <p:sp>
        <p:nvSpPr>
          <p:cNvPr id="79874" name="Content Placeholder 2">
            <a:extLst>
              <a:ext uri="{FF2B5EF4-FFF2-40B4-BE49-F238E27FC236}">
                <a16:creationId xmlns:a16="http://schemas.microsoft.com/office/drawing/2014/main" id="{32A65D66-ED9C-4C4F-A938-B3FA25E584CA}"/>
              </a:ext>
            </a:extLst>
          </p:cNvPr>
          <p:cNvSpPr>
            <a:spLocks noGrp="1"/>
          </p:cNvSpPr>
          <p:nvPr>
            <p:ph idx="1"/>
          </p:nvPr>
        </p:nvSpPr>
        <p:spPr>
          <a:xfrm>
            <a:off x="457200" y="944434"/>
            <a:ext cx="8229600" cy="5812693"/>
          </a:xfrm>
        </p:spPr>
        <p:txBody>
          <a:bodyPr/>
          <a:lstStyle/>
          <a:p>
            <a:pPr marL="514350" indent="-514350">
              <a:buFont typeface="Arial" panose="020B0604020202020204" pitchFamily="34" charset="0"/>
              <a:buAutoNum type="arabicPeriod"/>
            </a:pPr>
            <a:r>
              <a:rPr lang="en-CA" sz="900" dirty="0">
                <a:solidFill>
                  <a:srgbClr val="212121"/>
                </a:solidFill>
                <a:ea typeface="MS PGothic"/>
              </a:rPr>
              <a:t>Centre for Effective Practice. Management of Chronic Non-Cancer Pain (CNCP). Toronto (ON): Centre for Effective Practice; 2018. </a:t>
            </a:r>
            <a:endParaRPr lang="en-US" sz="900" dirty="0"/>
          </a:p>
          <a:p>
            <a:pPr marL="514350" indent="-514350">
              <a:buFont typeface="Arial" panose="020B0604020202020204" pitchFamily="34" charset="0"/>
              <a:buAutoNum type="arabicPeriod"/>
            </a:pPr>
            <a:r>
              <a:rPr lang="en-US" sz="900" dirty="0" err="1">
                <a:solidFill>
                  <a:srgbClr val="000000"/>
                </a:solidFill>
                <a:ea typeface="MS PGothic"/>
              </a:rPr>
              <a:t>R</a:t>
            </a:r>
            <a:r>
              <a:rPr lang="en-US" sz="900" dirty="0" err="1">
                <a:solidFill>
                  <a:srgbClr val="212121"/>
                </a:solidFill>
                <a:ea typeface="MS PGothic"/>
              </a:rPr>
              <a:t>xFiles</a:t>
            </a:r>
            <a:r>
              <a:rPr lang="en-US" sz="900" dirty="0">
                <a:solidFill>
                  <a:srgbClr val="212121"/>
                </a:solidFill>
                <a:ea typeface="MS PGothic"/>
              </a:rPr>
              <a:t> Drug Comparison Charts – 13th Edition. Editors Brent Jensen, Loren </a:t>
            </a:r>
            <a:r>
              <a:rPr lang="en-US" sz="900" dirty="0" err="1">
                <a:solidFill>
                  <a:srgbClr val="212121"/>
                </a:solidFill>
                <a:ea typeface="MS PGothic"/>
              </a:rPr>
              <a:t>Regier</a:t>
            </a:r>
            <a:r>
              <a:rPr lang="en-US" sz="900" dirty="0">
                <a:solidFill>
                  <a:srgbClr val="212121"/>
                </a:solidFill>
                <a:ea typeface="MS PGothic"/>
              </a:rPr>
              <a:t>. </a:t>
            </a:r>
            <a:r>
              <a:rPr lang="en-US" sz="900" dirty="0" err="1">
                <a:solidFill>
                  <a:srgbClr val="212121"/>
                </a:solidFill>
                <a:ea typeface="MS PGothic"/>
              </a:rPr>
              <a:t>Sasakatoon</a:t>
            </a:r>
            <a:r>
              <a:rPr lang="en-US" sz="900" dirty="0">
                <a:solidFill>
                  <a:srgbClr val="212121"/>
                </a:solidFill>
                <a:ea typeface="MS PGothic"/>
              </a:rPr>
              <a:t>, SK: Saskatoon Health Region; 2021. Available from </a:t>
            </a:r>
            <a:r>
              <a:rPr lang="en-US" sz="900" dirty="0">
                <a:solidFill>
                  <a:srgbClr val="212121"/>
                </a:solidFill>
                <a:ea typeface="MS PGothic"/>
                <a:hlinkClick r:id="rId3">
                  <a:extLst>
                    <a:ext uri="{A12FA001-AC4F-418D-AE19-62706E023703}">
                      <ahyp:hlinkClr xmlns:ahyp="http://schemas.microsoft.com/office/drawing/2018/hyperlinkcolor" val="tx"/>
                    </a:ext>
                  </a:extLst>
                </a:hlinkClick>
              </a:rPr>
              <a:t>www.RxFiles.ca</a:t>
            </a:r>
            <a:endParaRPr lang="en-US" sz="900" dirty="0">
              <a:solidFill>
                <a:srgbClr val="212121"/>
              </a:solidFill>
              <a:ea typeface="MS PGothic"/>
            </a:endParaRPr>
          </a:p>
          <a:p>
            <a:pPr marL="514350" indent="-514350">
              <a:buAutoNum type="arabicPeriod"/>
            </a:pPr>
            <a:r>
              <a:rPr lang="en-US" sz="900" b="0" i="0" dirty="0">
                <a:solidFill>
                  <a:srgbClr val="212121"/>
                </a:solidFill>
                <a:effectLst/>
                <a:latin typeface="Calibri Light" panose="020F0302020204030204" pitchFamily="34" charset="0"/>
                <a:cs typeface="Calibri Light" panose="020F0302020204030204" pitchFamily="34" charset="0"/>
              </a:rPr>
              <a:t>Vargas-Schaffer G, Cogan J. Patient therapeutic education: placing the patient at the </a:t>
            </a:r>
            <a:r>
              <a:rPr lang="en-US" sz="900" b="0" i="0" dirty="0" err="1">
                <a:solidFill>
                  <a:srgbClr val="212121"/>
                </a:solidFill>
                <a:effectLst/>
                <a:latin typeface="Calibri Light" panose="020F0302020204030204" pitchFamily="34" charset="0"/>
                <a:cs typeface="Calibri Light" panose="020F0302020204030204" pitchFamily="34" charset="0"/>
              </a:rPr>
              <a:t>centre</a:t>
            </a:r>
            <a:r>
              <a:rPr lang="en-US" sz="900" b="0" i="0" dirty="0">
                <a:solidFill>
                  <a:srgbClr val="212121"/>
                </a:solidFill>
                <a:effectLst/>
                <a:latin typeface="Calibri Light" panose="020F0302020204030204" pitchFamily="34" charset="0"/>
                <a:cs typeface="Calibri Light" panose="020F0302020204030204" pitchFamily="34" charset="0"/>
              </a:rPr>
              <a:t> of the WHO analgesic ladder. </a:t>
            </a:r>
            <a:r>
              <a:rPr lang="en-US" sz="900" b="0" i="1" dirty="0">
                <a:solidFill>
                  <a:srgbClr val="212121"/>
                </a:solidFill>
                <a:effectLst/>
                <a:latin typeface="Calibri Light" panose="020F0302020204030204" pitchFamily="34" charset="0"/>
                <a:cs typeface="Calibri Light" panose="020F0302020204030204" pitchFamily="34" charset="0"/>
              </a:rPr>
              <a:t>Can Fam Physician</a:t>
            </a:r>
            <a:r>
              <a:rPr lang="en-US" sz="900" b="0" i="0" dirty="0">
                <a:solidFill>
                  <a:srgbClr val="212121"/>
                </a:solidFill>
                <a:effectLst/>
                <a:latin typeface="Calibri Light" panose="020F0302020204030204" pitchFamily="34" charset="0"/>
                <a:cs typeface="Calibri Light" panose="020F0302020204030204" pitchFamily="34" charset="0"/>
              </a:rPr>
              <a:t>. 2014;60(3):235-241.</a:t>
            </a:r>
          </a:p>
          <a:p>
            <a:pPr marL="514350" indent="-514350">
              <a:buAutoNum type="arabicPeriod"/>
            </a:pPr>
            <a:r>
              <a:rPr lang="en-US" sz="900" dirty="0">
                <a:solidFill>
                  <a:srgbClr val="212121"/>
                </a:solidFill>
                <a:ea typeface="MS PGothic"/>
              </a:rPr>
              <a:t>Mu A, Weinberg E, Moulin DE, Clarke H. Pharmacologic management of chronic neuropathic pain: Review of the Canadian Pain Society consensus statement. Can Fam Physician. 2017 Nov;63(11):844-852.</a:t>
            </a:r>
            <a:endParaRPr lang="en-US" dirty="0"/>
          </a:p>
          <a:p>
            <a:pPr marL="514350" indent="-514350">
              <a:buFont typeface="Arial" panose="020B0604020202020204" pitchFamily="34" charset="0"/>
              <a:buAutoNum type="arabicPeriod"/>
            </a:pPr>
            <a:r>
              <a:rPr lang="en-CA" sz="900" dirty="0">
                <a:solidFill>
                  <a:srgbClr val="212121"/>
                </a:solidFill>
                <a:ea typeface="MS PGothic"/>
              </a:rPr>
              <a:t>CPS [Internet]. Ottawa (ON): Canadian Pharmacists Association; c2016 [updated 2016 Nov 01; cited 2021 Sept 19].Acetaminophen [product monograph]. Available from: http://</a:t>
            </a:r>
            <a:r>
              <a:rPr lang="en-CA" sz="900" dirty="0" err="1">
                <a:solidFill>
                  <a:srgbClr val="212121"/>
                </a:solidFill>
                <a:ea typeface="MS PGothic"/>
              </a:rPr>
              <a:t>www.e-therapeutics.ca</a:t>
            </a:r>
            <a:r>
              <a:rPr lang="en-CA" sz="900" dirty="0">
                <a:solidFill>
                  <a:srgbClr val="212121"/>
                </a:solidFill>
                <a:ea typeface="MS PGothic"/>
              </a:rPr>
              <a:t>. Also available in paper copy from the publisher.</a:t>
            </a:r>
            <a:r>
              <a:rPr lang="en-US" sz="900" dirty="0">
                <a:solidFill>
                  <a:srgbClr val="212121"/>
                </a:solidFill>
                <a:ea typeface="MS PGothic"/>
              </a:rPr>
              <a:t>​</a:t>
            </a:r>
          </a:p>
          <a:p>
            <a:pPr marL="514350" indent="-514350">
              <a:buFont typeface="Arial" panose="020B0604020202020204" pitchFamily="34" charset="0"/>
              <a:buAutoNum type="arabicPeriod"/>
            </a:pPr>
            <a:r>
              <a:rPr lang="en-CA" sz="900" dirty="0" err="1">
                <a:solidFill>
                  <a:srgbClr val="212121"/>
                </a:solidFill>
                <a:ea typeface="MS PGothic"/>
              </a:rPr>
              <a:t>Kolasinski</a:t>
            </a:r>
            <a:r>
              <a:rPr lang="en-CA" sz="900" dirty="0">
                <a:solidFill>
                  <a:srgbClr val="212121"/>
                </a:solidFill>
                <a:ea typeface="MS PGothic"/>
              </a:rPr>
              <a:t> SL, </a:t>
            </a:r>
            <a:r>
              <a:rPr lang="en-CA" sz="900" dirty="0" err="1">
                <a:solidFill>
                  <a:srgbClr val="212121"/>
                </a:solidFill>
                <a:ea typeface="MS PGothic"/>
              </a:rPr>
              <a:t>Neogi</a:t>
            </a:r>
            <a:r>
              <a:rPr lang="en-CA" sz="900" dirty="0">
                <a:solidFill>
                  <a:srgbClr val="212121"/>
                </a:solidFill>
                <a:ea typeface="MS PGothic"/>
              </a:rPr>
              <a:t> T, Hochberg MC, </a:t>
            </a:r>
            <a:r>
              <a:rPr lang="en-CA" sz="900" dirty="0" err="1">
                <a:solidFill>
                  <a:srgbClr val="212121"/>
                </a:solidFill>
                <a:ea typeface="MS PGothic"/>
              </a:rPr>
              <a:t>Oatis</a:t>
            </a:r>
            <a:r>
              <a:rPr lang="en-CA" sz="900" dirty="0">
                <a:solidFill>
                  <a:srgbClr val="212121"/>
                </a:solidFill>
                <a:ea typeface="MS PGothic"/>
              </a:rPr>
              <a:t> C, </a:t>
            </a:r>
            <a:r>
              <a:rPr lang="en-CA" sz="900" dirty="0" err="1">
                <a:solidFill>
                  <a:srgbClr val="212121"/>
                </a:solidFill>
                <a:ea typeface="MS PGothic"/>
              </a:rPr>
              <a:t>Guyatt</a:t>
            </a:r>
            <a:r>
              <a:rPr lang="en-CA" sz="900" dirty="0">
                <a:solidFill>
                  <a:srgbClr val="212121"/>
                </a:solidFill>
                <a:ea typeface="MS PGothic"/>
              </a:rPr>
              <a:t> G, Block J, et al. 2019 American College of Rheumatology/Arthritis Foundation Guideline for the Management of Osteoarthritis of the Hand, Hip, and Knee. Arthritis Care Res (Hoboken). 2020 Feb;72(2):149-162.</a:t>
            </a:r>
          </a:p>
          <a:p>
            <a:pPr marL="514350" indent="-514350">
              <a:buFont typeface="Arial" panose="020B0604020202020204" pitchFamily="34" charset="0"/>
              <a:buAutoNum type="arabicPeriod"/>
            </a:pPr>
            <a:r>
              <a:rPr lang="en-CA" sz="900" dirty="0">
                <a:solidFill>
                  <a:srgbClr val="212121"/>
                </a:solidFill>
                <a:ea typeface="MS PGothic"/>
              </a:rPr>
              <a:t>CPS [Internet]. Ottawa (ON): Canadian Pharmacists Association; c2016 [updated 2020 Dec 02; cited 2021 Sept 19].Nonsteroidal Anti-inflammatory Drugs [product monograph]. Available from: http://</a:t>
            </a:r>
            <a:r>
              <a:rPr lang="en-CA" sz="900" dirty="0" err="1">
                <a:solidFill>
                  <a:srgbClr val="212121"/>
                </a:solidFill>
                <a:ea typeface="MS PGothic"/>
              </a:rPr>
              <a:t>www.e-therapeutics.ca</a:t>
            </a:r>
            <a:r>
              <a:rPr lang="en-CA" sz="900" dirty="0">
                <a:solidFill>
                  <a:srgbClr val="212121"/>
                </a:solidFill>
                <a:ea typeface="MS PGothic"/>
              </a:rPr>
              <a:t>. Also available in paper copy from the publisher.</a:t>
            </a:r>
            <a:r>
              <a:rPr lang="en-US" sz="900" dirty="0">
                <a:solidFill>
                  <a:srgbClr val="212121"/>
                </a:solidFill>
                <a:ea typeface="MS PGothic"/>
              </a:rPr>
              <a:t>​</a:t>
            </a:r>
          </a:p>
          <a:p>
            <a:pPr marL="514350" indent="-514350">
              <a:buFont typeface="Arial" panose="020B0604020202020204" pitchFamily="34" charset="0"/>
              <a:buAutoNum type="arabicPeriod"/>
            </a:pPr>
            <a:r>
              <a:rPr lang="en-CA" sz="900" dirty="0">
                <a:solidFill>
                  <a:srgbClr val="212121"/>
                </a:solidFill>
                <a:ea typeface="MS PGothic"/>
              </a:rPr>
              <a:t>CPS [Internet]. Ottawa (ON): Canadian Pharmacists Association; c2016 [updated 2020 Feb 1; cited 2021 Oct 29]. ASA [product monograph]. Available from: http://</a:t>
            </a:r>
            <a:r>
              <a:rPr lang="en-CA" sz="900" dirty="0" err="1">
                <a:solidFill>
                  <a:srgbClr val="212121"/>
                </a:solidFill>
                <a:ea typeface="MS PGothic"/>
              </a:rPr>
              <a:t>www.e-therapeutics.ca</a:t>
            </a:r>
            <a:r>
              <a:rPr lang="en-CA" sz="900" dirty="0">
                <a:solidFill>
                  <a:srgbClr val="212121"/>
                </a:solidFill>
                <a:ea typeface="MS PGothic"/>
              </a:rPr>
              <a:t>. Also available in paper copy from the publisher.</a:t>
            </a:r>
          </a:p>
          <a:p>
            <a:pPr marL="514350" indent="-514350">
              <a:buFont typeface="Arial" panose="020B0604020202020204" pitchFamily="34" charset="0"/>
              <a:buAutoNum type="arabicPeriod"/>
            </a:pPr>
            <a:r>
              <a:rPr lang="en-CA" sz="900" dirty="0">
                <a:solidFill>
                  <a:srgbClr val="212121"/>
                </a:solidFill>
                <a:ea typeface="MS PGothic"/>
              </a:rPr>
              <a:t>CPS [Internet]. Ottawa (ON): Canadian Pharmacists Association; c2016 [updated 2017 May 31; cited 2021 Oct 29]. Celebrex [product monograph]. Available from: http://</a:t>
            </a:r>
            <a:r>
              <a:rPr lang="en-CA" sz="900" dirty="0" err="1">
                <a:solidFill>
                  <a:srgbClr val="212121"/>
                </a:solidFill>
                <a:ea typeface="MS PGothic"/>
              </a:rPr>
              <a:t>www.e-therapeutics.ca</a:t>
            </a:r>
            <a:r>
              <a:rPr lang="en-CA" sz="900" dirty="0">
                <a:solidFill>
                  <a:srgbClr val="212121"/>
                </a:solidFill>
                <a:ea typeface="MS PGothic"/>
              </a:rPr>
              <a:t>. Also available in paper copy from the publisher.</a:t>
            </a:r>
            <a:endParaRPr lang="en-US" sz="900" dirty="0">
              <a:solidFill>
                <a:srgbClr val="212121"/>
              </a:solidFill>
              <a:ea typeface="MS PGothic"/>
            </a:endParaRPr>
          </a:p>
          <a:p>
            <a:pPr marL="514350" indent="-514350">
              <a:buFont typeface="Arial" panose="020B0604020202020204" pitchFamily="34" charset="0"/>
              <a:buAutoNum type="arabicPeriod"/>
            </a:pPr>
            <a:r>
              <a:rPr lang="en-CA" sz="900" dirty="0">
                <a:solidFill>
                  <a:srgbClr val="212121"/>
                </a:solidFill>
                <a:ea typeface="MS PGothic"/>
              </a:rPr>
              <a:t>CPS [Internet]. Ottawa (ON): Canadian Pharmacists Association; c2016 [updated 2020 Mar 11; cited 2021 Sept 19]. Cymbalta [product monograph]. Available from: http://</a:t>
            </a:r>
            <a:r>
              <a:rPr lang="en-CA" sz="900" dirty="0" err="1">
                <a:solidFill>
                  <a:srgbClr val="212121"/>
                </a:solidFill>
                <a:ea typeface="MS PGothic"/>
              </a:rPr>
              <a:t>www.e-therapeutics.ca</a:t>
            </a:r>
            <a:r>
              <a:rPr lang="en-CA" sz="900" dirty="0">
                <a:solidFill>
                  <a:srgbClr val="212121"/>
                </a:solidFill>
                <a:ea typeface="MS PGothic"/>
              </a:rPr>
              <a:t>. Also available in paper copy from the publisher.</a:t>
            </a:r>
          </a:p>
          <a:p>
            <a:pPr marL="514350" indent="-514350">
              <a:buFont typeface="Arial" panose="020B0604020202020204" pitchFamily="34" charset="0"/>
              <a:buAutoNum type="arabicPeriod"/>
            </a:pPr>
            <a:r>
              <a:rPr lang="en-CA" sz="900" dirty="0">
                <a:solidFill>
                  <a:srgbClr val="212121"/>
                </a:solidFill>
                <a:ea typeface="MS PGothic"/>
              </a:rPr>
              <a:t>CPS [Internet]. Ottawa (ON): Canadian Pharmacists Association; c2016 [updated 2018 Feb 18; cited 2021 Sept 19]. Effexor [product monograph]. Available from: http://</a:t>
            </a:r>
            <a:r>
              <a:rPr lang="en-CA" sz="900" dirty="0" err="1">
                <a:solidFill>
                  <a:srgbClr val="212121"/>
                </a:solidFill>
                <a:ea typeface="MS PGothic"/>
              </a:rPr>
              <a:t>www.e-therapeutics.ca</a:t>
            </a:r>
            <a:r>
              <a:rPr lang="en-CA" sz="900" dirty="0">
                <a:solidFill>
                  <a:srgbClr val="212121"/>
                </a:solidFill>
                <a:ea typeface="MS PGothic"/>
              </a:rPr>
              <a:t>. Also available in paper copy from the publisher.</a:t>
            </a:r>
          </a:p>
          <a:p>
            <a:pPr marL="514350" indent="-514350">
              <a:buFont typeface="Arial" panose="020B0604020202020204" pitchFamily="34" charset="0"/>
              <a:buAutoNum type="arabicPeriod"/>
            </a:pPr>
            <a:r>
              <a:rPr lang="en-CA" sz="900" dirty="0">
                <a:solidFill>
                  <a:srgbClr val="212121"/>
                </a:solidFill>
                <a:ea typeface="MS PGothic"/>
              </a:rPr>
              <a:t>CPS [Internet]. Ottawa (ON): Canadian Pharmacists Association; c2016 [updated 2018 Feb 22; cited 2021 Sept 19]. Neurontin [product monograph]. Available from: http://</a:t>
            </a:r>
            <a:r>
              <a:rPr lang="en-CA" sz="900" dirty="0" err="1">
                <a:solidFill>
                  <a:srgbClr val="212121"/>
                </a:solidFill>
                <a:ea typeface="MS PGothic"/>
              </a:rPr>
              <a:t>www.e-therapeutics.ca</a:t>
            </a:r>
            <a:r>
              <a:rPr lang="en-CA" sz="900" dirty="0">
                <a:solidFill>
                  <a:srgbClr val="212121"/>
                </a:solidFill>
                <a:ea typeface="MS PGothic"/>
              </a:rPr>
              <a:t>. Also available in paper copy from the publisher.</a:t>
            </a:r>
          </a:p>
          <a:p>
            <a:pPr marL="514350" indent="-514350">
              <a:buFont typeface="Arial" panose="020B0604020202020204" pitchFamily="34" charset="0"/>
              <a:buAutoNum type="arabicPeriod"/>
            </a:pPr>
            <a:r>
              <a:rPr lang="en-CA" sz="900" dirty="0">
                <a:solidFill>
                  <a:srgbClr val="212121"/>
                </a:solidFill>
                <a:ea typeface="MS PGothic"/>
              </a:rPr>
              <a:t>CPS [Internet]. Ottawa (ON): Canadian Pharmacists Association; c2016 [updated 2016 Dec 22; cited 2021 Sept 19]. Lyrica [product monograph]. Available from: http://</a:t>
            </a:r>
            <a:r>
              <a:rPr lang="en-CA" sz="900" dirty="0" err="1">
                <a:solidFill>
                  <a:srgbClr val="212121"/>
                </a:solidFill>
                <a:ea typeface="MS PGothic"/>
              </a:rPr>
              <a:t>www.e-therapeutics.ca</a:t>
            </a:r>
            <a:r>
              <a:rPr lang="en-CA" sz="900" dirty="0">
                <a:solidFill>
                  <a:srgbClr val="212121"/>
                </a:solidFill>
                <a:ea typeface="MS PGothic"/>
              </a:rPr>
              <a:t>. Also available in paper copy from the publisher.</a:t>
            </a:r>
          </a:p>
          <a:p>
            <a:pPr marL="514350" indent="-514350">
              <a:buFont typeface="Arial" panose="020B0604020202020204" pitchFamily="34" charset="0"/>
              <a:buAutoNum type="arabicPeriod"/>
            </a:pPr>
            <a:r>
              <a:rPr lang="en-CA" sz="900" dirty="0">
                <a:solidFill>
                  <a:srgbClr val="212121"/>
                </a:solidFill>
                <a:ea typeface="MS PGothic"/>
              </a:rPr>
              <a:t>CPS [Internet]. Ottawa (ON): Canadian Pharmacists Association; c2016 [updated 2018 Nov 12; cited 2021 Sept 19]. Tricyclic Antidepressants [product monograph]. Available from: http://</a:t>
            </a:r>
            <a:r>
              <a:rPr lang="en-CA" sz="900" dirty="0" err="1">
                <a:solidFill>
                  <a:srgbClr val="212121"/>
                </a:solidFill>
                <a:ea typeface="MS PGothic"/>
              </a:rPr>
              <a:t>www.e-therapeutics.ca</a:t>
            </a:r>
            <a:r>
              <a:rPr lang="en-CA" sz="900" dirty="0">
                <a:solidFill>
                  <a:srgbClr val="212121"/>
                </a:solidFill>
                <a:ea typeface="MS PGothic"/>
              </a:rPr>
              <a:t>. Also available in paper copy from the publisher.</a:t>
            </a:r>
          </a:p>
          <a:p>
            <a:pPr marL="514350" indent="-514350">
              <a:buFont typeface="Arial" panose="020B0604020202020204" pitchFamily="34" charset="0"/>
              <a:buAutoNum type="arabicPeriod"/>
            </a:pPr>
            <a:r>
              <a:rPr lang="en-CA" sz="900" dirty="0">
                <a:solidFill>
                  <a:srgbClr val="212121"/>
                </a:solidFill>
                <a:ea typeface="MS PGothic"/>
              </a:rPr>
              <a:t>Hughes C. Nausea and Vomiting. In: Therapeutics [Internet]. Ottawa (ON): Canadian Pharmacists Association; c2016 [updated 2021 Apr 14; cited 2021 Sept 19]. Available from: http://</a:t>
            </a:r>
            <a:r>
              <a:rPr lang="en-CA" sz="900" dirty="0" err="1">
                <a:solidFill>
                  <a:srgbClr val="212121"/>
                </a:solidFill>
                <a:ea typeface="MS PGothic"/>
              </a:rPr>
              <a:t>www.myrxtx.ca</a:t>
            </a:r>
            <a:r>
              <a:rPr lang="en-CA" sz="900" dirty="0">
                <a:solidFill>
                  <a:srgbClr val="212121"/>
                </a:solidFill>
                <a:ea typeface="MS PGothic"/>
              </a:rPr>
              <a:t>. Also available in paper copy from the publisher.</a:t>
            </a:r>
          </a:p>
          <a:p>
            <a:pPr marL="514350" indent="-514350">
              <a:buFont typeface="Arial" panose="020B0604020202020204" pitchFamily="34" charset="0"/>
              <a:buAutoNum type="arabicPeriod"/>
            </a:pPr>
            <a:r>
              <a:rPr lang="en-CA" sz="900" dirty="0" err="1">
                <a:solidFill>
                  <a:srgbClr val="212121"/>
                </a:solidFill>
                <a:ea typeface="MS PGothic"/>
              </a:rPr>
              <a:t>Kletas</a:t>
            </a:r>
            <a:r>
              <a:rPr lang="en-CA" sz="900" dirty="0">
                <a:solidFill>
                  <a:srgbClr val="212121"/>
                </a:solidFill>
                <a:ea typeface="MS PGothic"/>
              </a:rPr>
              <a:t> V. Dry Mouth. In: Therapeutics [Internet]. Ottawa (ON): Canadian Pharmacists Association; c2016 [updated 2020 Nov 04; cited 2021 Sept 19]. Available from: http://</a:t>
            </a:r>
            <a:r>
              <a:rPr lang="en-CA" sz="900" dirty="0" err="1">
                <a:solidFill>
                  <a:srgbClr val="212121"/>
                </a:solidFill>
                <a:ea typeface="MS PGothic"/>
              </a:rPr>
              <a:t>www.myrxtx.ca</a:t>
            </a:r>
            <a:r>
              <a:rPr lang="en-CA" sz="900" dirty="0">
                <a:solidFill>
                  <a:srgbClr val="212121"/>
                </a:solidFill>
                <a:ea typeface="MS PGothic"/>
              </a:rPr>
              <a:t>. Also available in paper copy from the publisher.</a:t>
            </a:r>
          </a:p>
          <a:p>
            <a:pPr marL="514350" indent="-514350">
              <a:buFont typeface="Arial" panose="020B0604020202020204" pitchFamily="34" charset="0"/>
              <a:buAutoNum type="arabicPeriod"/>
            </a:pPr>
            <a:r>
              <a:rPr lang="en-CA" sz="900" dirty="0" err="1">
                <a:solidFill>
                  <a:srgbClr val="212121"/>
                </a:solidFill>
                <a:ea typeface="MS PGothic"/>
              </a:rPr>
              <a:t>Chaun</a:t>
            </a:r>
            <a:r>
              <a:rPr lang="en-CA" sz="900" dirty="0">
                <a:solidFill>
                  <a:srgbClr val="212121"/>
                </a:solidFill>
                <a:ea typeface="MS PGothic"/>
              </a:rPr>
              <a:t> H, Andrews AN, Woo M. Constipation in Adults. In: Therapeutics [Internet]. Ottawa (ON): Canadian Pharmacists Association; c2016 [updated 2021 Apr 14; cited 2021 Sept 19]. Available from: http://</a:t>
            </a:r>
            <a:r>
              <a:rPr lang="en-CA" sz="900" dirty="0" err="1">
                <a:solidFill>
                  <a:srgbClr val="212121"/>
                </a:solidFill>
                <a:ea typeface="MS PGothic"/>
              </a:rPr>
              <a:t>www.myrxtx.ca</a:t>
            </a:r>
            <a:r>
              <a:rPr lang="en-CA" sz="900" dirty="0">
                <a:solidFill>
                  <a:srgbClr val="212121"/>
                </a:solidFill>
                <a:ea typeface="MS PGothic"/>
              </a:rPr>
              <a:t>. Also available in paper copy from the publisher. ​</a:t>
            </a:r>
          </a:p>
          <a:p>
            <a:pPr marL="514350" indent="-514350">
              <a:buFont typeface="Arial" panose="020B0604020202020204" pitchFamily="34" charset="0"/>
              <a:buAutoNum type="arabicPeriod"/>
            </a:pPr>
            <a:endParaRPr lang="en-CA" sz="900" dirty="0">
              <a:solidFill>
                <a:srgbClr val="212121"/>
              </a:solidFill>
              <a:ea typeface="MS PGothic"/>
            </a:endParaRPr>
          </a:p>
          <a:p>
            <a:pPr marL="514350" indent="-514350">
              <a:buFont typeface="Arial" panose="020B0604020202020204" pitchFamily="34" charset="0"/>
              <a:buAutoNum type="arabicPeriod"/>
            </a:pPr>
            <a:endParaRPr lang="en-CA" sz="900" b="0" i="0" u="none" strike="noStrike" dirty="0">
              <a:solidFill>
                <a:srgbClr val="0D0D0D"/>
              </a:solidFill>
              <a:effectLst/>
              <a:latin typeface="Calibri Light" panose="020F0302020204030204" pitchFamily="34" charset="0"/>
            </a:endParaRPr>
          </a:p>
          <a:p>
            <a:pPr marL="514350" indent="-514350">
              <a:buFont typeface="Arial" panose="020B0604020202020204" pitchFamily="34" charset="0"/>
              <a:buAutoNum type="arabicPeriod"/>
            </a:pPr>
            <a:endParaRPr lang="en-CA" sz="900" b="0" i="0" u="none" strike="noStrike" dirty="0">
              <a:solidFill>
                <a:srgbClr val="0D0D0D"/>
              </a:solidFill>
              <a:effectLst/>
              <a:latin typeface="Calibri Light" panose="020F0302020204030204" pitchFamily="34" charset="0"/>
            </a:endParaRPr>
          </a:p>
          <a:p>
            <a:pPr marL="514350" indent="-514350">
              <a:buFont typeface="Arial" panose="020B0604020202020204" pitchFamily="34" charset="0"/>
              <a:buAutoNum type="arabicPeriod"/>
            </a:pPr>
            <a:endParaRPr lang="en-CA" sz="1000" b="0" i="0" u="none" strike="noStrike" dirty="0">
              <a:solidFill>
                <a:srgbClr val="0D0D0D"/>
              </a:solidFill>
              <a:effectLst/>
              <a:latin typeface="Calibri Light" panose="020F0302020204030204" pitchFamily="34" charset="0"/>
            </a:endParaRPr>
          </a:p>
          <a:p>
            <a:pPr marL="514350" indent="-514350">
              <a:buFont typeface="Arial" panose="020B0604020202020204" pitchFamily="34" charset="0"/>
              <a:buAutoNum type="arabicPeriod"/>
            </a:pPr>
            <a:endParaRPr lang="en-CA" sz="1000" b="0" i="0" u="none" strike="noStrike" dirty="0">
              <a:solidFill>
                <a:srgbClr val="0D0D0D"/>
              </a:solidFill>
              <a:effectLst/>
              <a:latin typeface="Calibri Light" panose="020F0302020204030204" pitchFamily="34" charset="0"/>
            </a:endParaRPr>
          </a:p>
          <a:p>
            <a:pPr marL="514350" indent="-514350">
              <a:buFont typeface="Arial" panose="020B0604020202020204" pitchFamily="34" charset="0"/>
              <a:buAutoNum type="arabicPeriod"/>
            </a:pPr>
            <a:endParaRPr lang="en-CA" sz="1000" b="0" i="0" u="none" strike="noStrike" dirty="0">
              <a:solidFill>
                <a:srgbClr val="0D0D0D"/>
              </a:solidFill>
              <a:effectLst/>
              <a:latin typeface="Calibri Light" panose="020F0302020204030204" pitchFamily="34" charset="0"/>
            </a:endParaRPr>
          </a:p>
          <a:p>
            <a:pPr marL="514350" indent="-514350">
              <a:buFont typeface="Arial" panose="020B0604020202020204" pitchFamily="34" charset="0"/>
              <a:buAutoNum type="arabicPeriod"/>
            </a:pPr>
            <a:endParaRPr lang="en-US" sz="1000" dirty="0">
              <a:solidFill>
                <a:srgbClr val="000000"/>
              </a:solidFill>
              <a:latin typeface="Calibri Light" panose="020F0302020204030204" pitchFamily="34" charset="0"/>
            </a:endParaRPr>
          </a:p>
          <a:p>
            <a:pPr marL="514350" indent="-514350">
              <a:buFont typeface="Arial" panose="020B0604020202020204" pitchFamily="34" charset="0"/>
              <a:buAutoNum type="arabicPeriod"/>
            </a:pPr>
            <a:endParaRPr lang="en-US" sz="1400" b="0" i="0" dirty="0">
              <a:solidFill>
                <a:srgbClr val="212121"/>
              </a:solidFill>
              <a:effectLst/>
              <a:latin typeface="BlinkMacSystemFont"/>
            </a:endParaRPr>
          </a:p>
          <a:p>
            <a:pPr marL="514350" indent="-514350">
              <a:buFont typeface="Arial" panose="020B0604020202020204" pitchFamily="34" charset="0"/>
              <a:buAutoNum type="arabicPeriod"/>
            </a:pPr>
            <a:endParaRPr lang="en-US" altLang="en-US" sz="1400" dirty="0"/>
          </a:p>
          <a:p>
            <a:pPr marL="514350" indent="-514350">
              <a:buAutoNum type="arabicPeriod"/>
            </a:pPr>
            <a:endParaRPr lang="en-US" sz="2800" dirty="0"/>
          </a:p>
          <a:p>
            <a:pPr marL="514350" indent="-514350">
              <a:buAutoNum type="arabicPeriod"/>
            </a:pPr>
            <a:endParaRPr lang="en-US" sz="2800" dirty="0"/>
          </a:p>
        </p:txBody>
      </p:sp>
    </p:spTree>
    <p:extLst>
      <p:ext uri="{BB962C8B-B14F-4D97-AF65-F5344CB8AC3E}">
        <p14:creationId xmlns:p14="http://schemas.microsoft.com/office/powerpoint/2010/main" val="33255099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2153D-FF5B-B99A-9DD7-2E5050C892D0}"/>
              </a:ext>
            </a:extLst>
          </p:cNvPr>
          <p:cNvSpPr>
            <a:spLocks noGrp="1"/>
          </p:cNvSpPr>
          <p:nvPr>
            <p:ph type="title"/>
          </p:nvPr>
        </p:nvSpPr>
        <p:spPr/>
        <p:txBody>
          <a:bodyPr/>
          <a:lstStyle/>
          <a:p>
            <a:pPr algn="ctr"/>
            <a:r>
              <a:rPr lang="en-US" b="1" dirty="0"/>
              <a:t>Image References</a:t>
            </a:r>
          </a:p>
        </p:txBody>
      </p:sp>
      <p:sp>
        <p:nvSpPr>
          <p:cNvPr id="3" name="Content Placeholder 2">
            <a:extLst>
              <a:ext uri="{FF2B5EF4-FFF2-40B4-BE49-F238E27FC236}">
                <a16:creationId xmlns:a16="http://schemas.microsoft.com/office/drawing/2014/main" id="{9AD94183-8D40-D016-B1C3-B699886F1392}"/>
              </a:ext>
            </a:extLst>
          </p:cNvPr>
          <p:cNvSpPr>
            <a:spLocks noGrp="1"/>
          </p:cNvSpPr>
          <p:nvPr>
            <p:ph idx="1"/>
          </p:nvPr>
        </p:nvSpPr>
        <p:spPr/>
        <p:txBody>
          <a:bodyPr vert="horz" lIns="91440" tIns="45720" rIns="91440" bIns="45720" rtlCol="0" anchor="t">
            <a:normAutofit/>
          </a:bodyPr>
          <a:lstStyle/>
          <a:p>
            <a:r>
              <a:rPr lang="en-US" sz="1000" dirty="0">
                <a:latin typeface="Calibri Light"/>
                <a:ea typeface="Calibri Light"/>
                <a:cs typeface="Calibri Light"/>
              </a:rPr>
              <a:t>Image 1: </a:t>
            </a:r>
            <a:r>
              <a:rPr lang="en-US" sz="1000" b="0" i="0" u="sng" strike="noStrike" dirty="0">
                <a:solidFill>
                  <a:srgbClr val="0000FF"/>
                </a:solidFill>
                <a:effectLst/>
                <a:latin typeface="Calibri Light"/>
                <a:ea typeface="Calibri Light"/>
                <a:cs typeface="Calibri Light"/>
                <a:hlinkClick r:id="rId2"/>
              </a:rPr>
              <a:t>Image 1</a:t>
            </a:r>
            <a:r>
              <a:rPr lang="en-US" sz="1000" b="0" i="0" u="sng" strike="noStrike" dirty="0">
                <a:solidFill>
                  <a:srgbClr val="0000FF"/>
                </a:solidFill>
                <a:effectLst/>
                <a:latin typeface="Calibri Light"/>
                <a:ea typeface="Calibri Light"/>
                <a:cs typeface="Calibri Light"/>
              </a:rPr>
              <a:t> </a:t>
            </a:r>
            <a:r>
              <a:rPr lang="en-US" sz="1000" b="0" i="0" u="none" strike="noStrike" dirty="0">
                <a:solidFill>
                  <a:srgbClr val="000000"/>
                </a:solidFill>
                <a:effectLst/>
                <a:latin typeface="Calibri Light"/>
                <a:ea typeface="Calibri Light"/>
                <a:cs typeface="Calibri Light"/>
              </a:rPr>
              <a:t>by Unknown author is licensed under </a:t>
            </a:r>
            <a:r>
              <a:rPr lang="en-US" sz="1000" b="0" i="0" u="sng" strike="noStrike" dirty="0">
                <a:solidFill>
                  <a:srgbClr val="0000FF"/>
                </a:solidFill>
                <a:effectLst/>
                <a:latin typeface="Calibri Light"/>
                <a:ea typeface="Calibri Light"/>
                <a:cs typeface="Calibri Light"/>
                <a:hlinkClick r:id="rId3"/>
              </a:rPr>
              <a:t>CC BY-NC-ND</a:t>
            </a:r>
            <a:r>
              <a:rPr lang="en-US" sz="1000" b="0" i="0" u="none" strike="noStrike" dirty="0">
                <a:solidFill>
                  <a:srgbClr val="000000"/>
                </a:solidFill>
                <a:effectLst/>
                <a:latin typeface="Calibri Light"/>
                <a:ea typeface="Calibri Light"/>
                <a:cs typeface="Calibri Light"/>
              </a:rPr>
              <a:t>.</a:t>
            </a:r>
          </a:p>
          <a:p>
            <a:r>
              <a:rPr lang="en-US" sz="1000" dirty="0">
                <a:solidFill>
                  <a:srgbClr val="000000"/>
                </a:solidFill>
                <a:latin typeface="Calibri Light"/>
                <a:ea typeface="Calibri Light"/>
                <a:cs typeface="Calibri Light"/>
              </a:rPr>
              <a:t>Image 2: </a:t>
            </a:r>
            <a:r>
              <a:rPr lang="en-US" sz="1000" dirty="0">
                <a:solidFill>
                  <a:srgbClr val="000000"/>
                </a:solidFill>
                <a:latin typeface="Calibri Light"/>
                <a:ea typeface="Calibri Light"/>
                <a:cs typeface="Calibri Light"/>
                <a:hlinkClick r:id="rId4"/>
              </a:rPr>
              <a:t>Amazon</a:t>
            </a:r>
            <a:r>
              <a:rPr lang="en-US" sz="1000" dirty="0">
                <a:solidFill>
                  <a:srgbClr val="000000"/>
                </a:solidFill>
                <a:latin typeface="Calibri Light"/>
                <a:ea typeface="Calibri Light"/>
                <a:cs typeface="Calibri Light"/>
              </a:rPr>
              <a:t>, 2023</a:t>
            </a:r>
          </a:p>
          <a:p>
            <a:r>
              <a:rPr lang="en-US" sz="1000" dirty="0">
                <a:solidFill>
                  <a:srgbClr val="000000"/>
                </a:solidFill>
                <a:latin typeface="Calibri Light"/>
                <a:ea typeface="Calibri Light"/>
                <a:cs typeface="Calibri Light"/>
              </a:rPr>
              <a:t>Image 3: </a:t>
            </a:r>
            <a:r>
              <a:rPr lang="en-US" sz="1000" dirty="0">
                <a:solidFill>
                  <a:srgbClr val="000000"/>
                </a:solidFill>
                <a:latin typeface="Calibri Light"/>
                <a:ea typeface="Calibri Light"/>
                <a:cs typeface="Calibri Light"/>
                <a:hlinkClick r:id="rId5"/>
              </a:rPr>
              <a:t>Well</a:t>
            </a:r>
            <a:r>
              <a:rPr lang="en-US" sz="1000" dirty="0">
                <a:solidFill>
                  <a:srgbClr val="000000"/>
                </a:solidFill>
                <a:latin typeface="Calibri Light"/>
                <a:ea typeface="Calibri Light"/>
                <a:cs typeface="Calibri Light"/>
              </a:rPr>
              <a:t>, 2023</a:t>
            </a:r>
          </a:p>
          <a:p>
            <a:r>
              <a:rPr lang="en-US" sz="1000" dirty="0">
                <a:solidFill>
                  <a:srgbClr val="000000"/>
                </a:solidFill>
                <a:latin typeface="Calibri Light"/>
                <a:ea typeface="Calibri Light"/>
                <a:cs typeface="Calibri Light"/>
              </a:rPr>
              <a:t>Image 4: </a:t>
            </a:r>
            <a:r>
              <a:rPr lang="en-US" sz="1000" dirty="0">
                <a:solidFill>
                  <a:srgbClr val="000000"/>
                </a:solidFill>
                <a:latin typeface="Calibri Light"/>
                <a:ea typeface="Calibri Light"/>
                <a:cs typeface="Calibri Light"/>
                <a:hlinkClick r:id="rId6"/>
              </a:rPr>
              <a:t>Walmart</a:t>
            </a:r>
            <a:r>
              <a:rPr lang="en-US" sz="1000" dirty="0">
                <a:solidFill>
                  <a:srgbClr val="000000"/>
                </a:solidFill>
                <a:latin typeface="Calibri Light"/>
                <a:ea typeface="Calibri Light"/>
                <a:cs typeface="Calibri Light"/>
              </a:rPr>
              <a:t>, 2023</a:t>
            </a:r>
          </a:p>
          <a:p>
            <a:r>
              <a:rPr lang="en-US" sz="1000" dirty="0">
                <a:solidFill>
                  <a:srgbClr val="000000"/>
                </a:solidFill>
                <a:latin typeface="Calibri Light"/>
                <a:ea typeface="Calibri Light"/>
                <a:cs typeface="Calibri Light"/>
              </a:rPr>
              <a:t>Image 5: </a:t>
            </a:r>
            <a:r>
              <a:rPr lang="en-US" sz="1000" dirty="0">
                <a:solidFill>
                  <a:srgbClr val="000000"/>
                </a:solidFill>
                <a:latin typeface="Calibri Light"/>
                <a:ea typeface="Calibri Light"/>
                <a:cs typeface="Calibri Light"/>
                <a:hlinkClick r:id="rId7"/>
              </a:rPr>
              <a:t>Amazon</a:t>
            </a:r>
            <a:r>
              <a:rPr lang="en-US" sz="1000" dirty="0">
                <a:solidFill>
                  <a:srgbClr val="000000"/>
                </a:solidFill>
                <a:latin typeface="Calibri Light"/>
                <a:ea typeface="Calibri Light"/>
                <a:cs typeface="Calibri Light"/>
              </a:rPr>
              <a:t>, 2023</a:t>
            </a:r>
          </a:p>
          <a:p>
            <a:r>
              <a:rPr lang="en-US" sz="1000" dirty="0">
                <a:solidFill>
                  <a:srgbClr val="000000"/>
                </a:solidFill>
                <a:latin typeface="Calibri Light"/>
                <a:ea typeface="Calibri Light"/>
                <a:cs typeface="Calibri Light"/>
              </a:rPr>
              <a:t>Image 6: </a:t>
            </a:r>
            <a:r>
              <a:rPr lang="en-US" sz="1000" dirty="0">
                <a:solidFill>
                  <a:srgbClr val="000000"/>
                </a:solidFill>
                <a:latin typeface="Calibri Light"/>
                <a:ea typeface="Calibri Light"/>
                <a:cs typeface="Calibri Light"/>
                <a:hlinkClick r:id="rId8"/>
              </a:rPr>
              <a:t>Amazon</a:t>
            </a:r>
            <a:r>
              <a:rPr lang="en-US" sz="1000" dirty="0">
                <a:solidFill>
                  <a:srgbClr val="000000"/>
                </a:solidFill>
                <a:latin typeface="Calibri Light"/>
                <a:ea typeface="Calibri Light"/>
                <a:cs typeface="Calibri Light"/>
              </a:rPr>
              <a:t>, 2023</a:t>
            </a:r>
            <a:endParaRPr lang="en-US" sz="1000" dirty="0">
              <a:latin typeface="Calibri Light"/>
              <a:ea typeface="Calibri Light"/>
              <a:cs typeface="Calibri Light"/>
            </a:endParaRPr>
          </a:p>
        </p:txBody>
      </p:sp>
    </p:spTree>
    <p:extLst>
      <p:ext uri="{BB962C8B-B14F-4D97-AF65-F5344CB8AC3E}">
        <p14:creationId xmlns:p14="http://schemas.microsoft.com/office/powerpoint/2010/main" val="179318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9BA07-18FE-4F1C-BB28-37A81E5CABB7}"/>
              </a:ext>
            </a:extLst>
          </p:cNvPr>
          <p:cNvSpPr>
            <a:spLocks noGrp="1"/>
          </p:cNvSpPr>
          <p:nvPr>
            <p:ph type="title"/>
          </p:nvPr>
        </p:nvSpPr>
        <p:spPr>
          <a:xfrm>
            <a:off x="457200" y="159619"/>
            <a:ext cx="8229600" cy="1143000"/>
          </a:xfrm>
        </p:spPr>
        <p:txBody>
          <a:bodyPr/>
          <a:lstStyle/>
          <a:p>
            <a:r>
              <a:rPr lang="en-CA"/>
              <a:t>Recap from Last Session</a:t>
            </a:r>
          </a:p>
        </p:txBody>
      </p:sp>
      <p:sp>
        <p:nvSpPr>
          <p:cNvPr id="3" name="Content Placeholder 2">
            <a:extLst>
              <a:ext uri="{FF2B5EF4-FFF2-40B4-BE49-F238E27FC236}">
                <a16:creationId xmlns:a16="http://schemas.microsoft.com/office/drawing/2014/main" id="{EC25B9AF-63FB-48DA-9FFF-4A251170F2C9}"/>
              </a:ext>
            </a:extLst>
          </p:cNvPr>
          <p:cNvSpPr>
            <a:spLocks noGrp="1"/>
          </p:cNvSpPr>
          <p:nvPr>
            <p:ph idx="1"/>
          </p:nvPr>
        </p:nvSpPr>
        <p:spPr>
          <a:xfrm>
            <a:off x="270294" y="1419916"/>
            <a:ext cx="8615498" cy="4727021"/>
          </a:xfrm>
        </p:spPr>
        <p:txBody>
          <a:bodyPr/>
          <a:lstStyle/>
          <a:p>
            <a:pPr marL="514350" indent="-514350">
              <a:buFont typeface="+mj-lt"/>
              <a:buAutoNum type="arabicPeriod"/>
            </a:pPr>
            <a:r>
              <a:rPr lang="en-CA" sz="2800" dirty="0">
                <a:ea typeface="MS PGothic"/>
              </a:rPr>
              <a:t>Pain may be nociceptive and/or neuropathic</a:t>
            </a:r>
          </a:p>
          <a:p>
            <a:pPr marL="514350" indent="-514350">
              <a:buAutoNum type="arabicPeriod"/>
            </a:pPr>
            <a:r>
              <a:rPr lang="en-CA" sz="2800" dirty="0">
                <a:ea typeface="MS PGothic"/>
              </a:rPr>
              <a:t>Goals of pain treatment are centered around improving functioning and on reducing pain (by 30%)</a:t>
            </a:r>
          </a:p>
          <a:p>
            <a:pPr marL="514350" indent="-514350">
              <a:buAutoNum type="arabicPeriod"/>
            </a:pPr>
            <a:r>
              <a:rPr lang="en-CA" sz="2800" dirty="0">
                <a:ea typeface="MS PGothic"/>
              </a:rPr>
              <a:t>There is an important role for non-drug treatments:</a:t>
            </a:r>
            <a:endParaRPr lang="en-CA" dirty="0"/>
          </a:p>
          <a:p>
            <a:pPr marL="971550" lvl="1" indent="-342900"/>
            <a:r>
              <a:rPr lang="en-CA" sz="2400" dirty="0">
                <a:ea typeface="MS PGothic"/>
              </a:rPr>
              <a:t>Physical activity</a:t>
            </a:r>
            <a:endParaRPr lang="en-CA" dirty="0"/>
          </a:p>
          <a:p>
            <a:pPr marL="971550" lvl="1" indent="-342900"/>
            <a:r>
              <a:rPr lang="en-CA" sz="2400" dirty="0">
                <a:ea typeface="MS PGothic"/>
              </a:rPr>
              <a:t>Psychological and physical therapies</a:t>
            </a:r>
            <a:endParaRPr lang="en-CA" dirty="0"/>
          </a:p>
          <a:p>
            <a:pPr marL="971550" lvl="1" indent="-342900"/>
            <a:r>
              <a:rPr lang="en-CA" sz="2400" dirty="0">
                <a:ea typeface="MS PGothic"/>
              </a:rPr>
              <a:t>Self-management programs</a:t>
            </a:r>
            <a:endParaRPr lang="en-CA" dirty="0"/>
          </a:p>
          <a:p>
            <a:pPr marL="971550" lvl="1" indent="-342900"/>
            <a:r>
              <a:rPr lang="en-CA" sz="2400" dirty="0">
                <a:ea typeface="MS PGothic"/>
              </a:rPr>
              <a:t>Lifestyle interventions (pacing, mobility aids, sleep, nutrition)</a:t>
            </a:r>
            <a:endParaRPr lang="en-CA" sz="2400" dirty="0"/>
          </a:p>
          <a:p>
            <a:pPr marL="514350" indent="-514350">
              <a:buAutoNum type="arabicPeriod"/>
            </a:pPr>
            <a:r>
              <a:rPr lang="en-CA" sz="2800" dirty="0">
                <a:ea typeface="MS PGothic"/>
              </a:rPr>
              <a:t>Check with a pharmacist before starting natural health products (NHPs) </a:t>
            </a:r>
          </a:p>
        </p:txBody>
      </p:sp>
      <p:pic>
        <p:nvPicPr>
          <p:cNvPr id="5" name="Graphic 4" descr="Arrow circle with solid fill">
            <a:extLst>
              <a:ext uri="{FF2B5EF4-FFF2-40B4-BE49-F238E27FC236}">
                <a16:creationId xmlns:a16="http://schemas.microsoft.com/office/drawing/2014/main" id="{011C451B-942B-411E-AED8-A611C975395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415049" y="388938"/>
            <a:ext cx="914400" cy="914400"/>
          </a:xfrm>
          <a:prstGeom prst="rect">
            <a:avLst/>
          </a:prstGeom>
        </p:spPr>
      </p:pic>
    </p:spTree>
    <p:extLst>
      <p:ext uri="{BB962C8B-B14F-4D97-AF65-F5344CB8AC3E}">
        <p14:creationId xmlns:p14="http://schemas.microsoft.com/office/powerpoint/2010/main" val="752560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F5EB0-996C-49C5-B78A-89E6A1E1A769}"/>
              </a:ext>
            </a:extLst>
          </p:cNvPr>
          <p:cNvSpPr>
            <a:spLocks noGrp="1"/>
          </p:cNvSpPr>
          <p:nvPr>
            <p:ph type="title"/>
          </p:nvPr>
        </p:nvSpPr>
        <p:spPr/>
        <p:txBody>
          <a:bodyPr/>
          <a:lstStyle/>
          <a:p>
            <a:r>
              <a:rPr lang="en-CA"/>
              <a:t>Group Discussion </a:t>
            </a:r>
          </a:p>
        </p:txBody>
      </p:sp>
      <p:sp>
        <p:nvSpPr>
          <p:cNvPr id="4" name="TextBox 3">
            <a:extLst>
              <a:ext uri="{FF2B5EF4-FFF2-40B4-BE49-F238E27FC236}">
                <a16:creationId xmlns:a16="http://schemas.microsoft.com/office/drawing/2014/main" id="{0AA9A5B2-C578-4EA8-949B-DB2144977C9B}"/>
              </a:ext>
            </a:extLst>
          </p:cNvPr>
          <p:cNvSpPr txBox="1"/>
          <p:nvPr/>
        </p:nvSpPr>
        <p:spPr>
          <a:xfrm>
            <a:off x="1360025" y="2592729"/>
            <a:ext cx="6423950" cy="954107"/>
          </a:xfrm>
          <a:prstGeom prst="rect">
            <a:avLst/>
          </a:prstGeom>
          <a:noFill/>
        </p:spPr>
        <p:txBody>
          <a:bodyPr wrap="square" rtlCol="0">
            <a:spAutoFit/>
          </a:bodyPr>
          <a:lstStyle/>
          <a:p>
            <a:pPr algn="ctr"/>
            <a:r>
              <a:rPr lang="en-CA" sz="2800">
                <a:latin typeface="Calibri Light" panose="020F0302020204030204" pitchFamily="34" charset="0"/>
                <a:cs typeface="Calibri Light" panose="020F0302020204030204" pitchFamily="34" charset="0"/>
              </a:rPr>
              <a:t>What was the most interesting or surprising thing you learned from our last session?</a:t>
            </a:r>
          </a:p>
        </p:txBody>
      </p:sp>
      <p:pic>
        <p:nvPicPr>
          <p:cNvPr id="6" name="Graphic 5" descr="Radio microphone with solid fill">
            <a:extLst>
              <a:ext uri="{FF2B5EF4-FFF2-40B4-BE49-F238E27FC236}">
                <a16:creationId xmlns:a16="http://schemas.microsoft.com/office/drawing/2014/main" id="{2933A43F-2A9B-4B3E-A10A-D83652999FA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838454" y="4074288"/>
            <a:ext cx="1467091" cy="1467091"/>
          </a:xfrm>
          <a:prstGeom prst="rect">
            <a:avLst/>
          </a:prstGeom>
        </p:spPr>
      </p:pic>
    </p:spTree>
    <p:extLst>
      <p:ext uri="{BB962C8B-B14F-4D97-AF65-F5344CB8AC3E}">
        <p14:creationId xmlns:p14="http://schemas.microsoft.com/office/powerpoint/2010/main" val="3788486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44CB5-E83A-4DE0-86F4-94326EE46698}"/>
              </a:ext>
            </a:extLst>
          </p:cNvPr>
          <p:cNvSpPr>
            <a:spLocks noGrp="1"/>
          </p:cNvSpPr>
          <p:nvPr>
            <p:ph type="title"/>
          </p:nvPr>
        </p:nvSpPr>
        <p:spPr/>
        <p:txBody>
          <a:bodyPr/>
          <a:lstStyle/>
          <a:p>
            <a:r>
              <a:rPr lang="en-CA"/>
              <a:t>Agenda</a:t>
            </a:r>
          </a:p>
        </p:txBody>
      </p:sp>
      <p:sp>
        <p:nvSpPr>
          <p:cNvPr id="3" name="Content Placeholder 2">
            <a:extLst>
              <a:ext uri="{FF2B5EF4-FFF2-40B4-BE49-F238E27FC236}">
                <a16:creationId xmlns:a16="http://schemas.microsoft.com/office/drawing/2014/main" id="{5E8E1E98-7362-4D86-9D23-E664EE1BA5DD}"/>
              </a:ext>
            </a:extLst>
          </p:cNvPr>
          <p:cNvSpPr>
            <a:spLocks noGrp="1"/>
          </p:cNvSpPr>
          <p:nvPr>
            <p:ph idx="1"/>
          </p:nvPr>
        </p:nvSpPr>
        <p:spPr>
          <a:xfrm>
            <a:off x="457200" y="1550578"/>
            <a:ext cx="8229600" cy="4525963"/>
          </a:xfrm>
        </p:spPr>
        <p:txBody>
          <a:bodyPr/>
          <a:lstStyle/>
          <a:p>
            <a:pPr marL="0" indent="0">
              <a:buNone/>
            </a:pPr>
            <a:r>
              <a:rPr lang="en-CA" dirty="0">
                <a:ea typeface="MS PGothic"/>
              </a:rPr>
              <a:t>1. Medication Considerations</a:t>
            </a:r>
            <a:endParaRPr lang="en-US" dirty="0"/>
          </a:p>
          <a:p>
            <a:pPr marL="0" indent="0">
              <a:buNone/>
            </a:pPr>
            <a:r>
              <a:rPr lang="en-CA" dirty="0">
                <a:ea typeface="MS PGothic"/>
              </a:rPr>
              <a:t>2. Medications for Pain</a:t>
            </a:r>
            <a:endParaRPr lang="en-US" dirty="0"/>
          </a:p>
          <a:p>
            <a:pPr lvl="1"/>
            <a:r>
              <a:rPr lang="en-CA" dirty="0">
                <a:ea typeface="MS PGothic"/>
              </a:rPr>
              <a:t>Over-the-Counter (OTC)</a:t>
            </a:r>
            <a:endParaRPr lang="en-CA" dirty="0"/>
          </a:p>
          <a:p>
            <a:pPr lvl="1"/>
            <a:r>
              <a:rPr lang="en-CA" dirty="0">
                <a:ea typeface="MS PGothic"/>
              </a:rPr>
              <a:t>Prescription Medications</a:t>
            </a:r>
            <a:endParaRPr lang="en-CA" dirty="0"/>
          </a:p>
          <a:p>
            <a:pPr marL="57150" indent="0">
              <a:buNone/>
            </a:pPr>
            <a:r>
              <a:rPr lang="en-CA" dirty="0">
                <a:ea typeface="MS PGothic"/>
              </a:rPr>
              <a:t>3. Managing Side Effects</a:t>
            </a:r>
          </a:p>
          <a:p>
            <a:pPr marL="57150" indent="0">
              <a:buNone/>
            </a:pPr>
            <a:r>
              <a:rPr lang="en-CA" dirty="0">
                <a:ea typeface="MS PGothic"/>
              </a:rPr>
              <a:t>4. "Homework"</a:t>
            </a:r>
          </a:p>
        </p:txBody>
      </p:sp>
    </p:spTree>
    <p:extLst>
      <p:ext uri="{BB962C8B-B14F-4D97-AF65-F5344CB8AC3E}">
        <p14:creationId xmlns:p14="http://schemas.microsoft.com/office/powerpoint/2010/main" val="2404283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3E4D1-9743-4A47-BD59-C371C98D67E4}"/>
              </a:ext>
            </a:extLst>
          </p:cNvPr>
          <p:cNvSpPr>
            <a:spLocks noGrp="1"/>
          </p:cNvSpPr>
          <p:nvPr>
            <p:ph type="title"/>
          </p:nvPr>
        </p:nvSpPr>
        <p:spPr>
          <a:xfrm>
            <a:off x="457200" y="2913944"/>
            <a:ext cx="8229600" cy="1143000"/>
          </a:xfrm>
        </p:spPr>
        <p:txBody>
          <a:bodyPr/>
          <a:lstStyle/>
          <a:p>
            <a:r>
              <a:rPr lang="en-CA">
                <a:ea typeface="MS PGothic"/>
              </a:rPr>
              <a:t>Medication Considerations</a:t>
            </a:r>
            <a:endParaRPr lang="en-US"/>
          </a:p>
        </p:txBody>
      </p:sp>
    </p:spTree>
    <p:extLst>
      <p:ext uri="{BB962C8B-B14F-4D97-AF65-F5344CB8AC3E}">
        <p14:creationId xmlns:p14="http://schemas.microsoft.com/office/powerpoint/2010/main" val="771491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EEA38-5E01-4F45-8EEA-5039BB19E852}"/>
              </a:ext>
            </a:extLst>
          </p:cNvPr>
          <p:cNvSpPr>
            <a:spLocks noGrp="1"/>
          </p:cNvSpPr>
          <p:nvPr>
            <p:ph type="title"/>
          </p:nvPr>
        </p:nvSpPr>
        <p:spPr/>
        <p:txBody>
          <a:bodyPr/>
          <a:lstStyle/>
          <a:p>
            <a:r>
              <a:rPr lang="en-CA">
                <a:ea typeface="MS PGothic"/>
              </a:rPr>
              <a:t>Medication Considerations</a:t>
            </a:r>
            <a:endParaRPr lang="en-US"/>
          </a:p>
        </p:txBody>
      </p:sp>
      <p:sp>
        <p:nvSpPr>
          <p:cNvPr id="3" name="Content Placeholder 2">
            <a:extLst>
              <a:ext uri="{FF2B5EF4-FFF2-40B4-BE49-F238E27FC236}">
                <a16:creationId xmlns:a16="http://schemas.microsoft.com/office/drawing/2014/main" id="{49B0D598-642E-41D1-AAD3-EFA705534CD0}"/>
              </a:ext>
            </a:extLst>
          </p:cNvPr>
          <p:cNvSpPr>
            <a:spLocks noGrp="1"/>
          </p:cNvSpPr>
          <p:nvPr>
            <p:ph idx="1"/>
          </p:nvPr>
        </p:nvSpPr>
        <p:spPr>
          <a:xfrm>
            <a:off x="541176" y="1473623"/>
            <a:ext cx="8212283" cy="4320688"/>
          </a:xfrm>
        </p:spPr>
        <p:txBody>
          <a:bodyPr/>
          <a:lstStyle/>
          <a:p>
            <a:pPr>
              <a:spcAft>
                <a:spcPts val="1000"/>
              </a:spcAft>
            </a:pPr>
            <a:r>
              <a:rPr lang="en-CA" sz="2800">
                <a:ea typeface="MS PGothic"/>
              </a:rPr>
              <a:t>When starting new medications, continue using</a:t>
            </a:r>
            <a:r>
              <a:rPr lang="en-CA" sz="2800" b="1">
                <a:ea typeface="MS PGothic"/>
              </a:rPr>
              <a:t> </a:t>
            </a:r>
            <a:r>
              <a:rPr lang="en-CA" sz="2800">
                <a:ea typeface="MS PGothic"/>
              </a:rPr>
              <a:t>non-drug treatments for the most benefit</a:t>
            </a:r>
            <a:r>
              <a:rPr lang="en-CA" sz="2800" baseline="30000">
                <a:ea typeface="MS PGothic"/>
              </a:rPr>
              <a:t>1</a:t>
            </a:r>
            <a:endParaRPr lang="en-CA" sz="2800">
              <a:ea typeface="MS PGothic"/>
            </a:endParaRPr>
          </a:p>
          <a:p>
            <a:r>
              <a:rPr lang="en-CA" sz="2800">
                <a:ea typeface="MS PGothic"/>
              </a:rPr>
              <a:t>Pain medications can be categorized into:</a:t>
            </a:r>
          </a:p>
          <a:p>
            <a:pPr lvl="1"/>
            <a:r>
              <a:rPr lang="en-CA" sz="2400">
                <a:ea typeface="MS PGothic"/>
              </a:rPr>
              <a:t>Non-Opioids</a:t>
            </a:r>
          </a:p>
          <a:p>
            <a:pPr lvl="1">
              <a:spcAft>
                <a:spcPts val="1000"/>
              </a:spcAft>
            </a:pPr>
            <a:r>
              <a:rPr lang="en-CA" sz="2400">
                <a:ea typeface="MS PGothic"/>
              </a:rPr>
              <a:t>Opioids (aka narcotics)</a:t>
            </a:r>
          </a:p>
          <a:p>
            <a:pPr>
              <a:spcBef>
                <a:spcPts val="1800"/>
              </a:spcBef>
              <a:spcAft>
                <a:spcPts val="0"/>
              </a:spcAft>
            </a:pPr>
            <a:r>
              <a:rPr lang="en-CA" sz="2800">
                <a:ea typeface="MS PGothic"/>
              </a:rPr>
              <a:t>Pain medications can be taken:</a:t>
            </a:r>
            <a:endParaRPr lang="en-US" sz="2800">
              <a:ea typeface="MS PGothic"/>
            </a:endParaRPr>
          </a:p>
          <a:p>
            <a:pPr lvl="1">
              <a:spcBef>
                <a:spcPts val="1000"/>
              </a:spcBef>
              <a:spcAft>
                <a:spcPts val="0"/>
              </a:spcAft>
            </a:pPr>
            <a:r>
              <a:rPr lang="en-CA" sz="2400">
                <a:ea typeface="MS PGothic"/>
              </a:rPr>
              <a:t>Regularly to prevent pain – </a:t>
            </a:r>
            <a:r>
              <a:rPr lang="en-CA" sz="2400">
                <a:solidFill>
                  <a:srgbClr val="000000"/>
                </a:solidFill>
                <a:ea typeface="MS PGothic"/>
              </a:rPr>
              <a:t>a </a:t>
            </a:r>
            <a:r>
              <a:rPr lang="en-CA" sz="2400" b="1">
                <a:solidFill>
                  <a:schemeClr val="accent3">
                    <a:lumMod val="75000"/>
                  </a:schemeClr>
                </a:solidFill>
                <a:ea typeface="MS PGothic"/>
              </a:rPr>
              <a:t>best practice for chronic pain</a:t>
            </a:r>
          </a:p>
          <a:p>
            <a:pPr lvl="1">
              <a:spcBef>
                <a:spcPts val="1000"/>
              </a:spcBef>
              <a:spcAft>
                <a:spcPts val="1000"/>
              </a:spcAft>
            </a:pPr>
            <a:r>
              <a:rPr lang="en-CA" sz="2400">
                <a:ea typeface="MS PGothic"/>
              </a:rPr>
              <a:t>Only when needed to treat pain</a:t>
            </a:r>
          </a:p>
        </p:txBody>
      </p:sp>
    </p:spTree>
    <p:extLst>
      <p:ext uri="{BB962C8B-B14F-4D97-AF65-F5344CB8AC3E}">
        <p14:creationId xmlns:p14="http://schemas.microsoft.com/office/powerpoint/2010/main" val="3802935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AA9B5-2EA1-488C-BCEE-BA80D3760070}"/>
              </a:ext>
            </a:extLst>
          </p:cNvPr>
          <p:cNvSpPr>
            <a:spLocks noGrp="1"/>
          </p:cNvSpPr>
          <p:nvPr>
            <p:ph type="title"/>
          </p:nvPr>
        </p:nvSpPr>
        <p:spPr>
          <a:xfrm>
            <a:off x="457200" y="274638"/>
            <a:ext cx="8229600" cy="1143000"/>
          </a:xfrm>
        </p:spPr>
        <p:txBody>
          <a:bodyPr wrap="square" anchor="ctr">
            <a:normAutofit/>
          </a:bodyPr>
          <a:lstStyle/>
          <a:p>
            <a:r>
              <a:rPr lang="en-CA">
                <a:solidFill>
                  <a:schemeClr val="tx1"/>
                </a:solidFill>
                <a:ea typeface="MS PGothic"/>
              </a:rPr>
              <a:t>Trying a New Medication</a:t>
            </a:r>
            <a:endParaRPr lang="en-CA">
              <a:solidFill>
                <a:schemeClr val="tx1"/>
              </a:solidFill>
            </a:endParaRPr>
          </a:p>
        </p:txBody>
      </p:sp>
      <p:sp>
        <p:nvSpPr>
          <p:cNvPr id="3" name="Content Placeholder 2">
            <a:extLst>
              <a:ext uri="{FF2B5EF4-FFF2-40B4-BE49-F238E27FC236}">
                <a16:creationId xmlns:a16="http://schemas.microsoft.com/office/drawing/2014/main" id="{1F49F5B5-7732-4A19-A8B7-0C1B7ADFCC06}"/>
              </a:ext>
            </a:extLst>
          </p:cNvPr>
          <p:cNvSpPr>
            <a:spLocks noGrp="1"/>
          </p:cNvSpPr>
          <p:nvPr>
            <p:ph sz="half" idx="1"/>
          </p:nvPr>
        </p:nvSpPr>
        <p:spPr>
          <a:xfrm>
            <a:off x="457199" y="1600200"/>
            <a:ext cx="8014995" cy="4525963"/>
          </a:xfrm>
        </p:spPr>
        <p:txBody>
          <a:bodyPr wrap="square" anchor="t">
            <a:normAutofit/>
          </a:bodyPr>
          <a:lstStyle/>
          <a:p>
            <a:r>
              <a:rPr lang="en-CA">
                <a:ea typeface="MS PGothic"/>
              </a:rPr>
              <a:t>Different people respond differently to medications</a:t>
            </a:r>
            <a:endParaRPr lang="en-CA"/>
          </a:p>
          <a:p>
            <a:pPr lvl="1"/>
            <a:r>
              <a:rPr lang="en-CA">
                <a:ea typeface="MS PGothic"/>
              </a:rPr>
              <a:t>Time to notice a benefit</a:t>
            </a:r>
          </a:p>
          <a:p>
            <a:pPr lvl="1"/>
            <a:r>
              <a:rPr lang="en-CA">
                <a:ea typeface="MS PGothic"/>
              </a:rPr>
              <a:t>Amount of benefit</a:t>
            </a:r>
          </a:p>
          <a:p>
            <a:pPr lvl="1"/>
            <a:r>
              <a:rPr lang="en-CA">
                <a:ea typeface="MS PGothic"/>
              </a:rPr>
              <a:t>Side effects experienced</a:t>
            </a:r>
          </a:p>
          <a:p>
            <a:pPr lvl="1"/>
            <a:r>
              <a:rPr lang="en-CA">
                <a:ea typeface="MS PGothic"/>
              </a:rPr>
              <a:t>Time for side effects to become better tolerated</a:t>
            </a:r>
            <a:endParaRPr lang="en-CA"/>
          </a:p>
          <a:p>
            <a:pPr>
              <a:spcBef>
                <a:spcPts val="1800"/>
              </a:spcBef>
            </a:pPr>
            <a:r>
              <a:rPr lang="en-CA">
                <a:ea typeface="MS PGothic"/>
              </a:rPr>
              <a:t>Appropriate trial length ranges</a:t>
            </a:r>
            <a:endParaRPr lang="en-CA" b="1">
              <a:ea typeface="MS PGothic"/>
            </a:endParaRPr>
          </a:p>
          <a:p>
            <a:pPr lvl="1"/>
            <a:r>
              <a:rPr lang="en-CA">
                <a:ea typeface="MS PGothic"/>
              </a:rPr>
              <a:t>Depending on the medication</a:t>
            </a:r>
          </a:p>
          <a:p>
            <a:pPr lvl="1"/>
            <a:r>
              <a:rPr lang="en-CA">
                <a:ea typeface="MS PGothic"/>
              </a:rPr>
              <a:t>Once at target dose, can be up to </a:t>
            </a:r>
            <a:r>
              <a:rPr lang="en-CA" b="1">
                <a:solidFill>
                  <a:schemeClr val="accent1"/>
                </a:solidFill>
                <a:ea typeface="MS PGothic"/>
              </a:rPr>
              <a:t>8 weeks</a:t>
            </a:r>
            <a:r>
              <a:rPr lang="en-CA" b="1">
                <a:solidFill>
                  <a:srgbClr val="FF0000"/>
                </a:solidFill>
                <a:ea typeface="MS PGothic"/>
              </a:rPr>
              <a:t> </a:t>
            </a:r>
            <a:r>
              <a:rPr lang="en-CA" b="1" baseline="30000">
                <a:ea typeface="MS PGothic"/>
              </a:rPr>
              <a:t>2</a:t>
            </a:r>
            <a:endParaRPr lang="en-CA"/>
          </a:p>
          <a:p>
            <a:pPr lvl="1"/>
            <a:endParaRPr lang="en-CA" b="1" baseline="30000">
              <a:ea typeface="MS PGothic"/>
            </a:endParaRPr>
          </a:p>
        </p:txBody>
      </p:sp>
    </p:spTree>
    <p:extLst>
      <p:ext uri="{BB962C8B-B14F-4D97-AF65-F5344CB8AC3E}">
        <p14:creationId xmlns:p14="http://schemas.microsoft.com/office/powerpoint/2010/main" val="40401234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cfc2e3e-eda1-4d77-8751-0efc464d6cfa">
      <Terms xmlns="http://schemas.microsoft.com/office/infopath/2007/PartnerControls"/>
    </lcf76f155ced4ddcb4097134ff3c332f>
    <TaxCatchAll xmlns="a3872387-34b7-4a60-a363-363c16f0781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258A0397E95A24998A320C0C9E37708" ma:contentTypeVersion="17" ma:contentTypeDescription="Create a new document." ma:contentTypeScope="" ma:versionID="faed2724a166b4d9dc938358b5d363c3">
  <xsd:schema xmlns:xsd="http://www.w3.org/2001/XMLSchema" xmlns:xs="http://www.w3.org/2001/XMLSchema" xmlns:p="http://schemas.microsoft.com/office/2006/metadata/properties" xmlns:ns2="ecfc2e3e-eda1-4d77-8751-0efc464d6cfa" xmlns:ns3="a3872387-34b7-4a60-a363-363c16f07818" targetNamespace="http://schemas.microsoft.com/office/2006/metadata/properties" ma:root="true" ma:fieldsID="2fecf831d550ca037462a97ef3bf66a7" ns2:_="" ns3:_="">
    <xsd:import namespace="ecfc2e3e-eda1-4d77-8751-0efc464d6cfa"/>
    <xsd:import namespace="a3872387-34b7-4a60-a363-363c16f0781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LengthInSeconds"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fc2e3e-eda1-4d77-8751-0efc464d6c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a1f1625-ae5f-4790-9429-a47075c1c37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3872387-34b7-4a60-a363-363c16f0781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7bb7311-6c28-4153-9ed6-774dff17550b}" ma:internalName="TaxCatchAll" ma:showField="CatchAllData" ma:web="a3872387-34b7-4a60-a363-363c16f0781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E5A51EE-D9DC-4F95-B7F3-47FA9FC6E1F2}">
  <ds:schemaRefs>
    <ds:schemaRef ds:uri="http://purl.org/dc/dcmitype/"/>
    <ds:schemaRef ds:uri="ecfc2e3e-eda1-4d77-8751-0efc464d6cfa"/>
    <ds:schemaRef ds:uri="http://schemas.openxmlformats.org/package/2006/metadata/core-properties"/>
    <ds:schemaRef ds:uri="http://schemas.microsoft.com/office/2006/documentManagement/types"/>
    <ds:schemaRef ds:uri="http://purl.org/dc/elements/1.1/"/>
    <ds:schemaRef ds:uri="http://purl.org/dc/terms/"/>
    <ds:schemaRef ds:uri="http://schemas.microsoft.com/office/2006/metadata/properties"/>
    <ds:schemaRef ds:uri="http://schemas.microsoft.com/office/infopath/2007/PartnerControls"/>
    <ds:schemaRef ds:uri="a3872387-34b7-4a60-a363-363c16f07818"/>
    <ds:schemaRef ds:uri="http://www.w3.org/XML/1998/namespace"/>
  </ds:schemaRefs>
</ds:datastoreItem>
</file>

<file path=customXml/itemProps2.xml><?xml version="1.0" encoding="utf-8"?>
<ds:datastoreItem xmlns:ds="http://schemas.openxmlformats.org/officeDocument/2006/customXml" ds:itemID="{E49D3582-9D4C-4141-9F40-0E1AB7B871BE}">
  <ds:schemaRefs>
    <ds:schemaRef ds:uri="http://schemas.microsoft.com/sharepoint/v3/contenttype/forms"/>
  </ds:schemaRefs>
</ds:datastoreItem>
</file>

<file path=customXml/itemProps3.xml><?xml version="1.0" encoding="utf-8"?>
<ds:datastoreItem xmlns:ds="http://schemas.openxmlformats.org/officeDocument/2006/customXml" ds:itemID="{1D692F46-3BF4-465D-9ABD-DA2DF3AA32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fc2e3e-eda1-4d77-8751-0efc464d6cfa"/>
    <ds:schemaRef ds:uri="a3872387-34b7-4a60-a363-363c16f0781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180</TotalTime>
  <Words>6705</Words>
  <Application>Microsoft Macintosh PowerPoint</Application>
  <PresentationFormat>On-screen Show (4:3)</PresentationFormat>
  <Paragraphs>620</Paragraphs>
  <Slides>37</Slides>
  <Notes>32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37</vt:i4>
      </vt:variant>
    </vt:vector>
  </HeadingPairs>
  <TitlesOfParts>
    <vt:vector size="45" baseType="lpstr">
      <vt:lpstr>Arial</vt:lpstr>
      <vt:lpstr>Arial,Sans-Serif</vt:lpstr>
      <vt:lpstr>BlinkMacSystemFont</vt:lpstr>
      <vt:lpstr>Calibri</vt:lpstr>
      <vt:lpstr>Calibri Light</vt:lpstr>
      <vt:lpstr>Times New Roman</vt:lpstr>
      <vt:lpstr>Office Theme</vt:lpstr>
      <vt:lpstr>Office Theme</vt:lpstr>
      <vt:lpstr>Session 2: Non-Opioid Medications</vt:lpstr>
      <vt:lpstr>Land Acknowledgement </vt:lpstr>
      <vt:lpstr>Introduction</vt:lpstr>
      <vt:lpstr>Recap from Last Session</vt:lpstr>
      <vt:lpstr>Group Discussion </vt:lpstr>
      <vt:lpstr>Agenda</vt:lpstr>
      <vt:lpstr>Medication Considerations</vt:lpstr>
      <vt:lpstr>Medication Considerations</vt:lpstr>
      <vt:lpstr>Trying a New Medication</vt:lpstr>
      <vt:lpstr>Number of Medications</vt:lpstr>
      <vt:lpstr>Medications for Pain</vt:lpstr>
      <vt:lpstr>Medications for Nociceptive Pain3</vt:lpstr>
      <vt:lpstr>Medications for Neuropathic Pain4</vt:lpstr>
      <vt:lpstr>Over-the-Counter (OTC)</vt:lpstr>
      <vt:lpstr>Acetaminophen1,5,6</vt:lpstr>
      <vt:lpstr>NSAIDs1,2,8</vt:lpstr>
      <vt:lpstr>NSAIDs Continued2,9</vt:lpstr>
      <vt:lpstr>Topicals1,2,7</vt:lpstr>
      <vt:lpstr>Prescription: Non-Opioid Medications</vt:lpstr>
      <vt:lpstr>Serotonin-Norepinephrine Reuptake Inhibitors (SNRI)1,2,10,11</vt:lpstr>
      <vt:lpstr>Tricyclic Antidepressants1,2,14</vt:lpstr>
      <vt:lpstr>Gabapentinoids1,2,12,13</vt:lpstr>
      <vt:lpstr>Group Discussion</vt:lpstr>
      <vt:lpstr>Managing Side Effects </vt:lpstr>
      <vt:lpstr>Drowsiness</vt:lpstr>
      <vt:lpstr>Nausea &amp; Vomiting </vt:lpstr>
      <vt:lpstr>Dry Mouth16</vt:lpstr>
      <vt:lpstr>Constipation17 </vt:lpstr>
      <vt:lpstr>Medications for Constipation17</vt:lpstr>
      <vt:lpstr>Group Discussion </vt:lpstr>
      <vt:lpstr>Key Take-Aways</vt:lpstr>
      <vt:lpstr>Debrief of Today’s Session</vt:lpstr>
      <vt:lpstr>“Homework”: Pain Diary </vt:lpstr>
      <vt:lpstr>Additional Resources </vt:lpstr>
      <vt:lpstr>PowerPoint Presentation</vt:lpstr>
      <vt:lpstr>References</vt:lpstr>
      <vt:lpstr>Image 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Jimi Galvão</dc:creator>
  <cp:lastModifiedBy>Domanski, Nicole</cp:lastModifiedBy>
  <cp:revision>123</cp:revision>
  <dcterms:created xsi:type="dcterms:W3CDTF">2014-07-07T18:49:12Z</dcterms:created>
  <dcterms:modified xsi:type="dcterms:W3CDTF">2023-07-31T21:40:34Z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0x0101005258A0397E95A24998A320C0C9E37708</vt:lpwstr>
  </property>
  <property fmtid="{D5CDD505-2E9C-101B-9397-08002B2CF9AE}" pid="3" name="MediaServiceImageTags">
    <vt:lpwstr/>
  </property>
</Properties>
</file>