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463" r:id="rId5"/>
    <p:sldId id="464" r:id="rId6"/>
    <p:sldId id="304" r:id="rId7"/>
    <p:sldId id="403" r:id="rId8"/>
    <p:sldId id="418" r:id="rId9"/>
    <p:sldId id="404" r:id="rId10"/>
    <p:sldId id="419" r:id="rId11"/>
    <p:sldId id="391" r:id="rId12"/>
    <p:sldId id="438" r:id="rId13"/>
    <p:sldId id="408" r:id="rId14"/>
    <p:sldId id="448" r:id="rId15"/>
    <p:sldId id="446" r:id="rId16"/>
    <p:sldId id="449" r:id="rId17"/>
    <p:sldId id="439" r:id="rId18"/>
    <p:sldId id="429" r:id="rId19"/>
    <p:sldId id="467" r:id="rId20"/>
    <p:sldId id="456" r:id="rId21"/>
    <p:sldId id="430" r:id="rId22"/>
    <p:sldId id="292" r:id="rId23"/>
    <p:sldId id="410" r:id="rId24"/>
    <p:sldId id="453" r:id="rId25"/>
    <p:sldId id="437" r:id="rId26"/>
    <p:sldId id="396" r:id="rId27"/>
    <p:sldId id="414" r:id="rId28"/>
    <p:sldId id="457" r:id="rId29"/>
    <p:sldId id="445" r:id="rId30"/>
    <p:sldId id="416" r:id="rId31"/>
    <p:sldId id="421" r:id="rId32"/>
    <p:sldId id="440" r:id="rId33"/>
    <p:sldId id="423" r:id="rId34"/>
    <p:sldId id="454" r:id="rId35"/>
    <p:sldId id="278" r:id="rId36"/>
    <p:sldId id="432" r:id="rId37"/>
    <p:sldId id="305" r:id="rId38"/>
    <p:sldId id="431" r:id="rId39"/>
    <p:sldId id="466" r:id="rId40"/>
    <p:sldId id="465" r:id="rId41"/>
    <p:sldId id="415" r:id="rId42"/>
    <p:sldId id="469" r:id="rId43"/>
    <p:sldId id="468" r:id="rId4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69E1AA25-F534-441D-B148-725A659906C8}">
          <p14:sldIdLst>
            <p14:sldId id="463"/>
            <p14:sldId id="464"/>
            <p14:sldId id="304"/>
            <p14:sldId id="403"/>
            <p14:sldId id="418"/>
            <p14:sldId id="404"/>
            <p14:sldId id="419"/>
            <p14:sldId id="391"/>
            <p14:sldId id="438"/>
            <p14:sldId id="408"/>
            <p14:sldId id="448"/>
            <p14:sldId id="446"/>
            <p14:sldId id="449"/>
            <p14:sldId id="439"/>
            <p14:sldId id="429"/>
            <p14:sldId id="467"/>
            <p14:sldId id="456"/>
            <p14:sldId id="430"/>
            <p14:sldId id="292"/>
            <p14:sldId id="410"/>
            <p14:sldId id="453"/>
            <p14:sldId id="437"/>
            <p14:sldId id="396"/>
            <p14:sldId id="414"/>
            <p14:sldId id="457"/>
            <p14:sldId id="445"/>
            <p14:sldId id="416"/>
            <p14:sldId id="421"/>
            <p14:sldId id="440"/>
            <p14:sldId id="423"/>
            <p14:sldId id="454"/>
            <p14:sldId id="278"/>
            <p14:sldId id="432"/>
            <p14:sldId id="305"/>
            <p14:sldId id="431"/>
            <p14:sldId id="466"/>
            <p14:sldId id="465"/>
            <p14:sldId id="415"/>
            <p14:sldId id="469"/>
            <p14:sldId id="4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hew" initials="" lastIdx="1" clrIdx="0"/>
  <p:cmAuthor id="2" name="rleung98@student.ubc.ca" initials="r" lastIdx="13" clrIdx="1">
    <p:extLst>
      <p:ext uri="{19B8F6BF-5375-455C-9EA6-DF929625EA0E}">
        <p15:presenceInfo xmlns:p15="http://schemas.microsoft.com/office/powerpoint/2012/main" userId="rleung98@student.ubc.ca" providerId="None"/>
      </p:ext>
    </p:extLst>
  </p:cmAuthor>
  <p:cmAuthor id="3" name="Tilli, Tiana" initials="TT" lastIdx="65" clrIdx="2">
    <p:extLst>
      <p:ext uri="{19B8F6BF-5375-455C-9EA6-DF929625EA0E}">
        <p15:presenceInfo xmlns:p15="http://schemas.microsoft.com/office/powerpoint/2012/main" userId="S::tiana.tilli@ubc.ca::5c7e2c8d-59f3-48db-aeb3-48f183e0fde5" providerId="AD"/>
      </p:ext>
    </p:extLst>
  </p:cmAuthor>
  <p:cmAuthor id="4" name="rleung98@student.ubc.ca" initials="rl" lastIdx="1" clrIdx="3">
    <p:extLst>
      <p:ext uri="{19B8F6BF-5375-455C-9EA6-DF929625EA0E}">
        <p15:presenceInfo xmlns:p15="http://schemas.microsoft.com/office/powerpoint/2012/main" userId="S::rleung98@student.ubc.ca::8baa6db1-46ea-4ffb-8a10-51f060e215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FB590C-95E5-9850-CAAB-44C06849C38A}" v="3" dt="2023-06-27T21:26:06.114"/>
    <p1510:client id="{38D2E18A-D184-FB73-12BF-B35040A88FE6}" v="36" dt="2023-06-27T20:35:55.392"/>
    <p1510:client id="{56CF033B-9DEF-4FB4-8576-8A9F4BB430E7}" v="1" dt="2023-06-21T22:16:49.548"/>
    <p1510:client id="{752C96DD-7ED0-F02C-1E93-B6A8556DD89B}" v="40" dt="2023-06-27T21:21:33.937"/>
    <p1510:client id="{A44A50C1-EE38-711F-49BC-E6D30CCBA901}" v="253" dt="2023-06-21T20:21:58.745"/>
    <p1510:client id="{B7346F72-F493-1256-CC25-D65D6464E136}" v="14" dt="2023-06-18T04:27:53.211"/>
    <p1510:client id="{BAEA41FA-0904-0E46-A4E8-C5594BA499E8}" v="42" dt="2023-06-18T04:37:31.368"/>
    <p1510:client id="{CBE27B85-3CA1-328E-6BB1-5CB656539D82}" v="69" dt="2023-06-27T16:34:56.415"/>
    <p1510:client id="{DF0A4D45-DD92-529B-1036-BD9B50599E96}" v="6" dt="2023-07-10T20:19:08.279"/>
    <p1510:client id="{E3995315-254A-76F0-9C78-F71A4B02F4C1}" v="142" dt="2023-06-23T02:26:09.061"/>
    <p1510:client id="{E754E2BD-8770-C152-1325-EF0B3710EA73}" v="446" dt="2023-06-21T21:06:42.447"/>
    <p1510:client id="{ECF46244-6128-8B33-AF90-1ACF94AF82FB}" v="9" dt="2023-07-11T16:46:29.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809A29-8796-41D0-B8CF-DBDDF6B91AA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CCEE51A0-149E-4E23-8920-3E7FEA4BCF2D}">
      <dgm:prSet phldrT="[Text]"/>
      <dgm:spPr/>
      <dgm:t>
        <a:bodyPr/>
        <a:lstStyle/>
        <a:p>
          <a:pPr rtl="0"/>
          <a:r>
            <a:rPr lang="en-CA"/>
            <a:t>Tolerance</a:t>
          </a:r>
          <a:r>
            <a:rPr lang="en-CA" baseline="30000"/>
            <a:t>4, 5</a:t>
          </a:r>
          <a:r>
            <a:rPr lang="en-CA">
              <a:latin typeface="Calibri"/>
            </a:rPr>
            <a:t> </a:t>
          </a:r>
          <a:endParaRPr lang="en-CA"/>
        </a:p>
      </dgm:t>
    </dgm:pt>
    <dgm:pt modelId="{B36070A8-5269-4875-828E-3D844979BA04}" type="parTrans" cxnId="{38AE3DE8-C9A1-4FE9-9BF4-67A801718AE0}">
      <dgm:prSet/>
      <dgm:spPr/>
      <dgm:t>
        <a:bodyPr/>
        <a:lstStyle/>
        <a:p>
          <a:endParaRPr lang="en-CA"/>
        </a:p>
      </dgm:t>
    </dgm:pt>
    <dgm:pt modelId="{A605AAFF-E4F6-4D0D-ABD5-D791B40765D6}" type="sibTrans" cxnId="{38AE3DE8-C9A1-4FE9-9BF4-67A801718AE0}">
      <dgm:prSet/>
      <dgm:spPr/>
      <dgm:t>
        <a:bodyPr/>
        <a:lstStyle/>
        <a:p>
          <a:endParaRPr lang="en-CA"/>
        </a:p>
      </dgm:t>
    </dgm:pt>
    <dgm:pt modelId="{AF86C0BF-32B2-4D22-B386-256DEAF68ADE}">
      <dgm:prSet phldrT="[Text]" custT="1"/>
      <dgm:spPr/>
      <dgm:t>
        <a:bodyPr/>
        <a:lstStyle/>
        <a:p>
          <a:pPr rtl="0"/>
          <a:r>
            <a:rPr lang="en-CA" sz="1800">
              <a:latin typeface="Calibri"/>
            </a:rPr>
            <a:t>Body</a:t>
          </a:r>
          <a:r>
            <a:rPr lang="en-CA" sz="1800"/>
            <a:t> gets used </a:t>
          </a:r>
          <a:r>
            <a:rPr lang="en-CA" sz="1800">
              <a:latin typeface="Calibri"/>
            </a:rPr>
            <a:t>to a dose</a:t>
          </a:r>
          <a:r>
            <a:rPr lang="en-CA" sz="1800"/>
            <a:t> of opioid</a:t>
          </a:r>
        </a:p>
      </dgm:t>
    </dgm:pt>
    <dgm:pt modelId="{0CB2FAAF-EBCF-4F09-8CD5-EE1654E0759F}" type="parTrans" cxnId="{4CFD4970-E25E-415E-828E-4038AE6A4636}">
      <dgm:prSet/>
      <dgm:spPr/>
      <dgm:t>
        <a:bodyPr/>
        <a:lstStyle/>
        <a:p>
          <a:endParaRPr lang="en-CA"/>
        </a:p>
      </dgm:t>
    </dgm:pt>
    <dgm:pt modelId="{7B509C12-59EE-46E3-8F7F-D3F072D656F0}" type="sibTrans" cxnId="{4CFD4970-E25E-415E-828E-4038AE6A4636}">
      <dgm:prSet/>
      <dgm:spPr/>
      <dgm:t>
        <a:bodyPr/>
        <a:lstStyle/>
        <a:p>
          <a:endParaRPr lang="en-CA"/>
        </a:p>
      </dgm:t>
    </dgm:pt>
    <dgm:pt modelId="{06D66294-8717-475A-B124-CF9647FFD19A}">
      <dgm:prSet phldrT="[Text]" custT="1"/>
      <dgm:spPr/>
      <dgm:t>
        <a:bodyPr/>
        <a:lstStyle/>
        <a:p>
          <a:pPr rtl="0"/>
          <a:r>
            <a:rPr lang="en-CA" sz="1800">
              <a:latin typeface="Calibri"/>
            </a:rPr>
            <a:t>Higher doses</a:t>
          </a:r>
          <a:r>
            <a:rPr lang="en-CA" sz="1800"/>
            <a:t> </a:t>
          </a:r>
          <a:r>
            <a:rPr lang="en-CA" sz="1800">
              <a:latin typeface="Calibri"/>
            </a:rPr>
            <a:t>are needed </a:t>
          </a:r>
          <a:r>
            <a:rPr lang="en-CA" sz="1800"/>
            <a:t>for the same effect</a:t>
          </a:r>
          <a:r>
            <a:rPr lang="en-CA" sz="1800">
              <a:latin typeface="Calibri"/>
            </a:rPr>
            <a:t> </a:t>
          </a:r>
          <a:endParaRPr lang="en-CA" sz="1800"/>
        </a:p>
      </dgm:t>
    </dgm:pt>
    <dgm:pt modelId="{207B2B1C-D459-4E88-8A46-D7F54712BF49}" type="parTrans" cxnId="{E66D77E9-C430-4980-98C6-95D53B82F649}">
      <dgm:prSet/>
      <dgm:spPr/>
      <dgm:t>
        <a:bodyPr/>
        <a:lstStyle/>
        <a:p>
          <a:endParaRPr lang="en-CA"/>
        </a:p>
      </dgm:t>
    </dgm:pt>
    <dgm:pt modelId="{058B413A-2737-47FF-AE43-98A058538AC9}" type="sibTrans" cxnId="{E66D77E9-C430-4980-98C6-95D53B82F649}">
      <dgm:prSet/>
      <dgm:spPr/>
      <dgm:t>
        <a:bodyPr/>
        <a:lstStyle/>
        <a:p>
          <a:endParaRPr lang="en-CA"/>
        </a:p>
      </dgm:t>
    </dgm:pt>
    <dgm:pt modelId="{EC9FF977-B257-4CFE-9A4A-12FA90DAA059}">
      <dgm:prSet phldrT="[Text]"/>
      <dgm:spPr/>
      <dgm:t>
        <a:bodyPr/>
        <a:lstStyle/>
        <a:p>
          <a:pPr rtl="0"/>
          <a:r>
            <a:rPr lang="en-CA"/>
            <a:t>Dependence</a:t>
          </a:r>
          <a:r>
            <a:rPr lang="en-CA" baseline="30000"/>
            <a:t>6</a:t>
          </a:r>
          <a:r>
            <a:rPr lang="en-CA">
              <a:latin typeface="Calibri"/>
            </a:rPr>
            <a:t> </a:t>
          </a:r>
          <a:endParaRPr lang="en-CA"/>
        </a:p>
      </dgm:t>
    </dgm:pt>
    <dgm:pt modelId="{F439362A-670C-417F-99A2-B16716694E52}" type="parTrans" cxnId="{8FDBDDD4-A850-48EE-BF79-1AEAD51402C2}">
      <dgm:prSet/>
      <dgm:spPr/>
      <dgm:t>
        <a:bodyPr/>
        <a:lstStyle/>
        <a:p>
          <a:endParaRPr lang="en-CA"/>
        </a:p>
      </dgm:t>
    </dgm:pt>
    <dgm:pt modelId="{C4030C0E-0AC9-4FA7-8F41-E4F91076CB65}" type="sibTrans" cxnId="{8FDBDDD4-A850-48EE-BF79-1AEAD51402C2}">
      <dgm:prSet/>
      <dgm:spPr/>
      <dgm:t>
        <a:bodyPr/>
        <a:lstStyle/>
        <a:p>
          <a:endParaRPr lang="en-CA"/>
        </a:p>
      </dgm:t>
    </dgm:pt>
    <dgm:pt modelId="{CA507C48-257A-41F9-A892-8FBCEBE1A874}">
      <dgm:prSet phldrT="[Text]" custT="1"/>
      <dgm:spPr/>
      <dgm:t>
        <a:bodyPr/>
        <a:lstStyle/>
        <a:p>
          <a:pPr rtl="0"/>
          <a:r>
            <a:rPr lang="en-CA" sz="1800" b="1"/>
            <a:t>Physical: </a:t>
          </a:r>
          <a:r>
            <a:rPr lang="en-CA" sz="1800">
              <a:latin typeface="Calibri"/>
            </a:rPr>
            <a:t>Stopping opioid causes</a:t>
          </a:r>
          <a:r>
            <a:rPr lang="en-CA" sz="1800"/>
            <a:t> </a:t>
          </a:r>
          <a:r>
            <a:rPr lang="en-CA" sz="1800">
              <a:latin typeface="Calibri"/>
            </a:rPr>
            <a:t>withdrawal symptoms</a:t>
          </a:r>
          <a:endParaRPr lang="en-CA" sz="1800"/>
        </a:p>
      </dgm:t>
    </dgm:pt>
    <dgm:pt modelId="{52377355-644F-45A7-BE6B-CAE378B6CDE0}" type="parTrans" cxnId="{D7AD4653-5316-4F5E-81DB-A4ED1D590B81}">
      <dgm:prSet/>
      <dgm:spPr/>
      <dgm:t>
        <a:bodyPr/>
        <a:lstStyle/>
        <a:p>
          <a:endParaRPr lang="en-CA"/>
        </a:p>
      </dgm:t>
    </dgm:pt>
    <dgm:pt modelId="{A9DEE3B7-3A80-4A03-BB99-1FDD8278809C}" type="sibTrans" cxnId="{D7AD4653-5316-4F5E-81DB-A4ED1D590B81}">
      <dgm:prSet/>
      <dgm:spPr/>
      <dgm:t>
        <a:bodyPr/>
        <a:lstStyle/>
        <a:p>
          <a:endParaRPr lang="en-CA"/>
        </a:p>
      </dgm:t>
    </dgm:pt>
    <dgm:pt modelId="{5D76ED64-9230-45EA-BD59-EEFE2C3F3A4C}">
      <dgm:prSet phldrT="[Text]"/>
      <dgm:spPr/>
      <dgm:t>
        <a:bodyPr/>
        <a:lstStyle/>
        <a:p>
          <a:r>
            <a:rPr lang="en-CA"/>
            <a:t>Withdrawal</a:t>
          </a:r>
          <a:r>
            <a:rPr lang="en-CA" baseline="30000"/>
            <a:t>7</a:t>
          </a:r>
        </a:p>
      </dgm:t>
    </dgm:pt>
    <dgm:pt modelId="{715B8BD2-4643-4911-8B97-08CC83627184}" type="parTrans" cxnId="{0B700140-D9EF-42B1-9DB3-6063D3FD1701}">
      <dgm:prSet/>
      <dgm:spPr/>
      <dgm:t>
        <a:bodyPr/>
        <a:lstStyle/>
        <a:p>
          <a:endParaRPr lang="en-CA"/>
        </a:p>
      </dgm:t>
    </dgm:pt>
    <dgm:pt modelId="{DB458C4B-5020-4249-93EC-5F882AE329B3}" type="sibTrans" cxnId="{0B700140-D9EF-42B1-9DB3-6063D3FD1701}">
      <dgm:prSet/>
      <dgm:spPr/>
      <dgm:t>
        <a:bodyPr/>
        <a:lstStyle/>
        <a:p>
          <a:endParaRPr lang="en-CA"/>
        </a:p>
      </dgm:t>
    </dgm:pt>
    <dgm:pt modelId="{D973AEA1-C452-40C3-A878-A1899533647F}">
      <dgm:prSet phldrT="[Text]" custT="1"/>
      <dgm:spPr/>
      <dgm:t>
        <a:bodyPr/>
        <a:lstStyle/>
        <a:p>
          <a:pPr rtl="0"/>
          <a:r>
            <a:rPr lang="en-CA" sz="1800">
              <a:latin typeface="Calibri"/>
            </a:rPr>
            <a:t>Uncomfortable symptoms</a:t>
          </a:r>
          <a:r>
            <a:rPr lang="en-CA" sz="1800"/>
            <a:t> that happen when</a:t>
          </a:r>
          <a:r>
            <a:rPr lang="en-CA" sz="1800">
              <a:latin typeface="Calibri"/>
            </a:rPr>
            <a:t> </a:t>
          </a:r>
          <a:r>
            <a:rPr lang="en-CA" sz="1800"/>
            <a:t>opioids are </a:t>
          </a:r>
          <a:r>
            <a:rPr lang="en-CA" sz="1800">
              <a:latin typeface="Calibri"/>
            </a:rPr>
            <a:t>suddenly</a:t>
          </a:r>
          <a:r>
            <a:rPr lang="en-CA" sz="1800"/>
            <a:t> stopped or </a:t>
          </a:r>
          <a:r>
            <a:rPr lang="en-CA" sz="1800">
              <a:latin typeface="Calibri"/>
            </a:rPr>
            <a:t>greatly</a:t>
          </a:r>
          <a:r>
            <a:rPr lang="en-CA" sz="1800"/>
            <a:t> lowered</a:t>
          </a:r>
        </a:p>
      </dgm:t>
    </dgm:pt>
    <dgm:pt modelId="{BBCCA03F-5C2D-4D6E-B41C-7944A4B9444D}" type="parTrans" cxnId="{30172EBE-D926-4139-B0AD-093E69729CD2}">
      <dgm:prSet/>
      <dgm:spPr/>
      <dgm:t>
        <a:bodyPr/>
        <a:lstStyle/>
        <a:p>
          <a:endParaRPr lang="en-CA"/>
        </a:p>
      </dgm:t>
    </dgm:pt>
    <dgm:pt modelId="{1F7AE5C4-31F1-47D4-A23A-298EDB91A629}" type="sibTrans" cxnId="{30172EBE-D926-4139-B0AD-093E69729CD2}">
      <dgm:prSet/>
      <dgm:spPr/>
      <dgm:t>
        <a:bodyPr/>
        <a:lstStyle/>
        <a:p>
          <a:endParaRPr lang="en-CA"/>
        </a:p>
      </dgm:t>
    </dgm:pt>
    <dgm:pt modelId="{9A159A3F-B469-49FF-A70F-C917376191F4}">
      <dgm:prSet phldrT="[Text]" custT="1"/>
      <dgm:spPr/>
      <dgm:t>
        <a:bodyPr/>
        <a:lstStyle/>
        <a:p>
          <a:pPr rtl="0"/>
          <a:r>
            <a:rPr lang="en-CA" sz="1800" b="1"/>
            <a:t>Psychological: </a:t>
          </a:r>
          <a:r>
            <a:rPr lang="en-CA" sz="1800">
              <a:latin typeface="Calibri"/>
            </a:rPr>
            <a:t>A </a:t>
          </a:r>
          <a:r>
            <a:rPr lang="en-CA" sz="1800"/>
            <a:t>craving or compulsion to take opioids</a:t>
          </a:r>
        </a:p>
      </dgm:t>
    </dgm:pt>
    <dgm:pt modelId="{D50122DE-9CB7-45A3-95EF-4F7F348DFDE0}" type="parTrans" cxnId="{39A732F5-B913-4D05-9881-B3D82BE3406F}">
      <dgm:prSet/>
      <dgm:spPr/>
      <dgm:t>
        <a:bodyPr/>
        <a:lstStyle/>
        <a:p>
          <a:endParaRPr lang="en-CA"/>
        </a:p>
      </dgm:t>
    </dgm:pt>
    <dgm:pt modelId="{C7E97567-59F9-429C-A834-49A0CB927DEB}" type="sibTrans" cxnId="{39A732F5-B913-4D05-9881-B3D82BE3406F}">
      <dgm:prSet/>
      <dgm:spPr/>
      <dgm:t>
        <a:bodyPr/>
        <a:lstStyle/>
        <a:p>
          <a:endParaRPr lang="en-CA"/>
        </a:p>
      </dgm:t>
    </dgm:pt>
    <dgm:pt modelId="{633838FB-2863-4E4A-AAEC-34C62100462E}">
      <dgm:prSet phldrT="[Text]" custT="1"/>
      <dgm:spPr/>
      <dgm:t>
        <a:bodyPr/>
        <a:lstStyle/>
        <a:p>
          <a:pPr rtl="0"/>
          <a:r>
            <a:rPr lang="en-CA" sz="3300"/>
            <a:t>Opioid Poisoning</a:t>
          </a:r>
          <a:r>
            <a:rPr lang="en-CA" sz="3700" baseline="30000"/>
            <a:t>8</a:t>
          </a:r>
          <a:r>
            <a:rPr lang="en-CA" sz="3700"/>
            <a:t> </a:t>
          </a:r>
        </a:p>
      </dgm:t>
    </dgm:pt>
    <dgm:pt modelId="{819BB299-B9A6-402C-948A-5A7C174A8AB8}" type="sibTrans" cxnId="{BA463D9D-39AF-417C-9F6B-6DF1D9C8ED13}">
      <dgm:prSet/>
      <dgm:spPr/>
      <dgm:t>
        <a:bodyPr/>
        <a:lstStyle/>
        <a:p>
          <a:endParaRPr lang="en-CA"/>
        </a:p>
      </dgm:t>
    </dgm:pt>
    <dgm:pt modelId="{44870A8F-B001-4C66-94FF-F6F4FBE24357}" type="parTrans" cxnId="{BA463D9D-39AF-417C-9F6B-6DF1D9C8ED13}">
      <dgm:prSet/>
      <dgm:spPr/>
      <dgm:t>
        <a:bodyPr/>
        <a:lstStyle/>
        <a:p>
          <a:endParaRPr lang="en-CA"/>
        </a:p>
      </dgm:t>
    </dgm:pt>
    <dgm:pt modelId="{2D14C72E-0B03-43FA-B911-88CDAA501875}">
      <dgm:prSet phldrT="[Text]" custT="1"/>
      <dgm:spPr/>
      <dgm:t>
        <a:bodyPr/>
        <a:lstStyle/>
        <a:p>
          <a:pPr rtl="0"/>
          <a:r>
            <a:rPr lang="en-CA" sz="1800"/>
            <a:t>A potentially life threatening complication that happens from opioids slowing down breathing</a:t>
          </a:r>
          <a:r>
            <a:rPr lang="en-CA" sz="1800">
              <a:latin typeface="Calibri"/>
            </a:rPr>
            <a:t> </a:t>
          </a:r>
          <a:endParaRPr lang="en-CA" sz="1800"/>
        </a:p>
      </dgm:t>
    </dgm:pt>
    <dgm:pt modelId="{8D1A9313-F15E-4978-A753-5F121F1E2797}" type="parTrans" cxnId="{D4D4C294-FD02-46A8-B01C-86D4C044EECB}">
      <dgm:prSet/>
      <dgm:spPr/>
      <dgm:t>
        <a:bodyPr/>
        <a:lstStyle/>
        <a:p>
          <a:endParaRPr lang="en-CA"/>
        </a:p>
      </dgm:t>
    </dgm:pt>
    <dgm:pt modelId="{4838FACF-21D3-49B5-9310-3A366097625A}" type="sibTrans" cxnId="{D4D4C294-FD02-46A8-B01C-86D4C044EECB}">
      <dgm:prSet/>
      <dgm:spPr/>
      <dgm:t>
        <a:bodyPr/>
        <a:lstStyle/>
        <a:p>
          <a:endParaRPr lang="en-CA"/>
        </a:p>
      </dgm:t>
    </dgm:pt>
    <dgm:pt modelId="{1A07FEDA-D439-4700-94B8-718ECCD8FE19}" type="pres">
      <dgm:prSet presAssocID="{20809A29-8796-41D0-B8CF-DBDDF6B91AA5}" presName="Name0" presStyleCnt="0">
        <dgm:presLayoutVars>
          <dgm:dir/>
          <dgm:animLvl val="lvl"/>
          <dgm:resizeHandles val="exact"/>
        </dgm:presLayoutVars>
      </dgm:prSet>
      <dgm:spPr/>
    </dgm:pt>
    <dgm:pt modelId="{61EDAE68-9DB7-466A-A8F3-ACA60E36E489}" type="pres">
      <dgm:prSet presAssocID="{CCEE51A0-149E-4E23-8920-3E7FEA4BCF2D}" presName="linNode" presStyleCnt="0"/>
      <dgm:spPr/>
    </dgm:pt>
    <dgm:pt modelId="{2901DE73-6627-455A-9377-16DF786D2F80}" type="pres">
      <dgm:prSet presAssocID="{CCEE51A0-149E-4E23-8920-3E7FEA4BCF2D}" presName="parentText" presStyleLbl="node1" presStyleIdx="0" presStyleCnt="4" custScaleX="90566">
        <dgm:presLayoutVars>
          <dgm:chMax val="1"/>
          <dgm:bulletEnabled val="1"/>
        </dgm:presLayoutVars>
      </dgm:prSet>
      <dgm:spPr/>
    </dgm:pt>
    <dgm:pt modelId="{0C9B7826-0CB0-4DE7-B4DD-49695008276B}" type="pres">
      <dgm:prSet presAssocID="{CCEE51A0-149E-4E23-8920-3E7FEA4BCF2D}" presName="descendantText" presStyleLbl="alignAccFollowNode1" presStyleIdx="0" presStyleCnt="4">
        <dgm:presLayoutVars>
          <dgm:bulletEnabled val="1"/>
        </dgm:presLayoutVars>
      </dgm:prSet>
      <dgm:spPr/>
    </dgm:pt>
    <dgm:pt modelId="{7E13861E-343F-46C4-BAE4-9327F3C55830}" type="pres">
      <dgm:prSet presAssocID="{A605AAFF-E4F6-4D0D-ABD5-D791B40765D6}" presName="sp" presStyleCnt="0"/>
      <dgm:spPr/>
    </dgm:pt>
    <dgm:pt modelId="{DB911ED4-E99D-4AEA-9CDF-6E7BD3113EA9}" type="pres">
      <dgm:prSet presAssocID="{EC9FF977-B257-4CFE-9A4A-12FA90DAA059}" presName="linNode" presStyleCnt="0"/>
      <dgm:spPr/>
    </dgm:pt>
    <dgm:pt modelId="{FF6075FE-744B-4F8E-ABC9-93E6B7D89B71}" type="pres">
      <dgm:prSet presAssocID="{EC9FF977-B257-4CFE-9A4A-12FA90DAA059}" presName="parentText" presStyleLbl="node1" presStyleIdx="1" presStyleCnt="4" custScaleX="90776">
        <dgm:presLayoutVars>
          <dgm:chMax val="1"/>
          <dgm:bulletEnabled val="1"/>
        </dgm:presLayoutVars>
      </dgm:prSet>
      <dgm:spPr/>
    </dgm:pt>
    <dgm:pt modelId="{1A875D93-3DB2-4239-8E7C-21458C4A57A6}" type="pres">
      <dgm:prSet presAssocID="{EC9FF977-B257-4CFE-9A4A-12FA90DAA059}" presName="descendantText" presStyleLbl="alignAccFollowNode1" presStyleIdx="1" presStyleCnt="4">
        <dgm:presLayoutVars>
          <dgm:bulletEnabled val="1"/>
        </dgm:presLayoutVars>
      </dgm:prSet>
      <dgm:spPr/>
    </dgm:pt>
    <dgm:pt modelId="{CEE8BD5F-4679-497E-A1BE-7D53A601ADBB}" type="pres">
      <dgm:prSet presAssocID="{C4030C0E-0AC9-4FA7-8F41-E4F91076CB65}" presName="sp" presStyleCnt="0"/>
      <dgm:spPr/>
    </dgm:pt>
    <dgm:pt modelId="{4C46CEA1-1217-4C98-AE5A-FCB599E6FAC7}" type="pres">
      <dgm:prSet presAssocID="{5D76ED64-9230-45EA-BD59-EEFE2C3F3A4C}" presName="linNode" presStyleCnt="0"/>
      <dgm:spPr/>
    </dgm:pt>
    <dgm:pt modelId="{849ACF82-5E64-4A59-B209-0E00FA1BF1EB}" type="pres">
      <dgm:prSet presAssocID="{5D76ED64-9230-45EA-BD59-EEFE2C3F3A4C}" presName="parentText" presStyleLbl="node1" presStyleIdx="2" presStyleCnt="4" custScaleX="90776">
        <dgm:presLayoutVars>
          <dgm:chMax val="1"/>
          <dgm:bulletEnabled val="1"/>
        </dgm:presLayoutVars>
      </dgm:prSet>
      <dgm:spPr/>
    </dgm:pt>
    <dgm:pt modelId="{9971C287-E957-432C-9477-1E34721A1FC3}" type="pres">
      <dgm:prSet presAssocID="{5D76ED64-9230-45EA-BD59-EEFE2C3F3A4C}" presName="descendantText" presStyleLbl="alignAccFollowNode1" presStyleIdx="2" presStyleCnt="4" custLinFactNeighborY="-832">
        <dgm:presLayoutVars>
          <dgm:bulletEnabled val="1"/>
        </dgm:presLayoutVars>
      </dgm:prSet>
      <dgm:spPr/>
    </dgm:pt>
    <dgm:pt modelId="{2601381A-9EC2-44DC-B41F-95BFFD0F8B73}" type="pres">
      <dgm:prSet presAssocID="{DB458C4B-5020-4249-93EC-5F882AE329B3}" presName="sp" presStyleCnt="0"/>
      <dgm:spPr/>
    </dgm:pt>
    <dgm:pt modelId="{3018DF7C-E1E8-4F9E-9E09-843D9FB11E33}" type="pres">
      <dgm:prSet presAssocID="{633838FB-2863-4E4A-AAEC-34C62100462E}" presName="linNode" presStyleCnt="0"/>
      <dgm:spPr/>
    </dgm:pt>
    <dgm:pt modelId="{17AC2CB1-0F37-4857-A4EB-433923522BC4}" type="pres">
      <dgm:prSet presAssocID="{633838FB-2863-4E4A-AAEC-34C62100462E}" presName="parentText" presStyleLbl="node1" presStyleIdx="3" presStyleCnt="4" custScaleX="90776">
        <dgm:presLayoutVars>
          <dgm:chMax val="1"/>
          <dgm:bulletEnabled val="1"/>
        </dgm:presLayoutVars>
      </dgm:prSet>
      <dgm:spPr/>
    </dgm:pt>
    <dgm:pt modelId="{4C4A1F31-D4D5-484C-A43F-1C0FF56D84F6}" type="pres">
      <dgm:prSet presAssocID="{633838FB-2863-4E4A-AAEC-34C62100462E}" presName="descendantText" presStyleLbl="alignAccFollowNode1" presStyleIdx="3" presStyleCnt="4">
        <dgm:presLayoutVars>
          <dgm:bulletEnabled val="1"/>
        </dgm:presLayoutVars>
      </dgm:prSet>
      <dgm:spPr/>
    </dgm:pt>
  </dgm:ptLst>
  <dgm:cxnLst>
    <dgm:cxn modelId="{0C819C03-7AA4-48EB-A9E5-932AF38C2C8F}" type="presOf" srcId="{06D66294-8717-475A-B124-CF9647FFD19A}" destId="{0C9B7826-0CB0-4DE7-B4DD-49695008276B}" srcOrd="0" destOrd="1" presId="urn:microsoft.com/office/officeart/2005/8/layout/vList5"/>
    <dgm:cxn modelId="{56173C26-FC12-4AD6-86D6-4DD9447B90C4}" type="presOf" srcId="{CCEE51A0-149E-4E23-8920-3E7FEA4BCF2D}" destId="{2901DE73-6627-455A-9377-16DF786D2F80}" srcOrd="0" destOrd="0" presId="urn:microsoft.com/office/officeart/2005/8/layout/vList5"/>
    <dgm:cxn modelId="{0B700140-D9EF-42B1-9DB3-6063D3FD1701}" srcId="{20809A29-8796-41D0-B8CF-DBDDF6B91AA5}" destId="{5D76ED64-9230-45EA-BD59-EEFE2C3F3A4C}" srcOrd="2" destOrd="0" parTransId="{715B8BD2-4643-4911-8B97-08CC83627184}" sibTransId="{DB458C4B-5020-4249-93EC-5F882AE329B3}"/>
    <dgm:cxn modelId="{D7AD4653-5316-4F5E-81DB-A4ED1D590B81}" srcId="{EC9FF977-B257-4CFE-9A4A-12FA90DAA059}" destId="{CA507C48-257A-41F9-A892-8FBCEBE1A874}" srcOrd="0" destOrd="0" parTransId="{52377355-644F-45A7-BE6B-CAE378B6CDE0}" sibTransId="{A9DEE3B7-3A80-4A03-BB99-1FDD8278809C}"/>
    <dgm:cxn modelId="{4CFD4970-E25E-415E-828E-4038AE6A4636}" srcId="{CCEE51A0-149E-4E23-8920-3E7FEA4BCF2D}" destId="{AF86C0BF-32B2-4D22-B386-256DEAF68ADE}" srcOrd="0" destOrd="0" parTransId="{0CB2FAAF-EBCF-4F09-8CD5-EE1654E0759F}" sibTransId="{7B509C12-59EE-46E3-8F7F-D3F072D656F0}"/>
    <dgm:cxn modelId="{46DB7D81-A535-4C86-96B6-78C41EEEF80B}" type="presOf" srcId="{9A159A3F-B469-49FF-A70F-C917376191F4}" destId="{1A875D93-3DB2-4239-8E7C-21458C4A57A6}" srcOrd="0" destOrd="1" presId="urn:microsoft.com/office/officeart/2005/8/layout/vList5"/>
    <dgm:cxn modelId="{D4D4C294-FD02-46A8-B01C-86D4C044EECB}" srcId="{633838FB-2863-4E4A-AAEC-34C62100462E}" destId="{2D14C72E-0B03-43FA-B911-88CDAA501875}" srcOrd="0" destOrd="0" parTransId="{8D1A9313-F15E-4978-A753-5F121F1E2797}" sibTransId="{4838FACF-21D3-49B5-9310-3A366097625A}"/>
    <dgm:cxn modelId="{BA463D9D-39AF-417C-9F6B-6DF1D9C8ED13}" srcId="{20809A29-8796-41D0-B8CF-DBDDF6B91AA5}" destId="{633838FB-2863-4E4A-AAEC-34C62100462E}" srcOrd="3" destOrd="0" parTransId="{44870A8F-B001-4C66-94FF-F6F4FBE24357}" sibTransId="{819BB299-B9A6-402C-948A-5A7C174A8AB8}"/>
    <dgm:cxn modelId="{6DD0FA9F-9BCA-4925-808E-BF880BF1D22B}" type="presOf" srcId="{AF86C0BF-32B2-4D22-B386-256DEAF68ADE}" destId="{0C9B7826-0CB0-4DE7-B4DD-49695008276B}" srcOrd="0" destOrd="0" presId="urn:microsoft.com/office/officeart/2005/8/layout/vList5"/>
    <dgm:cxn modelId="{C12F96A4-1B26-4472-B4F6-35BE88CADDD1}" type="presOf" srcId="{5D76ED64-9230-45EA-BD59-EEFE2C3F3A4C}" destId="{849ACF82-5E64-4A59-B209-0E00FA1BF1EB}" srcOrd="0" destOrd="0" presId="urn:microsoft.com/office/officeart/2005/8/layout/vList5"/>
    <dgm:cxn modelId="{124531A7-8ACD-415F-91E6-84FE631057A1}" type="presOf" srcId="{2D14C72E-0B03-43FA-B911-88CDAA501875}" destId="{4C4A1F31-D4D5-484C-A43F-1C0FF56D84F6}" srcOrd="0" destOrd="0" presId="urn:microsoft.com/office/officeart/2005/8/layout/vList5"/>
    <dgm:cxn modelId="{4C1F1DBC-B873-4E77-8500-6FC136B158A0}" type="presOf" srcId="{20809A29-8796-41D0-B8CF-DBDDF6B91AA5}" destId="{1A07FEDA-D439-4700-94B8-718ECCD8FE19}" srcOrd="0" destOrd="0" presId="urn:microsoft.com/office/officeart/2005/8/layout/vList5"/>
    <dgm:cxn modelId="{30172EBE-D926-4139-B0AD-093E69729CD2}" srcId="{5D76ED64-9230-45EA-BD59-EEFE2C3F3A4C}" destId="{D973AEA1-C452-40C3-A878-A1899533647F}" srcOrd="0" destOrd="0" parTransId="{BBCCA03F-5C2D-4D6E-B41C-7944A4B9444D}" sibTransId="{1F7AE5C4-31F1-47D4-A23A-298EDB91A629}"/>
    <dgm:cxn modelId="{809BDBCA-5247-4FC9-BE9C-8B9A69468F25}" type="presOf" srcId="{633838FB-2863-4E4A-AAEC-34C62100462E}" destId="{17AC2CB1-0F37-4857-A4EB-433923522BC4}" srcOrd="0" destOrd="0" presId="urn:microsoft.com/office/officeart/2005/8/layout/vList5"/>
    <dgm:cxn modelId="{8FDBDDD4-A850-48EE-BF79-1AEAD51402C2}" srcId="{20809A29-8796-41D0-B8CF-DBDDF6B91AA5}" destId="{EC9FF977-B257-4CFE-9A4A-12FA90DAA059}" srcOrd="1" destOrd="0" parTransId="{F439362A-670C-417F-99A2-B16716694E52}" sibTransId="{C4030C0E-0AC9-4FA7-8F41-E4F91076CB65}"/>
    <dgm:cxn modelId="{44FDA4DD-DD89-42B0-B58F-36E1A50F0CD1}" type="presOf" srcId="{CA507C48-257A-41F9-A892-8FBCEBE1A874}" destId="{1A875D93-3DB2-4239-8E7C-21458C4A57A6}" srcOrd="0" destOrd="0" presId="urn:microsoft.com/office/officeart/2005/8/layout/vList5"/>
    <dgm:cxn modelId="{B42920E7-D1D2-4575-B2D0-CF967A3B9734}" type="presOf" srcId="{EC9FF977-B257-4CFE-9A4A-12FA90DAA059}" destId="{FF6075FE-744B-4F8E-ABC9-93E6B7D89B71}" srcOrd="0" destOrd="0" presId="urn:microsoft.com/office/officeart/2005/8/layout/vList5"/>
    <dgm:cxn modelId="{38AE3DE8-C9A1-4FE9-9BF4-67A801718AE0}" srcId="{20809A29-8796-41D0-B8CF-DBDDF6B91AA5}" destId="{CCEE51A0-149E-4E23-8920-3E7FEA4BCF2D}" srcOrd="0" destOrd="0" parTransId="{B36070A8-5269-4875-828E-3D844979BA04}" sibTransId="{A605AAFF-E4F6-4D0D-ABD5-D791B40765D6}"/>
    <dgm:cxn modelId="{E66D77E9-C430-4980-98C6-95D53B82F649}" srcId="{CCEE51A0-149E-4E23-8920-3E7FEA4BCF2D}" destId="{06D66294-8717-475A-B124-CF9647FFD19A}" srcOrd="1" destOrd="0" parTransId="{207B2B1C-D459-4E88-8A46-D7F54712BF49}" sibTransId="{058B413A-2737-47FF-AE43-98A058538AC9}"/>
    <dgm:cxn modelId="{807BCCED-0E1F-42C7-A125-8F57FD94CE76}" type="presOf" srcId="{D973AEA1-C452-40C3-A878-A1899533647F}" destId="{9971C287-E957-432C-9477-1E34721A1FC3}" srcOrd="0" destOrd="0" presId="urn:microsoft.com/office/officeart/2005/8/layout/vList5"/>
    <dgm:cxn modelId="{39A732F5-B913-4D05-9881-B3D82BE3406F}" srcId="{EC9FF977-B257-4CFE-9A4A-12FA90DAA059}" destId="{9A159A3F-B469-49FF-A70F-C917376191F4}" srcOrd="1" destOrd="0" parTransId="{D50122DE-9CB7-45A3-95EF-4F7F348DFDE0}" sibTransId="{C7E97567-59F9-429C-A834-49A0CB927DEB}"/>
    <dgm:cxn modelId="{7DED9100-CB58-4825-A96B-17EA384ABDE7}" type="presParOf" srcId="{1A07FEDA-D439-4700-94B8-718ECCD8FE19}" destId="{61EDAE68-9DB7-466A-A8F3-ACA60E36E489}" srcOrd="0" destOrd="0" presId="urn:microsoft.com/office/officeart/2005/8/layout/vList5"/>
    <dgm:cxn modelId="{F28BD6A0-87D8-43E8-A993-D0BFE2119F40}" type="presParOf" srcId="{61EDAE68-9DB7-466A-A8F3-ACA60E36E489}" destId="{2901DE73-6627-455A-9377-16DF786D2F80}" srcOrd="0" destOrd="0" presId="urn:microsoft.com/office/officeart/2005/8/layout/vList5"/>
    <dgm:cxn modelId="{E7340548-4450-480D-B463-9613CB9255EC}" type="presParOf" srcId="{61EDAE68-9DB7-466A-A8F3-ACA60E36E489}" destId="{0C9B7826-0CB0-4DE7-B4DD-49695008276B}" srcOrd="1" destOrd="0" presId="urn:microsoft.com/office/officeart/2005/8/layout/vList5"/>
    <dgm:cxn modelId="{26E2AC12-5B99-4790-8A6C-245C4455C35C}" type="presParOf" srcId="{1A07FEDA-D439-4700-94B8-718ECCD8FE19}" destId="{7E13861E-343F-46C4-BAE4-9327F3C55830}" srcOrd="1" destOrd="0" presId="urn:microsoft.com/office/officeart/2005/8/layout/vList5"/>
    <dgm:cxn modelId="{E975D024-2B47-47CF-BB03-29168026C81E}" type="presParOf" srcId="{1A07FEDA-D439-4700-94B8-718ECCD8FE19}" destId="{DB911ED4-E99D-4AEA-9CDF-6E7BD3113EA9}" srcOrd="2" destOrd="0" presId="urn:microsoft.com/office/officeart/2005/8/layout/vList5"/>
    <dgm:cxn modelId="{E05E5847-1855-4F97-BB05-064FCA2CCF8D}" type="presParOf" srcId="{DB911ED4-E99D-4AEA-9CDF-6E7BD3113EA9}" destId="{FF6075FE-744B-4F8E-ABC9-93E6B7D89B71}" srcOrd="0" destOrd="0" presId="urn:microsoft.com/office/officeart/2005/8/layout/vList5"/>
    <dgm:cxn modelId="{F48B35A2-087D-4098-97C4-97280BF84787}" type="presParOf" srcId="{DB911ED4-E99D-4AEA-9CDF-6E7BD3113EA9}" destId="{1A875D93-3DB2-4239-8E7C-21458C4A57A6}" srcOrd="1" destOrd="0" presId="urn:microsoft.com/office/officeart/2005/8/layout/vList5"/>
    <dgm:cxn modelId="{58AC643F-B243-40A9-AAEA-06D6DBBD36A7}" type="presParOf" srcId="{1A07FEDA-D439-4700-94B8-718ECCD8FE19}" destId="{CEE8BD5F-4679-497E-A1BE-7D53A601ADBB}" srcOrd="3" destOrd="0" presId="urn:microsoft.com/office/officeart/2005/8/layout/vList5"/>
    <dgm:cxn modelId="{B8038132-C0A6-429E-BC32-F5CD7727B361}" type="presParOf" srcId="{1A07FEDA-D439-4700-94B8-718ECCD8FE19}" destId="{4C46CEA1-1217-4C98-AE5A-FCB599E6FAC7}" srcOrd="4" destOrd="0" presId="urn:microsoft.com/office/officeart/2005/8/layout/vList5"/>
    <dgm:cxn modelId="{3494E15D-FF0A-48F3-8DD5-17F5306D0A8E}" type="presParOf" srcId="{4C46CEA1-1217-4C98-AE5A-FCB599E6FAC7}" destId="{849ACF82-5E64-4A59-B209-0E00FA1BF1EB}" srcOrd="0" destOrd="0" presId="urn:microsoft.com/office/officeart/2005/8/layout/vList5"/>
    <dgm:cxn modelId="{E1FBA561-E404-4808-AE43-0841AC09D923}" type="presParOf" srcId="{4C46CEA1-1217-4C98-AE5A-FCB599E6FAC7}" destId="{9971C287-E957-432C-9477-1E34721A1FC3}" srcOrd="1" destOrd="0" presId="urn:microsoft.com/office/officeart/2005/8/layout/vList5"/>
    <dgm:cxn modelId="{935AEC17-F303-4C16-8BB5-340D86ED2CC2}" type="presParOf" srcId="{1A07FEDA-D439-4700-94B8-718ECCD8FE19}" destId="{2601381A-9EC2-44DC-B41F-95BFFD0F8B73}" srcOrd="5" destOrd="0" presId="urn:microsoft.com/office/officeart/2005/8/layout/vList5"/>
    <dgm:cxn modelId="{9E3BE112-ABF3-4700-9E12-49008F0DA0E5}" type="presParOf" srcId="{1A07FEDA-D439-4700-94B8-718ECCD8FE19}" destId="{3018DF7C-E1E8-4F9E-9E09-843D9FB11E33}" srcOrd="6" destOrd="0" presId="urn:microsoft.com/office/officeart/2005/8/layout/vList5"/>
    <dgm:cxn modelId="{3318298C-F0A1-4CAB-92B9-AC7401AA449F}" type="presParOf" srcId="{3018DF7C-E1E8-4F9E-9E09-843D9FB11E33}" destId="{17AC2CB1-0F37-4857-A4EB-433923522BC4}" srcOrd="0" destOrd="0" presId="urn:microsoft.com/office/officeart/2005/8/layout/vList5"/>
    <dgm:cxn modelId="{F928389A-3A57-4088-B5BA-FD778A42BAF7}" type="presParOf" srcId="{3018DF7C-E1E8-4F9E-9E09-843D9FB11E33}" destId="{4C4A1F31-D4D5-484C-A43F-1C0FF56D84F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107A47-E6BB-4CEB-B1D4-C0B441B0E94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CA"/>
        </a:p>
      </dgm:t>
    </dgm:pt>
    <dgm:pt modelId="{65B880AF-EAB6-436E-B04B-EA397F65409A}">
      <dgm:prSet phldrT="[Text]"/>
      <dgm:spPr/>
      <dgm:t>
        <a:bodyPr/>
        <a:lstStyle/>
        <a:p>
          <a:r>
            <a:rPr lang="en-CA">
              <a:latin typeface="Calibri"/>
            </a:rPr>
            <a:t>Kevin</a:t>
          </a:r>
          <a:endParaRPr lang="en-CA"/>
        </a:p>
      </dgm:t>
    </dgm:pt>
    <dgm:pt modelId="{8411EE14-281F-438D-975A-FB93C3F98DA2}" type="parTrans" cxnId="{A25A9164-86DA-4AC2-9505-47C48DF31324}">
      <dgm:prSet/>
      <dgm:spPr/>
      <dgm:t>
        <a:bodyPr/>
        <a:lstStyle/>
        <a:p>
          <a:endParaRPr lang="en-CA"/>
        </a:p>
      </dgm:t>
    </dgm:pt>
    <dgm:pt modelId="{D620BFD4-C9B2-40C6-AC0B-20BBAFE0EA4D}" type="sibTrans" cxnId="{A25A9164-86DA-4AC2-9505-47C48DF31324}">
      <dgm:prSet/>
      <dgm:spPr/>
      <dgm:t>
        <a:bodyPr/>
        <a:lstStyle/>
        <a:p>
          <a:endParaRPr lang="en-CA"/>
        </a:p>
      </dgm:t>
    </dgm:pt>
    <dgm:pt modelId="{F9F87DC6-12B9-4262-92AC-0C7343EF86D7}">
      <dgm:prSet phldrT="[Text]"/>
      <dgm:spPr/>
      <dgm:t>
        <a:bodyPr/>
        <a:lstStyle/>
        <a:p>
          <a:pPr rtl="0"/>
          <a:r>
            <a:rPr lang="en-CA"/>
            <a:t>70 year old male</a:t>
          </a:r>
          <a:r>
            <a:rPr lang="en-CA">
              <a:latin typeface="Calibri"/>
            </a:rPr>
            <a:t> </a:t>
          </a:r>
          <a:endParaRPr lang="en-CA"/>
        </a:p>
      </dgm:t>
    </dgm:pt>
    <dgm:pt modelId="{4E18D58C-F259-4D8A-9AEB-84511A9A93BD}" type="parTrans" cxnId="{88B60913-B296-4DEC-9EF5-65BD173A83A6}">
      <dgm:prSet/>
      <dgm:spPr/>
      <dgm:t>
        <a:bodyPr/>
        <a:lstStyle/>
        <a:p>
          <a:endParaRPr lang="en-CA"/>
        </a:p>
      </dgm:t>
    </dgm:pt>
    <dgm:pt modelId="{A89D4086-9BE3-4495-B9A9-457BB1AE4193}" type="sibTrans" cxnId="{88B60913-B296-4DEC-9EF5-65BD173A83A6}">
      <dgm:prSet/>
      <dgm:spPr/>
      <dgm:t>
        <a:bodyPr/>
        <a:lstStyle/>
        <a:p>
          <a:endParaRPr lang="en-CA"/>
        </a:p>
      </dgm:t>
    </dgm:pt>
    <dgm:pt modelId="{ADD87C54-EFB9-47F8-A692-DCBD20AB2207}">
      <dgm:prSet phldrT="[Text]"/>
      <dgm:spPr/>
      <dgm:t>
        <a:bodyPr/>
        <a:lstStyle/>
        <a:p>
          <a:pPr rtl="0"/>
          <a:r>
            <a:rPr lang="en-CA"/>
            <a:t>Osteoarthritis for 20 years</a:t>
          </a:r>
          <a:r>
            <a:rPr lang="en-CA">
              <a:latin typeface="Calibri"/>
            </a:rPr>
            <a:t> </a:t>
          </a:r>
          <a:endParaRPr lang="en-CA"/>
        </a:p>
      </dgm:t>
    </dgm:pt>
    <dgm:pt modelId="{F53E6130-409B-414F-B44C-82AAD2610B45}" type="parTrans" cxnId="{559D26C7-B9AB-42C6-B300-B28D35CE7D64}">
      <dgm:prSet/>
      <dgm:spPr/>
      <dgm:t>
        <a:bodyPr/>
        <a:lstStyle/>
        <a:p>
          <a:endParaRPr lang="en-CA"/>
        </a:p>
      </dgm:t>
    </dgm:pt>
    <dgm:pt modelId="{AF787598-F081-4754-958D-92F980F593CA}" type="sibTrans" cxnId="{559D26C7-B9AB-42C6-B300-B28D35CE7D64}">
      <dgm:prSet/>
      <dgm:spPr/>
      <dgm:t>
        <a:bodyPr/>
        <a:lstStyle/>
        <a:p>
          <a:endParaRPr lang="en-CA"/>
        </a:p>
      </dgm:t>
    </dgm:pt>
    <dgm:pt modelId="{92BEDDE0-2AFF-45DD-957A-52DAE675478F}">
      <dgm:prSet phldrT="[Text]"/>
      <dgm:spPr/>
      <dgm:t>
        <a:bodyPr/>
        <a:lstStyle/>
        <a:p>
          <a:r>
            <a:rPr lang="en-CA"/>
            <a:t>Shreya</a:t>
          </a:r>
        </a:p>
      </dgm:t>
    </dgm:pt>
    <dgm:pt modelId="{F72BB17D-36C0-48F3-9BFE-E938EEF76068}" type="parTrans" cxnId="{6342D829-DFBD-45FD-B82D-5E10229717BE}">
      <dgm:prSet/>
      <dgm:spPr/>
      <dgm:t>
        <a:bodyPr/>
        <a:lstStyle/>
        <a:p>
          <a:endParaRPr lang="en-CA"/>
        </a:p>
      </dgm:t>
    </dgm:pt>
    <dgm:pt modelId="{ADEB4799-1FB6-418E-B8A9-3A7CCF6055D6}" type="sibTrans" cxnId="{6342D829-DFBD-45FD-B82D-5E10229717BE}">
      <dgm:prSet/>
      <dgm:spPr/>
      <dgm:t>
        <a:bodyPr/>
        <a:lstStyle/>
        <a:p>
          <a:endParaRPr lang="en-CA"/>
        </a:p>
      </dgm:t>
    </dgm:pt>
    <dgm:pt modelId="{BA281091-759C-4B1D-9B3A-73568CA8AE04}">
      <dgm:prSet phldrT="[Text]"/>
      <dgm:spPr/>
      <dgm:t>
        <a:bodyPr/>
        <a:lstStyle/>
        <a:p>
          <a:pPr rtl="0"/>
          <a:r>
            <a:rPr lang="en-CA"/>
            <a:t>30 year old female</a:t>
          </a:r>
          <a:r>
            <a:rPr lang="en-CA">
              <a:latin typeface="Calibri"/>
            </a:rPr>
            <a:t> </a:t>
          </a:r>
          <a:endParaRPr lang="en-CA"/>
        </a:p>
      </dgm:t>
    </dgm:pt>
    <dgm:pt modelId="{1C3B8385-166A-4AFA-8C49-31B06B320A5F}" type="parTrans" cxnId="{2DD237F4-B460-4167-A216-0E18975476EE}">
      <dgm:prSet/>
      <dgm:spPr/>
      <dgm:t>
        <a:bodyPr/>
        <a:lstStyle/>
        <a:p>
          <a:endParaRPr lang="en-CA"/>
        </a:p>
      </dgm:t>
    </dgm:pt>
    <dgm:pt modelId="{A6DA1E5E-9586-4FD8-893A-FEB9D686A0D3}" type="sibTrans" cxnId="{2DD237F4-B460-4167-A216-0E18975476EE}">
      <dgm:prSet/>
      <dgm:spPr/>
      <dgm:t>
        <a:bodyPr/>
        <a:lstStyle/>
        <a:p>
          <a:endParaRPr lang="en-CA"/>
        </a:p>
      </dgm:t>
    </dgm:pt>
    <dgm:pt modelId="{62C02BAC-FD2B-4D84-8283-26F0CD66DE32}">
      <dgm:prSet phldrT="[Text]"/>
      <dgm:spPr/>
      <dgm:t>
        <a:bodyPr/>
        <a:lstStyle/>
        <a:p>
          <a:pPr rtl="0"/>
          <a:r>
            <a:rPr lang="en-CA"/>
            <a:t>Fibromyalgia for</a:t>
          </a:r>
          <a:r>
            <a:rPr lang="en-CA">
              <a:latin typeface="Calibri"/>
            </a:rPr>
            <a:t> 10</a:t>
          </a:r>
          <a:r>
            <a:rPr lang="en-CA"/>
            <a:t> years</a:t>
          </a:r>
        </a:p>
      </dgm:t>
    </dgm:pt>
    <dgm:pt modelId="{22E911EA-4448-4342-B709-6CB2D44AF17A}" type="parTrans" cxnId="{3997010A-37C2-4956-815F-57DEBF06EDE8}">
      <dgm:prSet/>
      <dgm:spPr/>
      <dgm:t>
        <a:bodyPr/>
        <a:lstStyle/>
        <a:p>
          <a:endParaRPr lang="en-CA"/>
        </a:p>
      </dgm:t>
    </dgm:pt>
    <dgm:pt modelId="{804A9C70-F098-4384-B035-862BBAE482C5}" type="sibTrans" cxnId="{3997010A-37C2-4956-815F-57DEBF06EDE8}">
      <dgm:prSet/>
      <dgm:spPr/>
      <dgm:t>
        <a:bodyPr/>
        <a:lstStyle/>
        <a:p>
          <a:endParaRPr lang="en-CA"/>
        </a:p>
      </dgm:t>
    </dgm:pt>
    <dgm:pt modelId="{300629A9-F5E7-4C47-A0F2-16340F2162F7}">
      <dgm:prSet phldrT="[Text]"/>
      <dgm:spPr/>
      <dgm:t>
        <a:bodyPr/>
        <a:lstStyle/>
        <a:p>
          <a:pPr rtl="0"/>
          <a:r>
            <a:rPr lang="en-CA"/>
            <a:t>Morphine </a:t>
          </a:r>
          <a:r>
            <a:rPr lang="en-CA">
              <a:latin typeface="Calibri"/>
            </a:rPr>
            <a:t>SR 15mg twice daily</a:t>
          </a:r>
          <a:endParaRPr lang="en-CA"/>
        </a:p>
      </dgm:t>
    </dgm:pt>
    <dgm:pt modelId="{ADC26532-623C-4207-944A-4163A08EE147}" type="parTrans" cxnId="{3C30D59F-7CF2-4C3C-A91A-568D3CBC0C6D}">
      <dgm:prSet/>
      <dgm:spPr/>
      <dgm:t>
        <a:bodyPr/>
        <a:lstStyle/>
        <a:p>
          <a:endParaRPr lang="en-CA"/>
        </a:p>
      </dgm:t>
    </dgm:pt>
    <dgm:pt modelId="{334EF399-2EF1-484A-846A-B4763A96CCD4}" type="sibTrans" cxnId="{3C30D59F-7CF2-4C3C-A91A-568D3CBC0C6D}">
      <dgm:prSet/>
      <dgm:spPr/>
      <dgm:t>
        <a:bodyPr/>
        <a:lstStyle/>
        <a:p>
          <a:endParaRPr lang="en-CA"/>
        </a:p>
      </dgm:t>
    </dgm:pt>
    <dgm:pt modelId="{7046B9A7-4DBA-4656-9BF1-E47EC08F0E1F}">
      <dgm:prSet phldrT="[Text]"/>
      <dgm:spPr/>
      <dgm:t>
        <a:bodyPr/>
        <a:lstStyle/>
        <a:p>
          <a:pPr rtl="0"/>
          <a:r>
            <a:rPr lang="en-CA"/>
            <a:t>Oxycodone </a:t>
          </a:r>
          <a:r>
            <a:rPr lang="en-CA">
              <a:latin typeface="Calibri"/>
            </a:rPr>
            <a:t>5mg every 6 hours</a:t>
          </a:r>
          <a:endParaRPr lang="en-CA"/>
        </a:p>
      </dgm:t>
    </dgm:pt>
    <dgm:pt modelId="{5FA696C2-2C7C-4151-AAB9-B8E17C841BE0}" type="parTrans" cxnId="{7C2CC410-D8CC-411D-A323-D5BCACEC6F52}">
      <dgm:prSet/>
      <dgm:spPr/>
      <dgm:t>
        <a:bodyPr/>
        <a:lstStyle/>
        <a:p>
          <a:endParaRPr lang="en-CA"/>
        </a:p>
      </dgm:t>
    </dgm:pt>
    <dgm:pt modelId="{F9A89AC2-8A2B-4E98-BADB-9E98C27FE629}" type="sibTrans" cxnId="{7C2CC410-D8CC-411D-A323-D5BCACEC6F52}">
      <dgm:prSet/>
      <dgm:spPr/>
      <dgm:t>
        <a:bodyPr/>
        <a:lstStyle/>
        <a:p>
          <a:endParaRPr lang="en-CA"/>
        </a:p>
      </dgm:t>
    </dgm:pt>
    <dgm:pt modelId="{F5174CB2-F9C0-48E0-BB66-99D212AF4A69}">
      <dgm:prSet phldrT="[Text]"/>
      <dgm:spPr/>
      <dgm:t>
        <a:bodyPr/>
        <a:lstStyle/>
        <a:p>
          <a:pPr rtl="0"/>
          <a:r>
            <a:rPr lang="en-CA">
              <a:latin typeface="Calibri"/>
            </a:rPr>
            <a:t>Taking opioids for 15</a:t>
          </a:r>
          <a:r>
            <a:rPr lang="en-CA"/>
            <a:t> years</a:t>
          </a:r>
          <a:r>
            <a:rPr lang="en-CA">
              <a:latin typeface="Calibri"/>
            </a:rPr>
            <a:t> </a:t>
          </a:r>
          <a:endParaRPr lang="en-CA"/>
        </a:p>
      </dgm:t>
    </dgm:pt>
    <dgm:pt modelId="{8CEE70DF-2EA4-492B-94DB-06A8AD6DE0BB}" type="parTrans" cxnId="{7CF32F2D-6DA5-4F6D-B5DE-9CC50F00AFAC}">
      <dgm:prSet/>
      <dgm:spPr/>
      <dgm:t>
        <a:bodyPr/>
        <a:lstStyle/>
        <a:p>
          <a:endParaRPr lang="en-CA"/>
        </a:p>
      </dgm:t>
    </dgm:pt>
    <dgm:pt modelId="{DD9852F5-16BE-4AD4-BB70-7823B4F0DE5F}" type="sibTrans" cxnId="{7CF32F2D-6DA5-4F6D-B5DE-9CC50F00AFAC}">
      <dgm:prSet/>
      <dgm:spPr/>
      <dgm:t>
        <a:bodyPr/>
        <a:lstStyle/>
        <a:p>
          <a:endParaRPr lang="en-CA"/>
        </a:p>
      </dgm:t>
    </dgm:pt>
    <dgm:pt modelId="{4BA39F44-2A1D-402D-A858-14EC338A5395}">
      <dgm:prSet phldrT="[Text]"/>
      <dgm:spPr/>
      <dgm:t>
        <a:bodyPr/>
        <a:lstStyle/>
        <a:p>
          <a:pPr rtl="0"/>
          <a:r>
            <a:rPr lang="en-CA">
              <a:latin typeface="Calibri"/>
            </a:rPr>
            <a:t>Taking opioids</a:t>
          </a:r>
          <a:r>
            <a:rPr lang="en-CA"/>
            <a:t> for 3 months</a:t>
          </a:r>
          <a:r>
            <a:rPr lang="en-CA">
              <a:latin typeface="Calibri"/>
            </a:rPr>
            <a:t>  </a:t>
          </a:r>
          <a:endParaRPr lang="en-CA"/>
        </a:p>
      </dgm:t>
    </dgm:pt>
    <dgm:pt modelId="{3543E8B0-81F0-4670-904C-57D67FF01C99}" type="parTrans" cxnId="{A303F72E-A590-4C79-8C7A-8AEFE6E309CB}">
      <dgm:prSet/>
      <dgm:spPr/>
      <dgm:t>
        <a:bodyPr/>
        <a:lstStyle/>
        <a:p>
          <a:endParaRPr lang="en-CA"/>
        </a:p>
      </dgm:t>
    </dgm:pt>
    <dgm:pt modelId="{08FBE27C-3AE4-4A13-BE10-13605BDA2949}" type="sibTrans" cxnId="{A303F72E-A590-4C79-8C7A-8AEFE6E309CB}">
      <dgm:prSet/>
      <dgm:spPr/>
      <dgm:t>
        <a:bodyPr/>
        <a:lstStyle/>
        <a:p>
          <a:endParaRPr lang="en-CA"/>
        </a:p>
      </dgm:t>
    </dgm:pt>
    <dgm:pt modelId="{98934B16-5548-41CC-AFA3-EE806ACC0EBE}" type="pres">
      <dgm:prSet presAssocID="{45107A47-E6BB-4CEB-B1D4-C0B441B0E94B}" presName="Name0" presStyleCnt="0">
        <dgm:presLayoutVars>
          <dgm:dir/>
          <dgm:animLvl val="lvl"/>
          <dgm:resizeHandles val="exact"/>
        </dgm:presLayoutVars>
      </dgm:prSet>
      <dgm:spPr/>
    </dgm:pt>
    <dgm:pt modelId="{0DBDA3CC-D7F2-4A3A-B577-823D18D76611}" type="pres">
      <dgm:prSet presAssocID="{65B880AF-EAB6-436E-B04B-EA397F65409A}" presName="composite" presStyleCnt="0"/>
      <dgm:spPr/>
    </dgm:pt>
    <dgm:pt modelId="{3CE7BFEB-45B0-4543-B164-BD05AF154DFD}" type="pres">
      <dgm:prSet presAssocID="{65B880AF-EAB6-436E-B04B-EA397F65409A}" presName="parTx" presStyleLbl="alignNode1" presStyleIdx="0" presStyleCnt="2">
        <dgm:presLayoutVars>
          <dgm:chMax val="0"/>
          <dgm:chPref val="0"/>
          <dgm:bulletEnabled val="1"/>
        </dgm:presLayoutVars>
      </dgm:prSet>
      <dgm:spPr/>
    </dgm:pt>
    <dgm:pt modelId="{C6AB2CDD-B171-470F-BDBF-5DD17700801A}" type="pres">
      <dgm:prSet presAssocID="{65B880AF-EAB6-436E-B04B-EA397F65409A}" presName="desTx" presStyleLbl="alignAccFollowNode1" presStyleIdx="0" presStyleCnt="2">
        <dgm:presLayoutVars>
          <dgm:bulletEnabled val="1"/>
        </dgm:presLayoutVars>
      </dgm:prSet>
      <dgm:spPr/>
    </dgm:pt>
    <dgm:pt modelId="{1DF34B13-817C-4CD2-BEA1-A5835D5BA4EA}" type="pres">
      <dgm:prSet presAssocID="{D620BFD4-C9B2-40C6-AC0B-20BBAFE0EA4D}" presName="space" presStyleCnt="0"/>
      <dgm:spPr/>
    </dgm:pt>
    <dgm:pt modelId="{6EAB7FA7-DC5A-4C58-8E95-9AE2B3E5688B}" type="pres">
      <dgm:prSet presAssocID="{92BEDDE0-2AFF-45DD-957A-52DAE675478F}" presName="composite" presStyleCnt="0"/>
      <dgm:spPr/>
    </dgm:pt>
    <dgm:pt modelId="{BD52605A-90A2-4B4A-B931-6D6ABE34BAF0}" type="pres">
      <dgm:prSet presAssocID="{92BEDDE0-2AFF-45DD-957A-52DAE675478F}" presName="parTx" presStyleLbl="alignNode1" presStyleIdx="1" presStyleCnt="2">
        <dgm:presLayoutVars>
          <dgm:chMax val="0"/>
          <dgm:chPref val="0"/>
          <dgm:bulletEnabled val="1"/>
        </dgm:presLayoutVars>
      </dgm:prSet>
      <dgm:spPr/>
    </dgm:pt>
    <dgm:pt modelId="{91FEA814-AAB5-4FE0-9CB7-DD7338EDED20}" type="pres">
      <dgm:prSet presAssocID="{92BEDDE0-2AFF-45DD-957A-52DAE675478F}" presName="desTx" presStyleLbl="alignAccFollowNode1" presStyleIdx="1" presStyleCnt="2">
        <dgm:presLayoutVars>
          <dgm:bulletEnabled val="1"/>
        </dgm:presLayoutVars>
      </dgm:prSet>
      <dgm:spPr/>
    </dgm:pt>
  </dgm:ptLst>
  <dgm:cxnLst>
    <dgm:cxn modelId="{DE3CB104-C0F2-44E1-98FA-B94ABF277D90}" type="presOf" srcId="{BA281091-759C-4B1D-9B3A-73568CA8AE04}" destId="{91FEA814-AAB5-4FE0-9CB7-DD7338EDED20}" srcOrd="0" destOrd="0" presId="urn:microsoft.com/office/officeart/2005/8/layout/hList1"/>
    <dgm:cxn modelId="{3997010A-37C2-4956-815F-57DEBF06EDE8}" srcId="{92BEDDE0-2AFF-45DD-957A-52DAE675478F}" destId="{62C02BAC-FD2B-4D84-8283-26F0CD66DE32}" srcOrd="1" destOrd="0" parTransId="{22E911EA-4448-4342-B709-6CB2D44AF17A}" sibTransId="{804A9C70-F098-4384-B035-862BBAE482C5}"/>
    <dgm:cxn modelId="{53E3A70F-D5F9-4FFB-BCD8-2E4643846555}" type="presOf" srcId="{F9F87DC6-12B9-4262-92AC-0C7343EF86D7}" destId="{C6AB2CDD-B171-470F-BDBF-5DD17700801A}" srcOrd="0" destOrd="0" presId="urn:microsoft.com/office/officeart/2005/8/layout/hList1"/>
    <dgm:cxn modelId="{7C2CC410-D8CC-411D-A323-D5BCACEC6F52}" srcId="{92BEDDE0-2AFF-45DD-957A-52DAE675478F}" destId="{7046B9A7-4DBA-4656-9BF1-E47EC08F0E1F}" srcOrd="2" destOrd="0" parTransId="{5FA696C2-2C7C-4151-AAB9-B8E17C841BE0}" sibTransId="{F9A89AC2-8A2B-4E98-BADB-9E98C27FE629}"/>
    <dgm:cxn modelId="{88B60913-B296-4DEC-9EF5-65BD173A83A6}" srcId="{65B880AF-EAB6-436E-B04B-EA397F65409A}" destId="{F9F87DC6-12B9-4262-92AC-0C7343EF86D7}" srcOrd="0" destOrd="0" parTransId="{4E18D58C-F259-4D8A-9AEB-84511A9A93BD}" sibTransId="{A89D4086-9BE3-4495-B9A9-457BB1AE4193}"/>
    <dgm:cxn modelId="{6342D829-DFBD-45FD-B82D-5E10229717BE}" srcId="{45107A47-E6BB-4CEB-B1D4-C0B441B0E94B}" destId="{92BEDDE0-2AFF-45DD-957A-52DAE675478F}" srcOrd="1" destOrd="0" parTransId="{F72BB17D-36C0-48F3-9BFE-E938EEF76068}" sibTransId="{ADEB4799-1FB6-418E-B8A9-3A7CCF6055D6}"/>
    <dgm:cxn modelId="{7CF32F2D-6DA5-4F6D-B5DE-9CC50F00AFAC}" srcId="{65B880AF-EAB6-436E-B04B-EA397F65409A}" destId="{F5174CB2-F9C0-48E0-BB66-99D212AF4A69}" srcOrd="3" destOrd="0" parTransId="{8CEE70DF-2EA4-492B-94DB-06A8AD6DE0BB}" sibTransId="{DD9852F5-16BE-4AD4-BB70-7823B4F0DE5F}"/>
    <dgm:cxn modelId="{A303F72E-A590-4C79-8C7A-8AEFE6E309CB}" srcId="{92BEDDE0-2AFF-45DD-957A-52DAE675478F}" destId="{4BA39F44-2A1D-402D-A858-14EC338A5395}" srcOrd="3" destOrd="0" parTransId="{3543E8B0-81F0-4670-904C-57D67FF01C99}" sibTransId="{08FBE27C-3AE4-4A13-BE10-13605BDA2949}"/>
    <dgm:cxn modelId="{478C1C32-7FD2-44C9-ADCA-2B7EBEE23F4F}" type="presOf" srcId="{92BEDDE0-2AFF-45DD-957A-52DAE675478F}" destId="{BD52605A-90A2-4B4A-B931-6D6ABE34BAF0}" srcOrd="0" destOrd="0" presId="urn:microsoft.com/office/officeart/2005/8/layout/hList1"/>
    <dgm:cxn modelId="{2BE63138-46F1-4769-A9E3-C829A2063B13}" type="presOf" srcId="{7046B9A7-4DBA-4656-9BF1-E47EC08F0E1F}" destId="{91FEA814-AAB5-4FE0-9CB7-DD7338EDED20}" srcOrd="0" destOrd="2" presId="urn:microsoft.com/office/officeart/2005/8/layout/hList1"/>
    <dgm:cxn modelId="{D494533B-4990-4D62-8ACD-2C2F207A86EB}" type="presOf" srcId="{45107A47-E6BB-4CEB-B1D4-C0B441B0E94B}" destId="{98934B16-5548-41CC-AFA3-EE806ACC0EBE}" srcOrd="0" destOrd="0" presId="urn:microsoft.com/office/officeart/2005/8/layout/hList1"/>
    <dgm:cxn modelId="{34D8635A-AF3A-403A-91E0-C790DCAD9C5F}" type="presOf" srcId="{4BA39F44-2A1D-402D-A858-14EC338A5395}" destId="{91FEA814-AAB5-4FE0-9CB7-DD7338EDED20}" srcOrd="0" destOrd="3" presId="urn:microsoft.com/office/officeart/2005/8/layout/hList1"/>
    <dgm:cxn modelId="{A25A9164-86DA-4AC2-9505-47C48DF31324}" srcId="{45107A47-E6BB-4CEB-B1D4-C0B441B0E94B}" destId="{65B880AF-EAB6-436E-B04B-EA397F65409A}" srcOrd="0" destOrd="0" parTransId="{8411EE14-281F-438D-975A-FB93C3F98DA2}" sibTransId="{D620BFD4-C9B2-40C6-AC0B-20BBAFE0EA4D}"/>
    <dgm:cxn modelId="{3A4FF769-A350-4413-B754-F16F59EEAA06}" type="presOf" srcId="{300629A9-F5E7-4C47-A0F2-16340F2162F7}" destId="{C6AB2CDD-B171-470F-BDBF-5DD17700801A}" srcOrd="0" destOrd="2" presId="urn:microsoft.com/office/officeart/2005/8/layout/hList1"/>
    <dgm:cxn modelId="{3C30D59F-7CF2-4C3C-A91A-568D3CBC0C6D}" srcId="{65B880AF-EAB6-436E-B04B-EA397F65409A}" destId="{300629A9-F5E7-4C47-A0F2-16340F2162F7}" srcOrd="2" destOrd="0" parTransId="{ADC26532-623C-4207-944A-4163A08EE147}" sibTransId="{334EF399-2EF1-484A-846A-B4763A96CCD4}"/>
    <dgm:cxn modelId="{6CED08C1-DAE9-4BEA-8762-42D181108237}" type="presOf" srcId="{62C02BAC-FD2B-4D84-8283-26F0CD66DE32}" destId="{91FEA814-AAB5-4FE0-9CB7-DD7338EDED20}" srcOrd="0" destOrd="1" presId="urn:microsoft.com/office/officeart/2005/8/layout/hList1"/>
    <dgm:cxn modelId="{559D26C7-B9AB-42C6-B300-B28D35CE7D64}" srcId="{65B880AF-EAB6-436E-B04B-EA397F65409A}" destId="{ADD87C54-EFB9-47F8-A692-DCBD20AB2207}" srcOrd="1" destOrd="0" parTransId="{F53E6130-409B-414F-B44C-82AAD2610B45}" sibTransId="{AF787598-F081-4754-958D-92F980F593CA}"/>
    <dgm:cxn modelId="{01CB2ACC-C5F8-43C7-9457-103DF2660D73}" type="presOf" srcId="{65B880AF-EAB6-436E-B04B-EA397F65409A}" destId="{3CE7BFEB-45B0-4543-B164-BD05AF154DFD}" srcOrd="0" destOrd="0" presId="urn:microsoft.com/office/officeart/2005/8/layout/hList1"/>
    <dgm:cxn modelId="{45508DD7-15D8-49F3-B641-22547AFA29B5}" type="presOf" srcId="{ADD87C54-EFB9-47F8-A692-DCBD20AB2207}" destId="{C6AB2CDD-B171-470F-BDBF-5DD17700801A}" srcOrd="0" destOrd="1" presId="urn:microsoft.com/office/officeart/2005/8/layout/hList1"/>
    <dgm:cxn modelId="{2DD237F4-B460-4167-A216-0E18975476EE}" srcId="{92BEDDE0-2AFF-45DD-957A-52DAE675478F}" destId="{BA281091-759C-4B1D-9B3A-73568CA8AE04}" srcOrd="0" destOrd="0" parTransId="{1C3B8385-166A-4AFA-8C49-31B06B320A5F}" sibTransId="{A6DA1E5E-9586-4FD8-893A-FEB9D686A0D3}"/>
    <dgm:cxn modelId="{E0837FFD-006C-4295-B6DC-F78685947F1C}" type="presOf" srcId="{F5174CB2-F9C0-48E0-BB66-99D212AF4A69}" destId="{C6AB2CDD-B171-470F-BDBF-5DD17700801A}" srcOrd="0" destOrd="3" presId="urn:microsoft.com/office/officeart/2005/8/layout/hList1"/>
    <dgm:cxn modelId="{87C38560-0A59-4F5C-94C8-873CA5C25C39}" type="presParOf" srcId="{98934B16-5548-41CC-AFA3-EE806ACC0EBE}" destId="{0DBDA3CC-D7F2-4A3A-B577-823D18D76611}" srcOrd="0" destOrd="0" presId="urn:microsoft.com/office/officeart/2005/8/layout/hList1"/>
    <dgm:cxn modelId="{152E2F3B-4740-4282-ACB2-24E34946ABB0}" type="presParOf" srcId="{0DBDA3CC-D7F2-4A3A-B577-823D18D76611}" destId="{3CE7BFEB-45B0-4543-B164-BD05AF154DFD}" srcOrd="0" destOrd="0" presId="urn:microsoft.com/office/officeart/2005/8/layout/hList1"/>
    <dgm:cxn modelId="{C6D0F110-9035-4AB0-9399-FBD52AF637B8}" type="presParOf" srcId="{0DBDA3CC-D7F2-4A3A-B577-823D18D76611}" destId="{C6AB2CDD-B171-470F-BDBF-5DD17700801A}" srcOrd="1" destOrd="0" presId="urn:microsoft.com/office/officeart/2005/8/layout/hList1"/>
    <dgm:cxn modelId="{04E88000-ABE5-4946-BC62-1BE61F35B8E9}" type="presParOf" srcId="{98934B16-5548-41CC-AFA3-EE806ACC0EBE}" destId="{1DF34B13-817C-4CD2-BEA1-A5835D5BA4EA}" srcOrd="1" destOrd="0" presId="urn:microsoft.com/office/officeart/2005/8/layout/hList1"/>
    <dgm:cxn modelId="{20C56D44-9648-442E-8318-67017E81A363}" type="presParOf" srcId="{98934B16-5548-41CC-AFA3-EE806ACC0EBE}" destId="{6EAB7FA7-DC5A-4C58-8E95-9AE2B3E5688B}" srcOrd="2" destOrd="0" presId="urn:microsoft.com/office/officeart/2005/8/layout/hList1"/>
    <dgm:cxn modelId="{8873768B-60BD-446E-8B3B-6E259693DCBB}" type="presParOf" srcId="{6EAB7FA7-DC5A-4C58-8E95-9AE2B3E5688B}" destId="{BD52605A-90A2-4B4A-B931-6D6ABE34BAF0}" srcOrd="0" destOrd="0" presId="urn:microsoft.com/office/officeart/2005/8/layout/hList1"/>
    <dgm:cxn modelId="{52DCAABC-243E-4405-B11D-1B6A1D3F941D}" type="presParOf" srcId="{6EAB7FA7-DC5A-4C58-8E95-9AE2B3E5688B}" destId="{91FEA814-AAB5-4FE0-9CB7-DD7338EDED2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BA17BB-CF37-4A54-B57A-BA6BD10CF30B}"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en-CA"/>
        </a:p>
      </dgm:t>
    </dgm:pt>
    <dgm:pt modelId="{E0A4BCB7-C994-414A-B0E5-05307BB3CF00}">
      <dgm:prSet phldrT="[Text]"/>
      <dgm:spPr/>
      <dgm:t>
        <a:bodyPr/>
        <a:lstStyle/>
        <a:p>
          <a:endParaRPr lang="en-CA"/>
        </a:p>
      </dgm:t>
    </dgm:pt>
    <dgm:pt modelId="{E5D53A0E-3367-4C91-9FA2-BBEF849C3FD3}" type="parTrans" cxnId="{1D16EE26-961A-4232-8DC7-9137C8157C1B}">
      <dgm:prSet/>
      <dgm:spPr/>
      <dgm:t>
        <a:bodyPr/>
        <a:lstStyle/>
        <a:p>
          <a:endParaRPr lang="en-CA"/>
        </a:p>
      </dgm:t>
    </dgm:pt>
    <dgm:pt modelId="{77970364-708A-4802-95F7-60EBE0460A77}" type="sibTrans" cxnId="{1D16EE26-961A-4232-8DC7-9137C8157C1B}">
      <dgm:prSet/>
      <dgm:spPr/>
      <dgm:t>
        <a:bodyPr/>
        <a:lstStyle/>
        <a:p>
          <a:endParaRPr lang="en-CA"/>
        </a:p>
      </dgm:t>
    </dgm:pt>
    <dgm:pt modelId="{93A50542-47C8-4319-87D3-67F9BE8A416A}">
      <dgm:prSet phldrT="[Text]"/>
      <dgm:spPr/>
      <dgm:t>
        <a:bodyPr/>
        <a:lstStyle/>
        <a:p>
          <a:endParaRPr lang="en-CA"/>
        </a:p>
      </dgm:t>
    </dgm:pt>
    <dgm:pt modelId="{24F2133F-F766-4E08-A5A0-158F42430F1D}" type="parTrans" cxnId="{DAF8F0E7-3FD6-4F9D-8AD0-7BB9157C2514}">
      <dgm:prSet/>
      <dgm:spPr/>
      <dgm:t>
        <a:bodyPr/>
        <a:lstStyle/>
        <a:p>
          <a:endParaRPr lang="en-CA"/>
        </a:p>
      </dgm:t>
    </dgm:pt>
    <dgm:pt modelId="{4BF48C7D-B392-42A8-A61C-8F6A8B512111}" type="sibTrans" cxnId="{DAF8F0E7-3FD6-4F9D-8AD0-7BB9157C2514}">
      <dgm:prSet/>
      <dgm:spPr/>
      <dgm:t>
        <a:bodyPr/>
        <a:lstStyle/>
        <a:p>
          <a:endParaRPr lang="en-CA"/>
        </a:p>
      </dgm:t>
    </dgm:pt>
    <dgm:pt modelId="{3E3516A2-8B63-4DD9-8D67-5E09F9FA7DDD}">
      <dgm:prSet phldrT="[Text]" custT="1"/>
      <dgm:spPr/>
      <dgm:t>
        <a:bodyPr/>
        <a:lstStyle/>
        <a:p>
          <a:endParaRPr lang="en-CA" sz="1200"/>
        </a:p>
      </dgm:t>
    </dgm:pt>
    <dgm:pt modelId="{896002BF-15BE-4AE0-B3FD-CC8C2C458649}" type="parTrans" cxnId="{23DB6FC7-B03F-4199-904C-E52CB7718CE4}">
      <dgm:prSet/>
      <dgm:spPr/>
      <dgm:t>
        <a:bodyPr/>
        <a:lstStyle/>
        <a:p>
          <a:endParaRPr lang="en-CA"/>
        </a:p>
      </dgm:t>
    </dgm:pt>
    <dgm:pt modelId="{A4293B16-1BD8-473A-BA60-220604B1551A}" type="sibTrans" cxnId="{23DB6FC7-B03F-4199-904C-E52CB7718CE4}">
      <dgm:prSet/>
      <dgm:spPr/>
      <dgm:t>
        <a:bodyPr/>
        <a:lstStyle/>
        <a:p>
          <a:endParaRPr lang="en-CA"/>
        </a:p>
      </dgm:t>
    </dgm:pt>
    <dgm:pt modelId="{538563D2-33BD-45EC-A13E-E72E8E5CBE23}" type="pres">
      <dgm:prSet presAssocID="{E5BA17BB-CF37-4A54-B57A-BA6BD10CF30B}" presName="cycle" presStyleCnt="0">
        <dgm:presLayoutVars>
          <dgm:dir/>
          <dgm:resizeHandles val="exact"/>
        </dgm:presLayoutVars>
      </dgm:prSet>
      <dgm:spPr/>
    </dgm:pt>
    <dgm:pt modelId="{4CAEE9F6-2BDA-47B8-B3A9-9FD95D85A5C1}" type="pres">
      <dgm:prSet presAssocID="{E0A4BCB7-C994-414A-B0E5-05307BB3CF00}" presName="node" presStyleLbl="node1" presStyleIdx="0" presStyleCnt="3" custScaleX="112819" custScaleY="102362" custRadScaleRad="100350" custRadScaleInc="1484">
        <dgm:presLayoutVars>
          <dgm:bulletEnabled val="1"/>
        </dgm:presLayoutVars>
      </dgm:prSet>
      <dgm:spPr/>
    </dgm:pt>
    <dgm:pt modelId="{CBC5EFAC-0113-4B34-828C-852C216CB595}" type="pres">
      <dgm:prSet presAssocID="{77970364-708A-4802-95F7-60EBE0460A77}" presName="sibTrans" presStyleLbl="sibTrans2D1" presStyleIdx="0" presStyleCnt="3" custScaleX="126038" custLinFactNeighborX="42718" custLinFactNeighborY="-17782"/>
      <dgm:spPr/>
    </dgm:pt>
    <dgm:pt modelId="{73775B2F-11BF-4CDE-A170-98820C05DDA8}" type="pres">
      <dgm:prSet presAssocID="{77970364-708A-4802-95F7-60EBE0460A77}" presName="connectorText" presStyleLbl="sibTrans2D1" presStyleIdx="0" presStyleCnt="3"/>
      <dgm:spPr/>
    </dgm:pt>
    <dgm:pt modelId="{10045E2B-0DF3-4182-9C37-A968E12F8788}" type="pres">
      <dgm:prSet presAssocID="{93A50542-47C8-4319-87D3-67F9BE8A416A}" presName="node" presStyleLbl="node1" presStyleIdx="1" presStyleCnt="3" custScaleX="111239" custScaleY="109744" custRadScaleRad="135403" custRadScaleInc="-14968">
        <dgm:presLayoutVars>
          <dgm:bulletEnabled val="1"/>
        </dgm:presLayoutVars>
      </dgm:prSet>
      <dgm:spPr/>
    </dgm:pt>
    <dgm:pt modelId="{373127E2-169B-44D5-892B-F38F4BDE6451}" type="pres">
      <dgm:prSet presAssocID="{4BF48C7D-B392-42A8-A61C-8F6A8B512111}" presName="sibTrans" presStyleLbl="sibTrans2D1" presStyleIdx="1" presStyleCnt="3" custAng="21515148" custLinFactNeighborX="983" custLinFactNeighborY="84996"/>
      <dgm:spPr/>
    </dgm:pt>
    <dgm:pt modelId="{027D542C-F874-4EF9-81A8-6D2C10C212CD}" type="pres">
      <dgm:prSet presAssocID="{4BF48C7D-B392-42A8-A61C-8F6A8B512111}" presName="connectorText" presStyleLbl="sibTrans2D1" presStyleIdx="1" presStyleCnt="3"/>
      <dgm:spPr/>
    </dgm:pt>
    <dgm:pt modelId="{1C9D823A-194E-40DC-8C8A-779E5A4B0999}" type="pres">
      <dgm:prSet presAssocID="{3E3516A2-8B63-4DD9-8D67-5E09F9FA7DDD}" presName="node" presStyleLbl="node1" presStyleIdx="2" presStyleCnt="3" custScaleX="110353" custScaleY="104692" custRadScaleRad="131118" custRadScaleInc="13454">
        <dgm:presLayoutVars>
          <dgm:bulletEnabled val="1"/>
        </dgm:presLayoutVars>
      </dgm:prSet>
      <dgm:spPr/>
    </dgm:pt>
    <dgm:pt modelId="{FF9D575C-1D60-48B3-9789-D3B86D57357D}" type="pres">
      <dgm:prSet presAssocID="{A4293B16-1BD8-473A-BA60-220604B1551A}" presName="sibTrans" presStyleLbl="sibTrans2D1" presStyleIdx="2" presStyleCnt="3" custScaleX="120067" custLinFactNeighborX="-32020" custLinFactNeighborY="-13643"/>
      <dgm:spPr/>
    </dgm:pt>
    <dgm:pt modelId="{AA4B2A44-F11D-4A8C-911F-610BD4547E78}" type="pres">
      <dgm:prSet presAssocID="{A4293B16-1BD8-473A-BA60-220604B1551A}" presName="connectorText" presStyleLbl="sibTrans2D1" presStyleIdx="2" presStyleCnt="3"/>
      <dgm:spPr/>
    </dgm:pt>
  </dgm:ptLst>
  <dgm:cxnLst>
    <dgm:cxn modelId="{CF1B4A17-4131-4B64-AAAD-3414C2532C27}" type="presOf" srcId="{4BF48C7D-B392-42A8-A61C-8F6A8B512111}" destId="{027D542C-F874-4EF9-81A8-6D2C10C212CD}" srcOrd="1" destOrd="0" presId="urn:microsoft.com/office/officeart/2005/8/layout/cycle2"/>
    <dgm:cxn modelId="{1D16EE26-961A-4232-8DC7-9137C8157C1B}" srcId="{E5BA17BB-CF37-4A54-B57A-BA6BD10CF30B}" destId="{E0A4BCB7-C994-414A-B0E5-05307BB3CF00}" srcOrd="0" destOrd="0" parTransId="{E5D53A0E-3367-4C91-9FA2-BBEF849C3FD3}" sibTransId="{77970364-708A-4802-95F7-60EBE0460A77}"/>
    <dgm:cxn modelId="{09DF2229-3C4A-46DA-83BA-8E6900B0A6D3}" type="presOf" srcId="{A4293B16-1BD8-473A-BA60-220604B1551A}" destId="{AA4B2A44-F11D-4A8C-911F-610BD4547E78}" srcOrd="1" destOrd="0" presId="urn:microsoft.com/office/officeart/2005/8/layout/cycle2"/>
    <dgm:cxn modelId="{4C37173A-DE34-4785-B932-7AD79011FEE9}" type="presOf" srcId="{77970364-708A-4802-95F7-60EBE0460A77}" destId="{CBC5EFAC-0113-4B34-828C-852C216CB595}" srcOrd="0" destOrd="0" presId="urn:microsoft.com/office/officeart/2005/8/layout/cycle2"/>
    <dgm:cxn modelId="{E95DA151-6A4F-4BA5-B49F-A36DFBA35761}" type="presOf" srcId="{93A50542-47C8-4319-87D3-67F9BE8A416A}" destId="{10045E2B-0DF3-4182-9C37-A968E12F8788}" srcOrd="0" destOrd="0" presId="urn:microsoft.com/office/officeart/2005/8/layout/cycle2"/>
    <dgm:cxn modelId="{184B336A-A23B-403C-96DA-236C708C3BEA}" type="presOf" srcId="{77970364-708A-4802-95F7-60EBE0460A77}" destId="{73775B2F-11BF-4CDE-A170-98820C05DDA8}" srcOrd="1" destOrd="0" presId="urn:microsoft.com/office/officeart/2005/8/layout/cycle2"/>
    <dgm:cxn modelId="{F34FD587-5FC0-4B6E-9CAE-7969E1EBD552}" type="presOf" srcId="{A4293B16-1BD8-473A-BA60-220604B1551A}" destId="{FF9D575C-1D60-48B3-9789-D3B86D57357D}" srcOrd="0" destOrd="0" presId="urn:microsoft.com/office/officeart/2005/8/layout/cycle2"/>
    <dgm:cxn modelId="{E3FDD492-2B13-4755-BC9E-25FBB560B5A0}" type="presOf" srcId="{4BF48C7D-B392-42A8-A61C-8F6A8B512111}" destId="{373127E2-169B-44D5-892B-F38F4BDE6451}" srcOrd="0" destOrd="0" presId="urn:microsoft.com/office/officeart/2005/8/layout/cycle2"/>
    <dgm:cxn modelId="{F5A092AF-A02B-4F8E-8EF6-DE65FC5BBBAA}" type="presOf" srcId="{E0A4BCB7-C994-414A-B0E5-05307BB3CF00}" destId="{4CAEE9F6-2BDA-47B8-B3A9-9FD95D85A5C1}" srcOrd="0" destOrd="0" presId="urn:microsoft.com/office/officeart/2005/8/layout/cycle2"/>
    <dgm:cxn modelId="{6FE9C0C6-7982-4612-8AD8-F4657448E5E3}" type="presOf" srcId="{E5BA17BB-CF37-4A54-B57A-BA6BD10CF30B}" destId="{538563D2-33BD-45EC-A13E-E72E8E5CBE23}" srcOrd="0" destOrd="0" presId="urn:microsoft.com/office/officeart/2005/8/layout/cycle2"/>
    <dgm:cxn modelId="{23DB6FC7-B03F-4199-904C-E52CB7718CE4}" srcId="{E5BA17BB-CF37-4A54-B57A-BA6BD10CF30B}" destId="{3E3516A2-8B63-4DD9-8D67-5E09F9FA7DDD}" srcOrd="2" destOrd="0" parTransId="{896002BF-15BE-4AE0-B3FD-CC8C2C458649}" sibTransId="{A4293B16-1BD8-473A-BA60-220604B1551A}"/>
    <dgm:cxn modelId="{1869DFCC-A475-4BC5-AFD0-5EF0C70A500E}" type="presOf" srcId="{3E3516A2-8B63-4DD9-8D67-5E09F9FA7DDD}" destId="{1C9D823A-194E-40DC-8C8A-779E5A4B0999}" srcOrd="0" destOrd="0" presId="urn:microsoft.com/office/officeart/2005/8/layout/cycle2"/>
    <dgm:cxn modelId="{DAF8F0E7-3FD6-4F9D-8AD0-7BB9157C2514}" srcId="{E5BA17BB-CF37-4A54-B57A-BA6BD10CF30B}" destId="{93A50542-47C8-4319-87D3-67F9BE8A416A}" srcOrd="1" destOrd="0" parTransId="{24F2133F-F766-4E08-A5A0-158F42430F1D}" sibTransId="{4BF48C7D-B392-42A8-A61C-8F6A8B512111}"/>
    <dgm:cxn modelId="{00DEB47B-6A47-475F-8479-A755FA376C42}" type="presParOf" srcId="{538563D2-33BD-45EC-A13E-E72E8E5CBE23}" destId="{4CAEE9F6-2BDA-47B8-B3A9-9FD95D85A5C1}" srcOrd="0" destOrd="0" presId="urn:microsoft.com/office/officeart/2005/8/layout/cycle2"/>
    <dgm:cxn modelId="{BAC635B0-EBEA-455E-9E65-72830B8E3FE5}" type="presParOf" srcId="{538563D2-33BD-45EC-A13E-E72E8E5CBE23}" destId="{CBC5EFAC-0113-4B34-828C-852C216CB595}" srcOrd="1" destOrd="0" presId="urn:microsoft.com/office/officeart/2005/8/layout/cycle2"/>
    <dgm:cxn modelId="{4F1923AB-C75E-4F8E-8C17-85E605618677}" type="presParOf" srcId="{CBC5EFAC-0113-4B34-828C-852C216CB595}" destId="{73775B2F-11BF-4CDE-A170-98820C05DDA8}" srcOrd="0" destOrd="0" presId="urn:microsoft.com/office/officeart/2005/8/layout/cycle2"/>
    <dgm:cxn modelId="{5D6D3717-49CD-4163-B439-1DA1467DBC35}" type="presParOf" srcId="{538563D2-33BD-45EC-A13E-E72E8E5CBE23}" destId="{10045E2B-0DF3-4182-9C37-A968E12F8788}" srcOrd="2" destOrd="0" presId="urn:microsoft.com/office/officeart/2005/8/layout/cycle2"/>
    <dgm:cxn modelId="{ABBA26EE-4F4D-4E9B-92BD-EC898D29C1B8}" type="presParOf" srcId="{538563D2-33BD-45EC-A13E-E72E8E5CBE23}" destId="{373127E2-169B-44D5-892B-F38F4BDE6451}" srcOrd="3" destOrd="0" presId="urn:microsoft.com/office/officeart/2005/8/layout/cycle2"/>
    <dgm:cxn modelId="{F24E528C-836D-4CD9-A2F8-CDB8FF00365C}" type="presParOf" srcId="{373127E2-169B-44D5-892B-F38F4BDE6451}" destId="{027D542C-F874-4EF9-81A8-6D2C10C212CD}" srcOrd="0" destOrd="0" presId="urn:microsoft.com/office/officeart/2005/8/layout/cycle2"/>
    <dgm:cxn modelId="{E74151C8-EC36-44FB-9562-3D2D6C6F8498}" type="presParOf" srcId="{538563D2-33BD-45EC-A13E-E72E8E5CBE23}" destId="{1C9D823A-194E-40DC-8C8A-779E5A4B0999}" srcOrd="4" destOrd="0" presId="urn:microsoft.com/office/officeart/2005/8/layout/cycle2"/>
    <dgm:cxn modelId="{7CFFC8C1-D15C-4158-BC42-D30BDCC74240}" type="presParOf" srcId="{538563D2-33BD-45EC-A13E-E72E8E5CBE23}" destId="{FF9D575C-1D60-48B3-9789-D3B86D57357D}" srcOrd="5" destOrd="0" presId="urn:microsoft.com/office/officeart/2005/8/layout/cycle2"/>
    <dgm:cxn modelId="{1691EC29-8304-4C48-AAE3-1FAF9102AE48}" type="presParOf" srcId="{FF9D575C-1D60-48B3-9789-D3B86D57357D}" destId="{AA4B2A44-F11D-4A8C-911F-610BD4547E7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A69524-9C65-466F-8266-4880FD107634}"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CA"/>
        </a:p>
      </dgm:t>
    </dgm:pt>
    <dgm:pt modelId="{4078CF05-1E89-42B0-99CD-95EEF3EA3102}">
      <dgm:prSet phldrT="[Text]"/>
      <dgm:spPr/>
      <dgm:t>
        <a:bodyPr/>
        <a:lstStyle/>
        <a:p>
          <a:pPr rtl="0"/>
          <a:r>
            <a:rPr lang="en-US" altLang="en-US">
              <a:ea typeface="MS PGothic"/>
            </a:rPr>
            <a:t>Continue</a:t>
          </a:r>
          <a:r>
            <a:rPr lang="en-US" altLang="en-US">
              <a:latin typeface="Calibri"/>
              <a:ea typeface="MS PGothic"/>
            </a:rPr>
            <a:t> </a:t>
          </a:r>
          <a:r>
            <a:rPr lang="en-US" altLang="en-US">
              <a:ea typeface="MS PGothic"/>
            </a:rPr>
            <a:t>non-drug</a:t>
          </a:r>
          <a:r>
            <a:rPr lang="en-US" altLang="en-US">
              <a:latin typeface="Calibri"/>
              <a:ea typeface="MS PGothic"/>
            </a:rPr>
            <a:t> </a:t>
          </a:r>
          <a:r>
            <a:rPr lang="en-US" altLang="en-US">
              <a:ea typeface="MS PGothic"/>
            </a:rPr>
            <a:t>and </a:t>
          </a:r>
          <a:r>
            <a:rPr lang="en-US" altLang="en-US">
              <a:latin typeface="Calibri"/>
              <a:ea typeface="MS PGothic"/>
            </a:rPr>
            <a:t>non-opioid</a:t>
          </a:r>
          <a:r>
            <a:rPr lang="en-US" altLang="en-US">
              <a:ea typeface="MS PGothic"/>
            </a:rPr>
            <a:t> </a:t>
          </a:r>
          <a:r>
            <a:rPr lang="en-US" altLang="en-US">
              <a:latin typeface="Calibri"/>
              <a:ea typeface="MS PGothic"/>
            </a:rPr>
            <a:t>therapies </a:t>
          </a:r>
          <a:endParaRPr lang="en-CA"/>
        </a:p>
      </dgm:t>
    </dgm:pt>
    <dgm:pt modelId="{FDBFD980-B3B3-4ED1-B98A-0F69EA6DDB37}" type="parTrans" cxnId="{FF05CCFA-4055-450E-AD76-A6A5AE9E7605}">
      <dgm:prSet/>
      <dgm:spPr/>
      <dgm:t>
        <a:bodyPr/>
        <a:lstStyle/>
        <a:p>
          <a:endParaRPr lang="en-CA"/>
        </a:p>
      </dgm:t>
    </dgm:pt>
    <dgm:pt modelId="{62C869C3-2B0C-4906-938B-9335971B3908}" type="sibTrans" cxnId="{FF05CCFA-4055-450E-AD76-A6A5AE9E7605}">
      <dgm:prSet/>
      <dgm:spPr/>
      <dgm:t>
        <a:bodyPr/>
        <a:lstStyle/>
        <a:p>
          <a:endParaRPr lang="en-CA"/>
        </a:p>
      </dgm:t>
    </dgm:pt>
    <dgm:pt modelId="{6F45D690-63CF-4DBB-BFD5-5255261DF4B0}">
      <dgm:prSet phldrT="[Text]"/>
      <dgm:spPr/>
      <dgm:t>
        <a:bodyPr/>
        <a:lstStyle/>
        <a:p>
          <a:pPr rtl="0"/>
          <a:r>
            <a:rPr lang="en-CA"/>
            <a:t>Set </a:t>
          </a:r>
          <a:r>
            <a:rPr lang="en-CA">
              <a:latin typeface="Calibri"/>
            </a:rPr>
            <a:t>expectations</a:t>
          </a:r>
          <a:r>
            <a:rPr lang="en-CA"/>
            <a:t> and </a:t>
          </a:r>
          <a:r>
            <a:rPr lang="en-CA">
              <a:latin typeface="Calibri"/>
            </a:rPr>
            <a:t>SMART goals</a:t>
          </a:r>
          <a:endParaRPr lang="en-CA"/>
        </a:p>
      </dgm:t>
    </dgm:pt>
    <dgm:pt modelId="{6B102C75-C98E-43A0-8001-0BD37FA94378}" type="parTrans" cxnId="{B94684BB-F58E-4555-958C-8BF353A6BBAF}">
      <dgm:prSet/>
      <dgm:spPr/>
      <dgm:t>
        <a:bodyPr/>
        <a:lstStyle/>
        <a:p>
          <a:endParaRPr lang="en-CA"/>
        </a:p>
      </dgm:t>
    </dgm:pt>
    <dgm:pt modelId="{2D5934A6-ED51-431B-AA7D-D28FDF3558DB}" type="sibTrans" cxnId="{B94684BB-F58E-4555-958C-8BF353A6BBAF}">
      <dgm:prSet/>
      <dgm:spPr/>
      <dgm:t>
        <a:bodyPr/>
        <a:lstStyle/>
        <a:p>
          <a:endParaRPr lang="en-CA"/>
        </a:p>
      </dgm:t>
    </dgm:pt>
    <dgm:pt modelId="{CCBBF7D2-84CB-4669-AEB2-4FDEC26DB090}">
      <dgm:prSet/>
      <dgm:spPr/>
      <dgm:t>
        <a:bodyPr/>
        <a:lstStyle/>
        <a:p>
          <a:pPr rtl="0"/>
          <a:r>
            <a:rPr lang="en-CA">
              <a:latin typeface="Calibri"/>
            </a:rPr>
            <a:t>Follow-up</a:t>
          </a:r>
          <a:r>
            <a:rPr lang="en-CA"/>
            <a:t> </a:t>
          </a:r>
          <a:r>
            <a:rPr lang="en-CA">
              <a:latin typeface="Calibri"/>
            </a:rPr>
            <a:t>about</a:t>
          </a:r>
          <a:r>
            <a:rPr lang="en-CA"/>
            <a:t> </a:t>
          </a:r>
          <a:r>
            <a:rPr lang="en-CA">
              <a:latin typeface="Calibri"/>
            </a:rPr>
            <a:t>how well the opioid is working and side effects experienced</a:t>
          </a:r>
        </a:p>
      </dgm:t>
    </dgm:pt>
    <dgm:pt modelId="{A3EA3E41-BF59-473E-A9E3-EA598606FB24}" type="parTrans" cxnId="{3870888E-A9C6-4581-98BD-273A806BC4B8}">
      <dgm:prSet/>
      <dgm:spPr/>
      <dgm:t>
        <a:bodyPr/>
        <a:lstStyle/>
        <a:p>
          <a:endParaRPr lang="en-CA"/>
        </a:p>
      </dgm:t>
    </dgm:pt>
    <dgm:pt modelId="{8F855234-41F2-47F9-82F4-0D5B3D7F45AE}" type="sibTrans" cxnId="{3870888E-A9C6-4581-98BD-273A806BC4B8}">
      <dgm:prSet/>
      <dgm:spPr/>
      <dgm:t>
        <a:bodyPr/>
        <a:lstStyle/>
        <a:p>
          <a:endParaRPr lang="en-CA"/>
        </a:p>
      </dgm:t>
    </dgm:pt>
    <dgm:pt modelId="{E94EA076-42AD-4160-BFCB-7057E11D8116}">
      <dgm:prSet phldr="0"/>
      <dgm:spPr/>
      <dgm:t>
        <a:bodyPr/>
        <a:lstStyle/>
        <a:p>
          <a:pPr rtl="0"/>
          <a:r>
            <a:rPr lang="en-CA">
              <a:latin typeface="Calibri"/>
            </a:rPr>
            <a:t>Regularly check-in to see if the opioid is still needed and if the dose is still right for you</a:t>
          </a:r>
          <a:endParaRPr lang="en-CA"/>
        </a:p>
      </dgm:t>
    </dgm:pt>
    <dgm:pt modelId="{4CF13CC8-68C9-46C7-B7B9-EB5141B0B316}" type="parTrans" cxnId="{DE0C5FDC-CB3E-46EE-BC87-D363C8E9C4B8}">
      <dgm:prSet/>
      <dgm:spPr/>
    </dgm:pt>
    <dgm:pt modelId="{1548432B-DA43-4FB2-AF65-F5AEE819E7EC}" type="sibTrans" cxnId="{DE0C5FDC-CB3E-46EE-BC87-D363C8E9C4B8}">
      <dgm:prSet/>
      <dgm:spPr/>
    </dgm:pt>
    <dgm:pt modelId="{AF17904C-D678-46DF-880B-4E17EC82775D}" type="pres">
      <dgm:prSet presAssocID="{4CA69524-9C65-466F-8266-4880FD107634}" presName="outerComposite" presStyleCnt="0">
        <dgm:presLayoutVars>
          <dgm:chMax val="5"/>
          <dgm:dir/>
          <dgm:resizeHandles val="exact"/>
        </dgm:presLayoutVars>
      </dgm:prSet>
      <dgm:spPr/>
    </dgm:pt>
    <dgm:pt modelId="{2E303444-115F-4873-AA5D-A25B156625B6}" type="pres">
      <dgm:prSet presAssocID="{4CA69524-9C65-466F-8266-4880FD107634}" presName="dummyMaxCanvas" presStyleCnt="0">
        <dgm:presLayoutVars/>
      </dgm:prSet>
      <dgm:spPr/>
    </dgm:pt>
    <dgm:pt modelId="{FCBE84C0-A03E-44E0-81CC-3B44A397F039}" type="pres">
      <dgm:prSet presAssocID="{4CA69524-9C65-466F-8266-4880FD107634}" presName="FourNodes_1" presStyleLbl="node1" presStyleIdx="0" presStyleCnt="4">
        <dgm:presLayoutVars>
          <dgm:bulletEnabled val="1"/>
        </dgm:presLayoutVars>
      </dgm:prSet>
      <dgm:spPr/>
    </dgm:pt>
    <dgm:pt modelId="{A8DBFAC5-24AD-4D3C-8E87-0B49F8A59045}" type="pres">
      <dgm:prSet presAssocID="{4CA69524-9C65-466F-8266-4880FD107634}" presName="FourNodes_2" presStyleLbl="node1" presStyleIdx="1" presStyleCnt="4">
        <dgm:presLayoutVars>
          <dgm:bulletEnabled val="1"/>
        </dgm:presLayoutVars>
      </dgm:prSet>
      <dgm:spPr/>
    </dgm:pt>
    <dgm:pt modelId="{E47F388E-86BF-4736-A501-F7F90A47040C}" type="pres">
      <dgm:prSet presAssocID="{4CA69524-9C65-466F-8266-4880FD107634}" presName="FourNodes_3" presStyleLbl="node1" presStyleIdx="2" presStyleCnt="4">
        <dgm:presLayoutVars>
          <dgm:bulletEnabled val="1"/>
        </dgm:presLayoutVars>
      </dgm:prSet>
      <dgm:spPr/>
    </dgm:pt>
    <dgm:pt modelId="{14F2F27D-2C0E-4F9E-B99C-ED436735D7FB}" type="pres">
      <dgm:prSet presAssocID="{4CA69524-9C65-466F-8266-4880FD107634}" presName="FourNodes_4" presStyleLbl="node1" presStyleIdx="3" presStyleCnt="4">
        <dgm:presLayoutVars>
          <dgm:bulletEnabled val="1"/>
        </dgm:presLayoutVars>
      </dgm:prSet>
      <dgm:spPr/>
    </dgm:pt>
    <dgm:pt modelId="{C4F53A08-FBEF-4638-B770-04CD482F9DD1}" type="pres">
      <dgm:prSet presAssocID="{4CA69524-9C65-466F-8266-4880FD107634}" presName="FourConn_1-2" presStyleLbl="fgAccFollowNode1" presStyleIdx="0" presStyleCnt="3">
        <dgm:presLayoutVars>
          <dgm:bulletEnabled val="1"/>
        </dgm:presLayoutVars>
      </dgm:prSet>
      <dgm:spPr/>
    </dgm:pt>
    <dgm:pt modelId="{15963336-C8B0-4B27-9893-193CB52C5A2E}" type="pres">
      <dgm:prSet presAssocID="{4CA69524-9C65-466F-8266-4880FD107634}" presName="FourConn_2-3" presStyleLbl="fgAccFollowNode1" presStyleIdx="1" presStyleCnt="3">
        <dgm:presLayoutVars>
          <dgm:bulletEnabled val="1"/>
        </dgm:presLayoutVars>
      </dgm:prSet>
      <dgm:spPr/>
    </dgm:pt>
    <dgm:pt modelId="{86DE62CF-18B7-40F9-B93A-0C41ADEA3CD4}" type="pres">
      <dgm:prSet presAssocID="{4CA69524-9C65-466F-8266-4880FD107634}" presName="FourConn_3-4" presStyleLbl="fgAccFollowNode1" presStyleIdx="2" presStyleCnt="3">
        <dgm:presLayoutVars>
          <dgm:bulletEnabled val="1"/>
        </dgm:presLayoutVars>
      </dgm:prSet>
      <dgm:spPr/>
    </dgm:pt>
    <dgm:pt modelId="{72B7329B-0F4C-4920-8019-29AB500443DA}" type="pres">
      <dgm:prSet presAssocID="{4CA69524-9C65-466F-8266-4880FD107634}" presName="FourNodes_1_text" presStyleLbl="node1" presStyleIdx="3" presStyleCnt="4">
        <dgm:presLayoutVars>
          <dgm:bulletEnabled val="1"/>
        </dgm:presLayoutVars>
      </dgm:prSet>
      <dgm:spPr/>
    </dgm:pt>
    <dgm:pt modelId="{64572080-0F20-48B8-B55A-B6819FBA8367}" type="pres">
      <dgm:prSet presAssocID="{4CA69524-9C65-466F-8266-4880FD107634}" presName="FourNodes_2_text" presStyleLbl="node1" presStyleIdx="3" presStyleCnt="4">
        <dgm:presLayoutVars>
          <dgm:bulletEnabled val="1"/>
        </dgm:presLayoutVars>
      </dgm:prSet>
      <dgm:spPr/>
    </dgm:pt>
    <dgm:pt modelId="{F2FFE309-1C10-4F2F-928C-6F127C3AA0B9}" type="pres">
      <dgm:prSet presAssocID="{4CA69524-9C65-466F-8266-4880FD107634}" presName="FourNodes_3_text" presStyleLbl="node1" presStyleIdx="3" presStyleCnt="4">
        <dgm:presLayoutVars>
          <dgm:bulletEnabled val="1"/>
        </dgm:presLayoutVars>
      </dgm:prSet>
      <dgm:spPr/>
    </dgm:pt>
    <dgm:pt modelId="{E6A02BD7-54C5-4242-A837-1DA4F53DC9F4}" type="pres">
      <dgm:prSet presAssocID="{4CA69524-9C65-466F-8266-4880FD107634}" presName="FourNodes_4_text" presStyleLbl="node1" presStyleIdx="3" presStyleCnt="4">
        <dgm:presLayoutVars>
          <dgm:bulletEnabled val="1"/>
        </dgm:presLayoutVars>
      </dgm:prSet>
      <dgm:spPr/>
    </dgm:pt>
  </dgm:ptLst>
  <dgm:cxnLst>
    <dgm:cxn modelId="{899C880E-47A7-4F86-A8C8-F4B55073F279}" type="presOf" srcId="{6F45D690-63CF-4DBB-BFD5-5255261DF4B0}" destId="{64572080-0F20-48B8-B55A-B6819FBA8367}" srcOrd="1" destOrd="0" presId="urn:microsoft.com/office/officeart/2005/8/layout/vProcess5"/>
    <dgm:cxn modelId="{D5A23422-946A-4C95-817A-AF5D6B51ACE3}" type="presOf" srcId="{CCBBF7D2-84CB-4669-AEB2-4FDEC26DB090}" destId="{E47F388E-86BF-4736-A501-F7F90A47040C}" srcOrd="0" destOrd="0" presId="urn:microsoft.com/office/officeart/2005/8/layout/vProcess5"/>
    <dgm:cxn modelId="{274D0935-33D6-4F93-9B5E-47F4EDB0EE15}" type="presOf" srcId="{8F855234-41F2-47F9-82F4-0D5B3D7F45AE}" destId="{86DE62CF-18B7-40F9-B93A-0C41ADEA3CD4}" srcOrd="0" destOrd="0" presId="urn:microsoft.com/office/officeart/2005/8/layout/vProcess5"/>
    <dgm:cxn modelId="{ADDB8438-3C54-474F-B2A6-AA75232EF93E}" type="presOf" srcId="{2D5934A6-ED51-431B-AA7D-D28FDF3558DB}" destId="{15963336-C8B0-4B27-9893-193CB52C5A2E}" srcOrd="0" destOrd="0" presId="urn:microsoft.com/office/officeart/2005/8/layout/vProcess5"/>
    <dgm:cxn modelId="{B0019E7E-6758-48F7-A073-F96BB9D0A626}" type="presOf" srcId="{4CA69524-9C65-466F-8266-4880FD107634}" destId="{AF17904C-D678-46DF-880B-4E17EC82775D}" srcOrd="0" destOrd="0" presId="urn:microsoft.com/office/officeart/2005/8/layout/vProcess5"/>
    <dgm:cxn modelId="{C23C5B89-BF09-46A3-AD00-53EED2595CE0}" type="presOf" srcId="{CCBBF7D2-84CB-4669-AEB2-4FDEC26DB090}" destId="{F2FFE309-1C10-4F2F-928C-6F127C3AA0B9}" srcOrd="1" destOrd="0" presId="urn:microsoft.com/office/officeart/2005/8/layout/vProcess5"/>
    <dgm:cxn modelId="{3870888E-A9C6-4581-98BD-273A806BC4B8}" srcId="{4CA69524-9C65-466F-8266-4880FD107634}" destId="{CCBBF7D2-84CB-4669-AEB2-4FDEC26DB090}" srcOrd="2" destOrd="0" parTransId="{A3EA3E41-BF59-473E-A9E3-EA598606FB24}" sibTransId="{8F855234-41F2-47F9-82F4-0D5B3D7F45AE}"/>
    <dgm:cxn modelId="{F992B991-5325-4D23-958C-E853F24F957B}" type="presOf" srcId="{E94EA076-42AD-4160-BFCB-7057E11D8116}" destId="{E6A02BD7-54C5-4242-A837-1DA4F53DC9F4}" srcOrd="1" destOrd="0" presId="urn:microsoft.com/office/officeart/2005/8/layout/vProcess5"/>
    <dgm:cxn modelId="{F7C3FA9B-852A-46DE-8FE1-D98FA23E15AD}" type="presOf" srcId="{4078CF05-1E89-42B0-99CD-95EEF3EA3102}" destId="{FCBE84C0-A03E-44E0-81CC-3B44A397F039}" srcOrd="0" destOrd="0" presId="urn:microsoft.com/office/officeart/2005/8/layout/vProcess5"/>
    <dgm:cxn modelId="{8B1968A1-41B3-4257-8068-6679DC421BB8}" type="presOf" srcId="{4078CF05-1E89-42B0-99CD-95EEF3EA3102}" destId="{72B7329B-0F4C-4920-8019-29AB500443DA}" srcOrd="1" destOrd="0" presId="urn:microsoft.com/office/officeart/2005/8/layout/vProcess5"/>
    <dgm:cxn modelId="{B94684BB-F58E-4555-958C-8BF353A6BBAF}" srcId="{4CA69524-9C65-466F-8266-4880FD107634}" destId="{6F45D690-63CF-4DBB-BFD5-5255261DF4B0}" srcOrd="1" destOrd="0" parTransId="{6B102C75-C98E-43A0-8001-0BD37FA94378}" sibTransId="{2D5934A6-ED51-431B-AA7D-D28FDF3558DB}"/>
    <dgm:cxn modelId="{84C344BC-3A7D-4977-9F50-86CEE5445EBE}" type="presOf" srcId="{62C869C3-2B0C-4906-938B-9335971B3908}" destId="{C4F53A08-FBEF-4638-B770-04CD482F9DD1}" srcOrd="0" destOrd="0" presId="urn:microsoft.com/office/officeart/2005/8/layout/vProcess5"/>
    <dgm:cxn modelId="{EC1D47D0-3727-464E-8E7C-54A01A30DC0F}" type="presOf" srcId="{E94EA076-42AD-4160-BFCB-7057E11D8116}" destId="{14F2F27D-2C0E-4F9E-B99C-ED436735D7FB}" srcOrd="0" destOrd="0" presId="urn:microsoft.com/office/officeart/2005/8/layout/vProcess5"/>
    <dgm:cxn modelId="{DE0C5FDC-CB3E-46EE-BC87-D363C8E9C4B8}" srcId="{4CA69524-9C65-466F-8266-4880FD107634}" destId="{E94EA076-42AD-4160-BFCB-7057E11D8116}" srcOrd="3" destOrd="0" parTransId="{4CF13CC8-68C9-46C7-B7B9-EB5141B0B316}" sibTransId="{1548432B-DA43-4FB2-AF65-F5AEE819E7EC}"/>
    <dgm:cxn modelId="{EEFC96DD-7BB5-43BB-B426-D62E6ECCD00C}" type="presOf" srcId="{6F45D690-63CF-4DBB-BFD5-5255261DF4B0}" destId="{A8DBFAC5-24AD-4D3C-8E87-0B49F8A59045}" srcOrd="0" destOrd="0" presId="urn:microsoft.com/office/officeart/2005/8/layout/vProcess5"/>
    <dgm:cxn modelId="{FF05CCFA-4055-450E-AD76-A6A5AE9E7605}" srcId="{4CA69524-9C65-466F-8266-4880FD107634}" destId="{4078CF05-1E89-42B0-99CD-95EEF3EA3102}" srcOrd="0" destOrd="0" parTransId="{FDBFD980-B3B3-4ED1-B98A-0F69EA6DDB37}" sibTransId="{62C869C3-2B0C-4906-938B-9335971B3908}"/>
    <dgm:cxn modelId="{04034074-ECAC-4BEC-97D9-488AC40BBBBD}" type="presParOf" srcId="{AF17904C-D678-46DF-880B-4E17EC82775D}" destId="{2E303444-115F-4873-AA5D-A25B156625B6}" srcOrd="0" destOrd="0" presId="urn:microsoft.com/office/officeart/2005/8/layout/vProcess5"/>
    <dgm:cxn modelId="{4E17943F-9EA8-48B9-B3A9-F79600E0719E}" type="presParOf" srcId="{AF17904C-D678-46DF-880B-4E17EC82775D}" destId="{FCBE84C0-A03E-44E0-81CC-3B44A397F039}" srcOrd="1" destOrd="0" presId="urn:microsoft.com/office/officeart/2005/8/layout/vProcess5"/>
    <dgm:cxn modelId="{D999AEFD-92AA-41A2-AAAC-B0D08E077587}" type="presParOf" srcId="{AF17904C-D678-46DF-880B-4E17EC82775D}" destId="{A8DBFAC5-24AD-4D3C-8E87-0B49F8A59045}" srcOrd="2" destOrd="0" presId="urn:microsoft.com/office/officeart/2005/8/layout/vProcess5"/>
    <dgm:cxn modelId="{210E6BEE-6326-4A4C-B177-6A89680E3EAD}" type="presParOf" srcId="{AF17904C-D678-46DF-880B-4E17EC82775D}" destId="{E47F388E-86BF-4736-A501-F7F90A47040C}" srcOrd="3" destOrd="0" presId="urn:microsoft.com/office/officeart/2005/8/layout/vProcess5"/>
    <dgm:cxn modelId="{D109630D-59B2-4303-A95F-6F9FD1C67903}" type="presParOf" srcId="{AF17904C-D678-46DF-880B-4E17EC82775D}" destId="{14F2F27D-2C0E-4F9E-B99C-ED436735D7FB}" srcOrd="4" destOrd="0" presId="urn:microsoft.com/office/officeart/2005/8/layout/vProcess5"/>
    <dgm:cxn modelId="{4896512B-F924-4558-98E4-18B2D7F0D7B7}" type="presParOf" srcId="{AF17904C-D678-46DF-880B-4E17EC82775D}" destId="{C4F53A08-FBEF-4638-B770-04CD482F9DD1}" srcOrd="5" destOrd="0" presId="urn:microsoft.com/office/officeart/2005/8/layout/vProcess5"/>
    <dgm:cxn modelId="{C1DF7723-FAF2-430B-90CD-C4B722DC31BC}" type="presParOf" srcId="{AF17904C-D678-46DF-880B-4E17EC82775D}" destId="{15963336-C8B0-4B27-9893-193CB52C5A2E}" srcOrd="6" destOrd="0" presId="urn:microsoft.com/office/officeart/2005/8/layout/vProcess5"/>
    <dgm:cxn modelId="{2CBECAC0-C286-4428-B889-D9DF616BE482}" type="presParOf" srcId="{AF17904C-D678-46DF-880B-4E17EC82775D}" destId="{86DE62CF-18B7-40F9-B93A-0C41ADEA3CD4}" srcOrd="7" destOrd="0" presId="urn:microsoft.com/office/officeart/2005/8/layout/vProcess5"/>
    <dgm:cxn modelId="{DF1B2C4F-FD29-4526-B2BF-62F91EB4C92A}" type="presParOf" srcId="{AF17904C-D678-46DF-880B-4E17EC82775D}" destId="{72B7329B-0F4C-4920-8019-29AB500443DA}" srcOrd="8" destOrd="0" presId="urn:microsoft.com/office/officeart/2005/8/layout/vProcess5"/>
    <dgm:cxn modelId="{88FF628B-4524-4002-A36D-9F23ABDE50FC}" type="presParOf" srcId="{AF17904C-D678-46DF-880B-4E17EC82775D}" destId="{64572080-0F20-48B8-B55A-B6819FBA8367}" srcOrd="9" destOrd="0" presId="urn:microsoft.com/office/officeart/2005/8/layout/vProcess5"/>
    <dgm:cxn modelId="{B2536D94-0BAA-422B-920E-D348818816E2}" type="presParOf" srcId="{AF17904C-D678-46DF-880B-4E17EC82775D}" destId="{F2FFE309-1C10-4F2F-928C-6F127C3AA0B9}" srcOrd="10" destOrd="0" presId="urn:microsoft.com/office/officeart/2005/8/layout/vProcess5"/>
    <dgm:cxn modelId="{83D72460-0719-429D-9532-6B9979A34CFE}" type="presParOf" srcId="{AF17904C-D678-46DF-880B-4E17EC82775D}" destId="{E6A02BD7-54C5-4242-A837-1DA4F53DC9F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37A3CC-D504-4E6A-98FF-C81E674627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33B01635-411E-4488-B6D2-A362E59EE1EB}">
      <dgm:prSet phldrT="[Text]"/>
      <dgm:spPr/>
      <dgm:t>
        <a:bodyPr/>
        <a:lstStyle/>
        <a:p>
          <a:pPr rtl="0"/>
          <a:r>
            <a:rPr lang="en-CA"/>
            <a:t>Opioid-Induced Hyperalgesia</a:t>
          </a:r>
          <a:r>
            <a:rPr lang="en-CA" baseline="30000"/>
            <a:t>12</a:t>
          </a:r>
          <a:r>
            <a:rPr lang="en-CA">
              <a:latin typeface="Calibri"/>
            </a:rPr>
            <a:t> </a:t>
          </a:r>
          <a:endParaRPr lang="en-CA"/>
        </a:p>
      </dgm:t>
    </dgm:pt>
    <dgm:pt modelId="{A4053E06-2BE6-4084-91F2-777E317E2C2F}" type="parTrans" cxnId="{0AD998B5-F8EA-4EB4-A267-63C3D2711482}">
      <dgm:prSet/>
      <dgm:spPr/>
      <dgm:t>
        <a:bodyPr/>
        <a:lstStyle/>
        <a:p>
          <a:endParaRPr lang="en-CA"/>
        </a:p>
      </dgm:t>
    </dgm:pt>
    <dgm:pt modelId="{0BA7F803-6596-4B02-A06E-85CC757EB816}" type="sibTrans" cxnId="{0AD998B5-F8EA-4EB4-A267-63C3D2711482}">
      <dgm:prSet/>
      <dgm:spPr/>
      <dgm:t>
        <a:bodyPr/>
        <a:lstStyle/>
        <a:p>
          <a:endParaRPr lang="en-CA"/>
        </a:p>
      </dgm:t>
    </dgm:pt>
    <dgm:pt modelId="{8C4A5573-41DA-4C33-86EB-BB6987E0C7B1}">
      <dgm:prSet phldrT="[Text]"/>
      <dgm:spPr/>
      <dgm:t>
        <a:bodyPr/>
        <a:lstStyle/>
        <a:p>
          <a:pPr rtl="0">
            <a:buFont typeface="Arial" panose="020B0604020202020204" pitchFamily="34" charset="0"/>
            <a:buChar char="•"/>
          </a:pPr>
          <a:r>
            <a:rPr lang="en-CA">
              <a:latin typeface="Calibri Light"/>
              <a:cs typeface="Calibri Light"/>
            </a:rPr>
            <a:t>Due to opioids increasing nociceptor sensitivity</a:t>
          </a:r>
          <a:endParaRPr lang="en-CA">
            <a:latin typeface="Calibri"/>
            <a:cs typeface="Calibri"/>
          </a:endParaRPr>
        </a:p>
      </dgm:t>
    </dgm:pt>
    <dgm:pt modelId="{B3DBE321-7E28-4D83-92D1-05D981B95927}" type="parTrans" cxnId="{6DE4909B-9B69-40B2-8F74-7288945C3B82}">
      <dgm:prSet/>
      <dgm:spPr/>
      <dgm:t>
        <a:bodyPr/>
        <a:lstStyle/>
        <a:p>
          <a:endParaRPr lang="en-CA"/>
        </a:p>
      </dgm:t>
    </dgm:pt>
    <dgm:pt modelId="{B89DDCB1-CCF8-44A6-8430-D298EC797F4A}" type="sibTrans" cxnId="{6DE4909B-9B69-40B2-8F74-7288945C3B82}">
      <dgm:prSet/>
      <dgm:spPr/>
      <dgm:t>
        <a:bodyPr/>
        <a:lstStyle/>
        <a:p>
          <a:endParaRPr lang="en-CA"/>
        </a:p>
      </dgm:t>
    </dgm:pt>
    <dgm:pt modelId="{3FCFFDE5-6F86-494C-9AA4-742763F6B3DF}">
      <dgm:prSet phldrT="[Text]"/>
      <dgm:spPr/>
      <dgm:t>
        <a:bodyPr/>
        <a:lstStyle/>
        <a:p>
          <a:pPr rtl="0"/>
          <a:r>
            <a:rPr lang="en-CA"/>
            <a:t>Opioid-Induced Central Sensitization</a:t>
          </a:r>
          <a:r>
            <a:rPr lang="en-CA" baseline="30000"/>
            <a:t>13</a:t>
          </a:r>
          <a:r>
            <a:rPr lang="en-CA">
              <a:latin typeface="Calibri"/>
            </a:rPr>
            <a:t> </a:t>
          </a:r>
        </a:p>
      </dgm:t>
    </dgm:pt>
    <dgm:pt modelId="{9024639B-DDC4-462E-84B1-509535FB3EC5}" type="parTrans" cxnId="{5A60CF1D-A8A5-4E22-BF16-0576310088CC}">
      <dgm:prSet/>
      <dgm:spPr/>
      <dgm:t>
        <a:bodyPr/>
        <a:lstStyle/>
        <a:p>
          <a:endParaRPr lang="en-CA"/>
        </a:p>
      </dgm:t>
    </dgm:pt>
    <dgm:pt modelId="{CD83FBEA-6F50-43B1-B2A7-515F509601BF}" type="sibTrans" cxnId="{5A60CF1D-A8A5-4E22-BF16-0576310088CC}">
      <dgm:prSet/>
      <dgm:spPr/>
      <dgm:t>
        <a:bodyPr/>
        <a:lstStyle/>
        <a:p>
          <a:endParaRPr lang="en-CA"/>
        </a:p>
      </dgm:t>
    </dgm:pt>
    <dgm:pt modelId="{50814786-9D44-4862-A794-6D0B3DB71E68}">
      <dgm:prSet phldr="0"/>
      <dgm:spPr/>
      <dgm:t>
        <a:bodyPr/>
        <a:lstStyle/>
        <a:p>
          <a:r>
            <a:rPr lang="en-CA">
              <a:latin typeface="Calibri Light"/>
              <a:cs typeface="Calibri Light"/>
            </a:rPr>
            <a:t>Increases sensitivity to pain</a:t>
          </a:r>
          <a:endParaRPr lang="en-CA"/>
        </a:p>
      </dgm:t>
    </dgm:pt>
    <dgm:pt modelId="{CA18540D-59A7-4623-90E6-8FAE3891FF17}" type="parTrans" cxnId="{B3ABD76F-D4FB-442C-80DF-1F787123EF18}">
      <dgm:prSet/>
      <dgm:spPr/>
      <dgm:t>
        <a:bodyPr/>
        <a:lstStyle/>
        <a:p>
          <a:endParaRPr lang="en-US"/>
        </a:p>
      </dgm:t>
    </dgm:pt>
    <dgm:pt modelId="{9053AF1C-6D1F-43A3-8EEE-88BDAEEC8302}" type="sibTrans" cxnId="{B3ABD76F-D4FB-442C-80DF-1F787123EF18}">
      <dgm:prSet/>
      <dgm:spPr/>
      <dgm:t>
        <a:bodyPr/>
        <a:lstStyle/>
        <a:p>
          <a:endParaRPr lang="en-US"/>
        </a:p>
      </dgm:t>
    </dgm:pt>
    <dgm:pt modelId="{D60E2EBA-17E1-488C-9CE1-86CFA7D35A14}">
      <dgm:prSet phldr="0"/>
      <dgm:spPr/>
      <dgm:t>
        <a:bodyPr/>
        <a:lstStyle/>
        <a:p>
          <a:pPr rtl="0"/>
          <a:r>
            <a:rPr lang="en-CA">
              <a:latin typeface="Calibri Light"/>
              <a:cs typeface="Calibri Light"/>
            </a:rPr>
            <a:t>Due to opioids increasing nociceptor excitability</a:t>
          </a:r>
        </a:p>
      </dgm:t>
    </dgm:pt>
    <dgm:pt modelId="{27B323E4-A111-4A31-806C-2FD4B2ED4355}" type="parTrans" cxnId="{A4EF5ABD-E9D4-407B-AB80-382ABE565952}">
      <dgm:prSet/>
      <dgm:spPr/>
      <dgm:t>
        <a:bodyPr/>
        <a:lstStyle/>
        <a:p>
          <a:endParaRPr lang="en-US"/>
        </a:p>
      </dgm:t>
    </dgm:pt>
    <dgm:pt modelId="{35C07A87-308B-418F-9FFE-30B6F4F87405}" type="sibTrans" cxnId="{A4EF5ABD-E9D4-407B-AB80-382ABE565952}">
      <dgm:prSet/>
      <dgm:spPr/>
      <dgm:t>
        <a:bodyPr/>
        <a:lstStyle/>
        <a:p>
          <a:endParaRPr lang="en-US"/>
        </a:p>
      </dgm:t>
    </dgm:pt>
    <dgm:pt modelId="{A791F0D6-7962-4D73-9D7B-2FD39BA615FE}">
      <dgm:prSet phldr="0"/>
      <dgm:spPr/>
      <dgm:t>
        <a:bodyPr/>
        <a:lstStyle/>
        <a:p>
          <a:pPr rtl="0"/>
          <a:r>
            <a:rPr lang="en-CA">
              <a:latin typeface="Calibri Light"/>
              <a:cs typeface="Calibri Light"/>
            </a:rPr>
            <a:t>Increases sensitivity, intensity, and location of pain </a:t>
          </a:r>
          <a:endParaRPr lang="en-US"/>
        </a:p>
      </dgm:t>
    </dgm:pt>
    <dgm:pt modelId="{14E49F78-DFAD-4D27-83F7-C29CE143AEC0}" type="parTrans" cxnId="{289236F7-0DCB-41C3-A421-C52AA5153029}">
      <dgm:prSet/>
      <dgm:spPr/>
      <dgm:t>
        <a:bodyPr/>
        <a:lstStyle/>
        <a:p>
          <a:endParaRPr lang="en-US"/>
        </a:p>
      </dgm:t>
    </dgm:pt>
    <dgm:pt modelId="{9F395233-D2D2-416A-9BB7-77BE85FC330F}" type="sibTrans" cxnId="{289236F7-0DCB-41C3-A421-C52AA5153029}">
      <dgm:prSet/>
      <dgm:spPr/>
      <dgm:t>
        <a:bodyPr/>
        <a:lstStyle/>
        <a:p>
          <a:endParaRPr lang="en-US"/>
        </a:p>
      </dgm:t>
    </dgm:pt>
    <dgm:pt modelId="{6A5EBBE4-56D4-48A3-8478-4FCDB010F46C}" type="pres">
      <dgm:prSet presAssocID="{3237A3CC-D504-4E6A-98FF-C81E674627EB}" presName="linear" presStyleCnt="0">
        <dgm:presLayoutVars>
          <dgm:animLvl val="lvl"/>
          <dgm:resizeHandles val="exact"/>
        </dgm:presLayoutVars>
      </dgm:prSet>
      <dgm:spPr/>
    </dgm:pt>
    <dgm:pt modelId="{67193480-54B7-4236-BF3C-6861EBD84C02}" type="pres">
      <dgm:prSet presAssocID="{33B01635-411E-4488-B6D2-A362E59EE1EB}" presName="parentText" presStyleLbl="node1" presStyleIdx="0" presStyleCnt="2">
        <dgm:presLayoutVars>
          <dgm:chMax val="0"/>
          <dgm:bulletEnabled val="1"/>
        </dgm:presLayoutVars>
      </dgm:prSet>
      <dgm:spPr/>
    </dgm:pt>
    <dgm:pt modelId="{31FBD350-BE24-4198-9000-7500E133208F}" type="pres">
      <dgm:prSet presAssocID="{33B01635-411E-4488-B6D2-A362E59EE1EB}" presName="childText" presStyleLbl="revTx" presStyleIdx="0" presStyleCnt="2">
        <dgm:presLayoutVars>
          <dgm:bulletEnabled val="1"/>
        </dgm:presLayoutVars>
      </dgm:prSet>
      <dgm:spPr/>
    </dgm:pt>
    <dgm:pt modelId="{920DF256-BF19-4D07-8B56-D8EB8A42017A}" type="pres">
      <dgm:prSet presAssocID="{3FCFFDE5-6F86-494C-9AA4-742763F6B3DF}" presName="parentText" presStyleLbl="node1" presStyleIdx="1" presStyleCnt="2">
        <dgm:presLayoutVars>
          <dgm:chMax val="0"/>
          <dgm:bulletEnabled val="1"/>
        </dgm:presLayoutVars>
      </dgm:prSet>
      <dgm:spPr/>
    </dgm:pt>
    <dgm:pt modelId="{F18933F3-D1C2-4FE6-98D6-E0FA6FE918F2}" type="pres">
      <dgm:prSet presAssocID="{3FCFFDE5-6F86-494C-9AA4-742763F6B3DF}" presName="childText" presStyleLbl="revTx" presStyleIdx="1" presStyleCnt="2" custScaleY="94057">
        <dgm:presLayoutVars>
          <dgm:bulletEnabled val="1"/>
        </dgm:presLayoutVars>
      </dgm:prSet>
      <dgm:spPr/>
    </dgm:pt>
  </dgm:ptLst>
  <dgm:cxnLst>
    <dgm:cxn modelId="{5A60CF1D-A8A5-4E22-BF16-0576310088CC}" srcId="{3237A3CC-D504-4E6A-98FF-C81E674627EB}" destId="{3FCFFDE5-6F86-494C-9AA4-742763F6B3DF}" srcOrd="1" destOrd="0" parTransId="{9024639B-DDC4-462E-84B1-509535FB3EC5}" sibTransId="{CD83FBEA-6F50-43B1-B2A7-515F509601BF}"/>
    <dgm:cxn modelId="{81451641-CFA0-4B19-8BF4-5DD313F1632E}" type="presOf" srcId="{50814786-9D44-4862-A794-6D0B3DB71E68}" destId="{31FBD350-BE24-4198-9000-7500E133208F}" srcOrd="0" destOrd="1" presId="urn:microsoft.com/office/officeart/2005/8/layout/vList2"/>
    <dgm:cxn modelId="{B3ABD76F-D4FB-442C-80DF-1F787123EF18}" srcId="{33B01635-411E-4488-B6D2-A362E59EE1EB}" destId="{50814786-9D44-4862-A794-6D0B3DB71E68}" srcOrd="1" destOrd="0" parTransId="{CA18540D-59A7-4623-90E6-8FAE3891FF17}" sibTransId="{9053AF1C-6D1F-43A3-8EEE-88BDAEEC8302}"/>
    <dgm:cxn modelId="{0398147C-0F31-4088-BF06-691E6C741D55}" type="presOf" srcId="{3237A3CC-D504-4E6A-98FF-C81E674627EB}" destId="{6A5EBBE4-56D4-48A3-8478-4FCDB010F46C}" srcOrd="0" destOrd="0" presId="urn:microsoft.com/office/officeart/2005/8/layout/vList2"/>
    <dgm:cxn modelId="{2E0D0A81-4978-44DF-8E95-49208A421847}" type="presOf" srcId="{3FCFFDE5-6F86-494C-9AA4-742763F6B3DF}" destId="{920DF256-BF19-4D07-8B56-D8EB8A42017A}" srcOrd="0" destOrd="0" presId="urn:microsoft.com/office/officeart/2005/8/layout/vList2"/>
    <dgm:cxn modelId="{C5C39896-2B8C-4738-A3C1-5E20238C2F3E}" type="presOf" srcId="{A791F0D6-7962-4D73-9D7B-2FD39BA615FE}" destId="{F18933F3-D1C2-4FE6-98D6-E0FA6FE918F2}" srcOrd="0" destOrd="1" presId="urn:microsoft.com/office/officeart/2005/8/layout/vList2"/>
    <dgm:cxn modelId="{6DE4909B-9B69-40B2-8F74-7288945C3B82}" srcId="{33B01635-411E-4488-B6D2-A362E59EE1EB}" destId="{8C4A5573-41DA-4C33-86EB-BB6987E0C7B1}" srcOrd="0" destOrd="0" parTransId="{B3DBE321-7E28-4D83-92D1-05D981B95927}" sibTransId="{B89DDCB1-CCF8-44A6-8430-D298EC797F4A}"/>
    <dgm:cxn modelId="{0AD998B5-F8EA-4EB4-A267-63C3D2711482}" srcId="{3237A3CC-D504-4E6A-98FF-C81E674627EB}" destId="{33B01635-411E-4488-B6D2-A362E59EE1EB}" srcOrd="0" destOrd="0" parTransId="{A4053E06-2BE6-4084-91F2-777E317E2C2F}" sibTransId="{0BA7F803-6596-4B02-A06E-85CC757EB816}"/>
    <dgm:cxn modelId="{871B49BA-15DF-40AE-BD11-604CB384D9D3}" type="presOf" srcId="{D60E2EBA-17E1-488C-9CE1-86CFA7D35A14}" destId="{F18933F3-D1C2-4FE6-98D6-E0FA6FE918F2}" srcOrd="0" destOrd="0" presId="urn:microsoft.com/office/officeart/2005/8/layout/vList2"/>
    <dgm:cxn modelId="{A4EF5ABD-E9D4-407B-AB80-382ABE565952}" srcId="{3FCFFDE5-6F86-494C-9AA4-742763F6B3DF}" destId="{D60E2EBA-17E1-488C-9CE1-86CFA7D35A14}" srcOrd="0" destOrd="0" parTransId="{27B323E4-A111-4A31-806C-2FD4B2ED4355}" sibTransId="{35C07A87-308B-418F-9FFE-30B6F4F87405}"/>
    <dgm:cxn modelId="{BCF366E0-0188-4802-9721-B9F607D6E887}" type="presOf" srcId="{33B01635-411E-4488-B6D2-A362E59EE1EB}" destId="{67193480-54B7-4236-BF3C-6861EBD84C02}" srcOrd="0" destOrd="0" presId="urn:microsoft.com/office/officeart/2005/8/layout/vList2"/>
    <dgm:cxn modelId="{5C05B6E4-0799-4498-9203-E00B9DA1136C}" type="presOf" srcId="{8C4A5573-41DA-4C33-86EB-BB6987E0C7B1}" destId="{31FBD350-BE24-4198-9000-7500E133208F}" srcOrd="0" destOrd="0" presId="urn:microsoft.com/office/officeart/2005/8/layout/vList2"/>
    <dgm:cxn modelId="{289236F7-0DCB-41C3-A421-C52AA5153029}" srcId="{3FCFFDE5-6F86-494C-9AA4-742763F6B3DF}" destId="{A791F0D6-7962-4D73-9D7B-2FD39BA615FE}" srcOrd="1" destOrd="0" parTransId="{14E49F78-DFAD-4D27-83F7-C29CE143AEC0}" sibTransId="{9F395233-D2D2-416A-9BB7-77BE85FC330F}"/>
    <dgm:cxn modelId="{A5FBA083-F50D-4F80-8FFF-275028483AE8}" type="presParOf" srcId="{6A5EBBE4-56D4-48A3-8478-4FCDB010F46C}" destId="{67193480-54B7-4236-BF3C-6861EBD84C02}" srcOrd="0" destOrd="0" presId="urn:microsoft.com/office/officeart/2005/8/layout/vList2"/>
    <dgm:cxn modelId="{CC06AC49-4053-4611-A208-C3B4426248BD}" type="presParOf" srcId="{6A5EBBE4-56D4-48A3-8478-4FCDB010F46C}" destId="{31FBD350-BE24-4198-9000-7500E133208F}" srcOrd="1" destOrd="0" presId="urn:microsoft.com/office/officeart/2005/8/layout/vList2"/>
    <dgm:cxn modelId="{138CF136-2A2F-4FA7-868C-D2AD411F7951}" type="presParOf" srcId="{6A5EBBE4-56D4-48A3-8478-4FCDB010F46C}" destId="{920DF256-BF19-4D07-8B56-D8EB8A42017A}" srcOrd="2" destOrd="0" presId="urn:microsoft.com/office/officeart/2005/8/layout/vList2"/>
    <dgm:cxn modelId="{344AF713-3C6C-44A0-9BD7-D2414CD5F938}" type="presParOf" srcId="{6A5EBBE4-56D4-48A3-8478-4FCDB010F46C}" destId="{F18933F3-D1C2-4FE6-98D6-E0FA6FE918F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B7826-0CB0-4DE7-B4DD-49695008276B}">
      <dsp:nvSpPr>
        <dsp:cNvPr id="0" name=""/>
        <dsp:cNvSpPr/>
      </dsp:nvSpPr>
      <dsp:spPr>
        <a:xfrm rot="5400000">
          <a:off x="5583934" y="-2329543"/>
          <a:ext cx="950506"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CA" sz="1800" kern="1200">
              <a:latin typeface="Calibri"/>
            </a:rPr>
            <a:t>Body</a:t>
          </a:r>
          <a:r>
            <a:rPr lang="en-CA" sz="1800" kern="1200"/>
            <a:t> gets used </a:t>
          </a:r>
          <a:r>
            <a:rPr lang="en-CA" sz="1800" kern="1200">
              <a:latin typeface="Calibri"/>
            </a:rPr>
            <a:t>to a dose</a:t>
          </a:r>
          <a:r>
            <a:rPr lang="en-CA" sz="1800" kern="1200"/>
            <a:t> of opioid</a:t>
          </a:r>
        </a:p>
        <a:p>
          <a:pPr marL="171450" lvl="1" indent="-171450" algn="l" defTabSz="800100" rtl="0">
            <a:lnSpc>
              <a:spcPct val="90000"/>
            </a:lnSpc>
            <a:spcBef>
              <a:spcPct val="0"/>
            </a:spcBef>
            <a:spcAft>
              <a:spcPct val="15000"/>
            </a:spcAft>
            <a:buChar char="•"/>
          </a:pPr>
          <a:r>
            <a:rPr lang="en-CA" sz="1800" kern="1200">
              <a:latin typeface="Calibri"/>
            </a:rPr>
            <a:t>Higher doses</a:t>
          </a:r>
          <a:r>
            <a:rPr lang="en-CA" sz="1800" kern="1200"/>
            <a:t> </a:t>
          </a:r>
          <a:r>
            <a:rPr lang="en-CA" sz="1800" kern="1200">
              <a:latin typeface="Calibri"/>
            </a:rPr>
            <a:t>are needed </a:t>
          </a:r>
          <a:r>
            <a:rPr lang="en-CA" sz="1800" kern="1200"/>
            <a:t>for the same effect</a:t>
          </a:r>
          <a:r>
            <a:rPr lang="en-CA" sz="1800" kern="1200">
              <a:latin typeface="Calibri"/>
            </a:rPr>
            <a:t> </a:t>
          </a:r>
          <a:endParaRPr lang="en-CA" sz="1800" kern="1200"/>
        </a:p>
      </dsp:txBody>
      <dsp:txXfrm rot="-5400000">
        <a:off x="3133107" y="167684"/>
        <a:ext cx="5805760" cy="857706"/>
      </dsp:txXfrm>
    </dsp:sp>
    <dsp:sp modelId="{2901DE73-6627-455A-9377-16DF786D2F80}">
      <dsp:nvSpPr>
        <dsp:cNvPr id="0" name=""/>
        <dsp:cNvSpPr/>
      </dsp:nvSpPr>
      <dsp:spPr>
        <a:xfrm>
          <a:off x="151819" y="2470"/>
          <a:ext cx="2981287" cy="11881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CA" sz="3300" kern="1200"/>
            <a:t>Tolerance</a:t>
          </a:r>
          <a:r>
            <a:rPr lang="en-CA" sz="3300" kern="1200" baseline="30000"/>
            <a:t>4, 5</a:t>
          </a:r>
          <a:r>
            <a:rPr lang="en-CA" sz="3300" kern="1200">
              <a:latin typeface="Calibri"/>
            </a:rPr>
            <a:t> </a:t>
          </a:r>
          <a:endParaRPr lang="en-CA" sz="3300" kern="1200"/>
        </a:p>
      </dsp:txBody>
      <dsp:txXfrm>
        <a:off x="209819" y="60470"/>
        <a:ext cx="2865287" cy="1072133"/>
      </dsp:txXfrm>
    </dsp:sp>
    <dsp:sp modelId="{1A875D93-3DB2-4239-8E7C-21458C4A57A6}">
      <dsp:nvSpPr>
        <dsp:cNvPr id="0" name=""/>
        <dsp:cNvSpPr/>
      </dsp:nvSpPr>
      <dsp:spPr>
        <a:xfrm rot="5400000">
          <a:off x="5590846" y="-1082003"/>
          <a:ext cx="950506"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CA" sz="1800" b="1" kern="1200"/>
            <a:t>Physical: </a:t>
          </a:r>
          <a:r>
            <a:rPr lang="en-CA" sz="1800" kern="1200">
              <a:latin typeface="Calibri"/>
            </a:rPr>
            <a:t>Stopping opioid causes</a:t>
          </a:r>
          <a:r>
            <a:rPr lang="en-CA" sz="1800" kern="1200"/>
            <a:t> </a:t>
          </a:r>
          <a:r>
            <a:rPr lang="en-CA" sz="1800" kern="1200">
              <a:latin typeface="Calibri"/>
            </a:rPr>
            <a:t>withdrawal symptoms</a:t>
          </a:r>
          <a:endParaRPr lang="en-CA" sz="1800" kern="1200"/>
        </a:p>
        <a:p>
          <a:pPr marL="171450" lvl="1" indent="-171450" algn="l" defTabSz="800100" rtl="0">
            <a:lnSpc>
              <a:spcPct val="90000"/>
            </a:lnSpc>
            <a:spcBef>
              <a:spcPct val="0"/>
            </a:spcBef>
            <a:spcAft>
              <a:spcPct val="15000"/>
            </a:spcAft>
            <a:buChar char="•"/>
          </a:pPr>
          <a:r>
            <a:rPr lang="en-CA" sz="1800" b="1" kern="1200"/>
            <a:t>Psychological: </a:t>
          </a:r>
          <a:r>
            <a:rPr lang="en-CA" sz="1800" kern="1200">
              <a:latin typeface="Calibri"/>
            </a:rPr>
            <a:t>A </a:t>
          </a:r>
          <a:r>
            <a:rPr lang="en-CA" sz="1800" kern="1200"/>
            <a:t>craving or compulsion to take opioids</a:t>
          </a:r>
        </a:p>
      </dsp:txBody>
      <dsp:txXfrm rot="-5400000">
        <a:off x="3140019" y="1415224"/>
        <a:ext cx="5805760" cy="857706"/>
      </dsp:txXfrm>
    </dsp:sp>
    <dsp:sp modelId="{FF6075FE-744B-4F8E-ABC9-93E6B7D89B71}">
      <dsp:nvSpPr>
        <dsp:cNvPr id="0" name=""/>
        <dsp:cNvSpPr/>
      </dsp:nvSpPr>
      <dsp:spPr>
        <a:xfrm>
          <a:off x="151819" y="1250010"/>
          <a:ext cx="2988200" cy="11881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CA" sz="3300" kern="1200"/>
            <a:t>Dependence</a:t>
          </a:r>
          <a:r>
            <a:rPr lang="en-CA" sz="3300" kern="1200" baseline="30000"/>
            <a:t>6</a:t>
          </a:r>
          <a:r>
            <a:rPr lang="en-CA" sz="3300" kern="1200">
              <a:latin typeface="Calibri"/>
            </a:rPr>
            <a:t> </a:t>
          </a:r>
          <a:endParaRPr lang="en-CA" sz="3300" kern="1200"/>
        </a:p>
      </dsp:txBody>
      <dsp:txXfrm>
        <a:off x="209819" y="1308010"/>
        <a:ext cx="2872200" cy="1072133"/>
      </dsp:txXfrm>
    </dsp:sp>
    <dsp:sp modelId="{9971C287-E957-432C-9477-1E34721A1FC3}">
      <dsp:nvSpPr>
        <dsp:cNvPr id="0" name=""/>
        <dsp:cNvSpPr/>
      </dsp:nvSpPr>
      <dsp:spPr>
        <a:xfrm rot="5400000">
          <a:off x="5590846" y="157628"/>
          <a:ext cx="950506"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CA" sz="1800" kern="1200">
              <a:latin typeface="Calibri"/>
            </a:rPr>
            <a:t>Uncomfortable symptoms</a:t>
          </a:r>
          <a:r>
            <a:rPr lang="en-CA" sz="1800" kern="1200"/>
            <a:t> that happen when</a:t>
          </a:r>
          <a:r>
            <a:rPr lang="en-CA" sz="1800" kern="1200">
              <a:latin typeface="Calibri"/>
            </a:rPr>
            <a:t> </a:t>
          </a:r>
          <a:r>
            <a:rPr lang="en-CA" sz="1800" kern="1200"/>
            <a:t>opioids are </a:t>
          </a:r>
          <a:r>
            <a:rPr lang="en-CA" sz="1800" kern="1200">
              <a:latin typeface="Calibri"/>
            </a:rPr>
            <a:t>suddenly</a:t>
          </a:r>
          <a:r>
            <a:rPr lang="en-CA" sz="1800" kern="1200"/>
            <a:t> stopped or </a:t>
          </a:r>
          <a:r>
            <a:rPr lang="en-CA" sz="1800" kern="1200">
              <a:latin typeface="Calibri"/>
            </a:rPr>
            <a:t>greatly</a:t>
          </a:r>
          <a:r>
            <a:rPr lang="en-CA" sz="1800" kern="1200"/>
            <a:t> lowered</a:t>
          </a:r>
        </a:p>
      </dsp:txBody>
      <dsp:txXfrm rot="-5400000">
        <a:off x="3140019" y="2654855"/>
        <a:ext cx="5805760" cy="857706"/>
      </dsp:txXfrm>
    </dsp:sp>
    <dsp:sp modelId="{849ACF82-5E64-4A59-B209-0E00FA1BF1EB}">
      <dsp:nvSpPr>
        <dsp:cNvPr id="0" name=""/>
        <dsp:cNvSpPr/>
      </dsp:nvSpPr>
      <dsp:spPr>
        <a:xfrm>
          <a:off x="151819" y="2497550"/>
          <a:ext cx="2988200" cy="11881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CA" sz="3300" kern="1200"/>
            <a:t>Withdrawal</a:t>
          </a:r>
          <a:r>
            <a:rPr lang="en-CA" sz="3300" kern="1200" baseline="30000"/>
            <a:t>7</a:t>
          </a:r>
        </a:p>
      </dsp:txBody>
      <dsp:txXfrm>
        <a:off x="209819" y="2555550"/>
        <a:ext cx="2872200" cy="1072133"/>
      </dsp:txXfrm>
    </dsp:sp>
    <dsp:sp modelId="{4C4A1F31-D4D5-484C-A43F-1C0FF56D84F6}">
      <dsp:nvSpPr>
        <dsp:cNvPr id="0" name=""/>
        <dsp:cNvSpPr/>
      </dsp:nvSpPr>
      <dsp:spPr>
        <a:xfrm rot="5400000">
          <a:off x="5590846" y="1413077"/>
          <a:ext cx="950506"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CA" sz="1800" kern="1200"/>
            <a:t>A potentially life threatening complication that happens from opioids slowing down breathing</a:t>
          </a:r>
          <a:r>
            <a:rPr lang="en-CA" sz="1800" kern="1200">
              <a:latin typeface="Calibri"/>
            </a:rPr>
            <a:t> </a:t>
          </a:r>
          <a:endParaRPr lang="en-CA" sz="1800" kern="1200"/>
        </a:p>
      </dsp:txBody>
      <dsp:txXfrm rot="-5400000">
        <a:off x="3140019" y="3910304"/>
        <a:ext cx="5805760" cy="857706"/>
      </dsp:txXfrm>
    </dsp:sp>
    <dsp:sp modelId="{17AC2CB1-0F37-4857-A4EB-433923522BC4}">
      <dsp:nvSpPr>
        <dsp:cNvPr id="0" name=""/>
        <dsp:cNvSpPr/>
      </dsp:nvSpPr>
      <dsp:spPr>
        <a:xfrm>
          <a:off x="151819" y="3745090"/>
          <a:ext cx="2988200" cy="11881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CA" sz="3300" kern="1200"/>
            <a:t>Opioid Poisoning</a:t>
          </a:r>
          <a:r>
            <a:rPr lang="en-CA" sz="3700" kern="1200" baseline="30000"/>
            <a:t>8</a:t>
          </a:r>
          <a:r>
            <a:rPr lang="en-CA" sz="3700" kern="1200"/>
            <a:t> </a:t>
          </a:r>
        </a:p>
      </dsp:txBody>
      <dsp:txXfrm>
        <a:off x="209819" y="3803090"/>
        <a:ext cx="2872200" cy="1072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7BFEB-45B0-4543-B164-BD05AF154DFD}">
      <dsp:nvSpPr>
        <dsp:cNvPr id="0" name=""/>
        <dsp:cNvSpPr/>
      </dsp:nvSpPr>
      <dsp:spPr>
        <a:xfrm>
          <a:off x="42" y="171240"/>
          <a:ext cx="4019735" cy="6336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CA" sz="2200" kern="1200">
              <a:latin typeface="Calibri"/>
            </a:rPr>
            <a:t>Kevin</a:t>
          </a:r>
          <a:endParaRPr lang="en-CA" sz="2200" kern="1200"/>
        </a:p>
      </dsp:txBody>
      <dsp:txXfrm>
        <a:off x="42" y="171240"/>
        <a:ext cx="4019735" cy="633600"/>
      </dsp:txXfrm>
    </dsp:sp>
    <dsp:sp modelId="{C6AB2CDD-B171-470F-BDBF-5DD17700801A}">
      <dsp:nvSpPr>
        <dsp:cNvPr id="0" name=""/>
        <dsp:cNvSpPr/>
      </dsp:nvSpPr>
      <dsp:spPr>
        <a:xfrm>
          <a:off x="42" y="804840"/>
          <a:ext cx="4019735" cy="169092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CA" sz="2200" kern="1200"/>
            <a:t>70 year old male</a:t>
          </a:r>
          <a:r>
            <a:rPr lang="en-CA" sz="2200" kern="1200">
              <a:latin typeface="Calibri"/>
            </a:rPr>
            <a:t> </a:t>
          </a:r>
          <a:endParaRPr lang="en-CA" sz="2200" kern="1200"/>
        </a:p>
        <a:p>
          <a:pPr marL="228600" lvl="1" indent="-228600" algn="l" defTabSz="977900" rtl="0">
            <a:lnSpc>
              <a:spcPct val="90000"/>
            </a:lnSpc>
            <a:spcBef>
              <a:spcPct val="0"/>
            </a:spcBef>
            <a:spcAft>
              <a:spcPct val="15000"/>
            </a:spcAft>
            <a:buChar char="•"/>
          </a:pPr>
          <a:r>
            <a:rPr lang="en-CA" sz="2200" kern="1200"/>
            <a:t>Osteoarthritis for 20 years</a:t>
          </a:r>
          <a:r>
            <a:rPr lang="en-CA" sz="2200" kern="1200">
              <a:latin typeface="Calibri"/>
            </a:rPr>
            <a:t> </a:t>
          </a:r>
          <a:endParaRPr lang="en-CA" sz="2200" kern="1200"/>
        </a:p>
        <a:p>
          <a:pPr marL="228600" lvl="1" indent="-228600" algn="l" defTabSz="977900" rtl="0">
            <a:lnSpc>
              <a:spcPct val="90000"/>
            </a:lnSpc>
            <a:spcBef>
              <a:spcPct val="0"/>
            </a:spcBef>
            <a:spcAft>
              <a:spcPct val="15000"/>
            </a:spcAft>
            <a:buChar char="•"/>
          </a:pPr>
          <a:r>
            <a:rPr lang="en-CA" sz="2200" kern="1200"/>
            <a:t>Morphine </a:t>
          </a:r>
          <a:r>
            <a:rPr lang="en-CA" sz="2200" kern="1200">
              <a:latin typeface="Calibri"/>
            </a:rPr>
            <a:t>SR 15mg twice daily</a:t>
          </a:r>
          <a:endParaRPr lang="en-CA" sz="2200" kern="1200"/>
        </a:p>
        <a:p>
          <a:pPr marL="228600" lvl="1" indent="-228600" algn="l" defTabSz="977900" rtl="0">
            <a:lnSpc>
              <a:spcPct val="90000"/>
            </a:lnSpc>
            <a:spcBef>
              <a:spcPct val="0"/>
            </a:spcBef>
            <a:spcAft>
              <a:spcPct val="15000"/>
            </a:spcAft>
            <a:buChar char="•"/>
          </a:pPr>
          <a:r>
            <a:rPr lang="en-CA" sz="2200" kern="1200">
              <a:latin typeface="Calibri"/>
            </a:rPr>
            <a:t>Taking opioids for 15</a:t>
          </a:r>
          <a:r>
            <a:rPr lang="en-CA" sz="2200" kern="1200"/>
            <a:t> years</a:t>
          </a:r>
          <a:r>
            <a:rPr lang="en-CA" sz="2200" kern="1200">
              <a:latin typeface="Calibri"/>
            </a:rPr>
            <a:t> </a:t>
          </a:r>
          <a:endParaRPr lang="en-CA" sz="2200" kern="1200"/>
        </a:p>
      </dsp:txBody>
      <dsp:txXfrm>
        <a:off x="42" y="804840"/>
        <a:ext cx="4019735" cy="1690920"/>
      </dsp:txXfrm>
    </dsp:sp>
    <dsp:sp modelId="{BD52605A-90A2-4B4A-B931-6D6ABE34BAF0}">
      <dsp:nvSpPr>
        <dsp:cNvPr id="0" name=""/>
        <dsp:cNvSpPr/>
      </dsp:nvSpPr>
      <dsp:spPr>
        <a:xfrm>
          <a:off x="4582540" y="171240"/>
          <a:ext cx="4019735" cy="63360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CA" sz="2200" kern="1200"/>
            <a:t>Shreya</a:t>
          </a:r>
        </a:p>
      </dsp:txBody>
      <dsp:txXfrm>
        <a:off x="4582540" y="171240"/>
        <a:ext cx="4019735" cy="633600"/>
      </dsp:txXfrm>
    </dsp:sp>
    <dsp:sp modelId="{91FEA814-AAB5-4FE0-9CB7-DD7338EDED20}">
      <dsp:nvSpPr>
        <dsp:cNvPr id="0" name=""/>
        <dsp:cNvSpPr/>
      </dsp:nvSpPr>
      <dsp:spPr>
        <a:xfrm>
          <a:off x="4582540" y="804840"/>
          <a:ext cx="4019735" cy="1690920"/>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CA" sz="2200" kern="1200"/>
            <a:t>30 year old female</a:t>
          </a:r>
          <a:r>
            <a:rPr lang="en-CA" sz="2200" kern="1200">
              <a:latin typeface="Calibri"/>
            </a:rPr>
            <a:t> </a:t>
          </a:r>
          <a:endParaRPr lang="en-CA" sz="2200" kern="1200"/>
        </a:p>
        <a:p>
          <a:pPr marL="228600" lvl="1" indent="-228600" algn="l" defTabSz="977900" rtl="0">
            <a:lnSpc>
              <a:spcPct val="90000"/>
            </a:lnSpc>
            <a:spcBef>
              <a:spcPct val="0"/>
            </a:spcBef>
            <a:spcAft>
              <a:spcPct val="15000"/>
            </a:spcAft>
            <a:buChar char="•"/>
          </a:pPr>
          <a:r>
            <a:rPr lang="en-CA" sz="2200" kern="1200"/>
            <a:t>Fibromyalgia for</a:t>
          </a:r>
          <a:r>
            <a:rPr lang="en-CA" sz="2200" kern="1200">
              <a:latin typeface="Calibri"/>
            </a:rPr>
            <a:t> 10</a:t>
          </a:r>
          <a:r>
            <a:rPr lang="en-CA" sz="2200" kern="1200"/>
            <a:t> years</a:t>
          </a:r>
        </a:p>
        <a:p>
          <a:pPr marL="228600" lvl="1" indent="-228600" algn="l" defTabSz="977900" rtl="0">
            <a:lnSpc>
              <a:spcPct val="90000"/>
            </a:lnSpc>
            <a:spcBef>
              <a:spcPct val="0"/>
            </a:spcBef>
            <a:spcAft>
              <a:spcPct val="15000"/>
            </a:spcAft>
            <a:buChar char="•"/>
          </a:pPr>
          <a:r>
            <a:rPr lang="en-CA" sz="2200" kern="1200"/>
            <a:t>Oxycodone </a:t>
          </a:r>
          <a:r>
            <a:rPr lang="en-CA" sz="2200" kern="1200">
              <a:latin typeface="Calibri"/>
            </a:rPr>
            <a:t>5mg every 6 hours</a:t>
          </a:r>
          <a:endParaRPr lang="en-CA" sz="2200" kern="1200"/>
        </a:p>
        <a:p>
          <a:pPr marL="228600" lvl="1" indent="-228600" algn="l" defTabSz="977900" rtl="0">
            <a:lnSpc>
              <a:spcPct val="90000"/>
            </a:lnSpc>
            <a:spcBef>
              <a:spcPct val="0"/>
            </a:spcBef>
            <a:spcAft>
              <a:spcPct val="15000"/>
            </a:spcAft>
            <a:buChar char="•"/>
          </a:pPr>
          <a:r>
            <a:rPr lang="en-CA" sz="2200" kern="1200">
              <a:latin typeface="Calibri"/>
            </a:rPr>
            <a:t>Taking opioids</a:t>
          </a:r>
          <a:r>
            <a:rPr lang="en-CA" sz="2200" kern="1200"/>
            <a:t> for 3 months</a:t>
          </a:r>
          <a:r>
            <a:rPr lang="en-CA" sz="2200" kern="1200">
              <a:latin typeface="Calibri"/>
            </a:rPr>
            <a:t>  </a:t>
          </a:r>
          <a:endParaRPr lang="en-CA" sz="2200" kern="1200"/>
        </a:p>
      </dsp:txBody>
      <dsp:txXfrm>
        <a:off x="4582540" y="804840"/>
        <a:ext cx="4019735" cy="1690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EE9F6-2BDA-47B8-B3A9-9FD95D85A5C1}">
      <dsp:nvSpPr>
        <dsp:cNvPr id="0" name=""/>
        <dsp:cNvSpPr/>
      </dsp:nvSpPr>
      <dsp:spPr>
        <a:xfrm>
          <a:off x="2567907" y="-46449"/>
          <a:ext cx="1738882" cy="15777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CA" sz="6500" kern="1200"/>
        </a:p>
      </dsp:txBody>
      <dsp:txXfrm>
        <a:off x="2822560" y="184601"/>
        <a:ext cx="1229576" cy="1115608"/>
      </dsp:txXfrm>
    </dsp:sp>
    <dsp:sp modelId="{CBC5EFAC-0113-4B34-828C-852C216CB595}">
      <dsp:nvSpPr>
        <dsp:cNvPr id="0" name=""/>
        <dsp:cNvSpPr/>
      </dsp:nvSpPr>
      <dsp:spPr>
        <a:xfrm rot="2997668">
          <a:off x="4153242" y="1360058"/>
          <a:ext cx="616894" cy="520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CA" sz="2200" kern="1200"/>
        </a:p>
      </dsp:txBody>
      <dsp:txXfrm>
        <a:off x="4181074" y="1404357"/>
        <a:ext cx="460837" cy="312113"/>
      </dsp:txXfrm>
    </dsp:sp>
    <dsp:sp modelId="{10045E2B-0DF3-4182-9C37-A968E12F8788}">
      <dsp:nvSpPr>
        <dsp:cNvPr id="0" name=""/>
        <dsp:cNvSpPr/>
      </dsp:nvSpPr>
      <dsp:spPr>
        <a:xfrm>
          <a:off x="4248401" y="1882147"/>
          <a:ext cx="1714529" cy="169148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CA" sz="6500" kern="1200"/>
        </a:p>
      </dsp:txBody>
      <dsp:txXfrm>
        <a:off x="4499488" y="2129860"/>
        <a:ext cx="1212355" cy="1196061"/>
      </dsp:txXfrm>
    </dsp:sp>
    <dsp:sp modelId="{373127E2-169B-44D5-892B-F38F4BDE6451}">
      <dsp:nvSpPr>
        <dsp:cNvPr id="0" name=""/>
        <dsp:cNvSpPr/>
      </dsp:nvSpPr>
      <dsp:spPr>
        <a:xfrm rot="10709638">
          <a:off x="3051529" y="2912559"/>
          <a:ext cx="851706" cy="520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CA" sz="2200" kern="1200"/>
        </a:p>
      </dsp:txBody>
      <dsp:txXfrm rot="10800000">
        <a:off x="3207559" y="3014546"/>
        <a:ext cx="695649" cy="312113"/>
      </dsp:txXfrm>
    </dsp:sp>
    <dsp:sp modelId="{1C9D823A-194E-40DC-8C8A-779E5A4B0999}">
      <dsp:nvSpPr>
        <dsp:cNvPr id="0" name=""/>
        <dsp:cNvSpPr/>
      </dsp:nvSpPr>
      <dsp:spPr>
        <a:xfrm>
          <a:off x="940537" y="1926393"/>
          <a:ext cx="1700873" cy="161362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CA" sz="1200" kern="1200"/>
        </a:p>
      </dsp:txBody>
      <dsp:txXfrm>
        <a:off x="1189624" y="2162702"/>
        <a:ext cx="1202699" cy="1141002"/>
      </dsp:txXfrm>
    </dsp:sp>
    <dsp:sp modelId="{FF9D575C-1D60-48B3-9789-D3B86D57357D}">
      <dsp:nvSpPr>
        <dsp:cNvPr id="0" name=""/>
        <dsp:cNvSpPr/>
      </dsp:nvSpPr>
      <dsp:spPr>
        <a:xfrm rot="18575426">
          <a:off x="2147694" y="1415724"/>
          <a:ext cx="598730" cy="5201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CA" sz="2200" kern="1200"/>
        </a:p>
      </dsp:txBody>
      <dsp:txXfrm>
        <a:off x="2175995" y="1579892"/>
        <a:ext cx="442673" cy="3121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E84C0-A03E-44E0-81CC-3B44A397F039}">
      <dsp:nvSpPr>
        <dsp:cNvPr id="0" name=""/>
        <dsp:cNvSpPr/>
      </dsp:nvSpPr>
      <dsp:spPr>
        <a:xfrm>
          <a:off x="0" y="0"/>
          <a:ext cx="6843243" cy="99537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altLang="en-US" sz="2300" kern="1200">
              <a:ea typeface="MS PGothic"/>
            </a:rPr>
            <a:t>Continue</a:t>
          </a:r>
          <a:r>
            <a:rPr lang="en-US" altLang="en-US" sz="2300" kern="1200">
              <a:latin typeface="Calibri"/>
              <a:ea typeface="MS PGothic"/>
            </a:rPr>
            <a:t> </a:t>
          </a:r>
          <a:r>
            <a:rPr lang="en-US" altLang="en-US" sz="2300" kern="1200">
              <a:ea typeface="MS PGothic"/>
            </a:rPr>
            <a:t>non-drug</a:t>
          </a:r>
          <a:r>
            <a:rPr lang="en-US" altLang="en-US" sz="2300" kern="1200">
              <a:latin typeface="Calibri"/>
              <a:ea typeface="MS PGothic"/>
            </a:rPr>
            <a:t> </a:t>
          </a:r>
          <a:r>
            <a:rPr lang="en-US" altLang="en-US" sz="2300" kern="1200">
              <a:ea typeface="MS PGothic"/>
            </a:rPr>
            <a:t>and </a:t>
          </a:r>
          <a:r>
            <a:rPr lang="en-US" altLang="en-US" sz="2300" kern="1200">
              <a:latin typeface="Calibri"/>
              <a:ea typeface="MS PGothic"/>
            </a:rPr>
            <a:t>non-opioid</a:t>
          </a:r>
          <a:r>
            <a:rPr lang="en-US" altLang="en-US" sz="2300" kern="1200">
              <a:ea typeface="MS PGothic"/>
            </a:rPr>
            <a:t> </a:t>
          </a:r>
          <a:r>
            <a:rPr lang="en-US" altLang="en-US" sz="2300" kern="1200">
              <a:latin typeface="Calibri"/>
              <a:ea typeface="MS PGothic"/>
            </a:rPr>
            <a:t>therapies </a:t>
          </a:r>
          <a:endParaRPr lang="en-CA" sz="2300" kern="1200"/>
        </a:p>
      </dsp:txBody>
      <dsp:txXfrm>
        <a:off x="29153" y="29153"/>
        <a:ext cx="5685050" cy="937066"/>
      </dsp:txXfrm>
    </dsp:sp>
    <dsp:sp modelId="{A8DBFAC5-24AD-4D3C-8E87-0B49F8A59045}">
      <dsp:nvSpPr>
        <dsp:cNvPr id="0" name=""/>
        <dsp:cNvSpPr/>
      </dsp:nvSpPr>
      <dsp:spPr>
        <a:xfrm>
          <a:off x="573121" y="1176349"/>
          <a:ext cx="6843243" cy="99537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CA" sz="2300" kern="1200"/>
            <a:t>Set </a:t>
          </a:r>
          <a:r>
            <a:rPr lang="en-CA" sz="2300" kern="1200">
              <a:latin typeface="Calibri"/>
            </a:rPr>
            <a:t>expectations</a:t>
          </a:r>
          <a:r>
            <a:rPr lang="en-CA" sz="2300" kern="1200"/>
            <a:t> and </a:t>
          </a:r>
          <a:r>
            <a:rPr lang="en-CA" sz="2300" kern="1200">
              <a:latin typeface="Calibri"/>
            </a:rPr>
            <a:t>SMART goals</a:t>
          </a:r>
          <a:endParaRPr lang="en-CA" sz="2300" kern="1200"/>
        </a:p>
      </dsp:txBody>
      <dsp:txXfrm>
        <a:off x="602274" y="1205502"/>
        <a:ext cx="5564823" cy="937066"/>
      </dsp:txXfrm>
    </dsp:sp>
    <dsp:sp modelId="{E47F388E-86BF-4736-A501-F7F90A47040C}">
      <dsp:nvSpPr>
        <dsp:cNvPr id="0" name=""/>
        <dsp:cNvSpPr/>
      </dsp:nvSpPr>
      <dsp:spPr>
        <a:xfrm>
          <a:off x="1137689" y="2352698"/>
          <a:ext cx="6843243" cy="99537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CA" sz="2300" kern="1200">
              <a:latin typeface="Calibri"/>
            </a:rPr>
            <a:t>Follow-up</a:t>
          </a:r>
          <a:r>
            <a:rPr lang="en-CA" sz="2300" kern="1200"/>
            <a:t> </a:t>
          </a:r>
          <a:r>
            <a:rPr lang="en-CA" sz="2300" kern="1200">
              <a:latin typeface="Calibri"/>
            </a:rPr>
            <a:t>about</a:t>
          </a:r>
          <a:r>
            <a:rPr lang="en-CA" sz="2300" kern="1200"/>
            <a:t> </a:t>
          </a:r>
          <a:r>
            <a:rPr lang="en-CA" sz="2300" kern="1200">
              <a:latin typeface="Calibri"/>
            </a:rPr>
            <a:t>how well the opioid is working and side effects experienced</a:t>
          </a:r>
        </a:p>
      </dsp:txBody>
      <dsp:txXfrm>
        <a:off x="1166842" y="2381851"/>
        <a:ext cx="5573377" cy="937066"/>
      </dsp:txXfrm>
    </dsp:sp>
    <dsp:sp modelId="{14F2F27D-2C0E-4F9E-B99C-ED436735D7FB}">
      <dsp:nvSpPr>
        <dsp:cNvPr id="0" name=""/>
        <dsp:cNvSpPr/>
      </dsp:nvSpPr>
      <dsp:spPr>
        <a:xfrm>
          <a:off x="1710810" y="3529047"/>
          <a:ext cx="6843243" cy="99537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CA" sz="2300" kern="1200">
              <a:latin typeface="Calibri"/>
            </a:rPr>
            <a:t>Regularly check-in to see if the opioid is still needed and if the dose is still right for you</a:t>
          </a:r>
          <a:endParaRPr lang="en-CA" sz="2300" kern="1200"/>
        </a:p>
      </dsp:txBody>
      <dsp:txXfrm>
        <a:off x="1739963" y="3558200"/>
        <a:ext cx="5564823" cy="937066"/>
      </dsp:txXfrm>
    </dsp:sp>
    <dsp:sp modelId="{C4F53A08-FBEF-4638-B770-04CD482F9DD1}">
      <dsp:nvSpPr>
        <dsp:cNvPr id="0" name=""/>
        <dsp:cNvSpPr/>
      </dsp:nvSpPr>
      <dsp:spPr>
        <a:xfrm>
          <a:off x="6196251" y="762364"/>
          <a:ext cx="646992" cy="64699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CA" sz="2900" kern="1200"/>
        </a:p>
      </dsp:txBody>
      <dsp:txXfrm>
        <a:off x="6341824" y="762364"/>
        <a:ext cx="355846" cy="486861"/>
      </dsp:txXfrm>
    </dsp:sp>
    <dsp:sp modelId="{15963336-C8B0-4B27-9893-193CB52C5A2E}">
      <dsp:nvSpPr>
        <dsp:cNvPr id="0" name=""/>
        <dsp:cNvSpPr/>
      </dsp:nvSpPr>
      <dsp:spPr>
        <a:xfrm>
          <a:off x="6769372" y="1938713"/>
          <a:ext cx="646992" cy="64699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CA" sz="2900" kern="1200"/>
        </a:p>
      </dsp:txBody>
      <dsp:txXfrm>
        <a:off x="6914945" y="1938713"/>
        <a:ext cx="355846" cy="486861"/>
      </dsp:txXfrm>
    </dsp:sp>
    <dsp:sp modelId="{86DE62CF-18B7-40F9-B93A-0C41ADEA3CD4}">
      <dsp:nvSpPr>
        <dsp:cNvPr id="0" name=""/>
        <dsp:cNvSpPr/>
      </dsp:nvSpPr>
      <dsp:spPr>
        <a:xfrm>
          <a:off x="7333940" y="3115063"/>
          <a:ext cx="646992" cy="64699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CA" sz="2900" kern="1200"/>
        </a:p>
      </dsp:txBody>
      <dsp:txXfrm>
        <a:off x="7479513" y="3115063"/>
        <a:ext cx="355846" cy="4868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93480-54B7-4236-BF3C-6861EBD84C02}">
      <dsp:nvSpPr>
        <dsp:cNvPr id="0" name=""/>
        <dsp:cNvSpPr/>
      </dsp:nvSpPr>
      <dsp:spPr>
        <a:xfrm>
          <a:off x="0" y="164595"/>
          <a:ext cx="8124826"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CA" sz="3300" kern="1200"/>
            <a:t>Opioid-Induced Hyperalgesia</a:t>
          </a:r>
          <a:r>
            <a:rPr lang="en-CA" sz="3300" kern="1200" baseline="30000"/>
            <a:t>12</a:t>
          </a:r>
          <a:r>
            <a:rPr lang="en-CA" sz="3300" kern="1200">
              <a:latin typeface="Calibri"/>
            </a:rPr>
            <a:t> </a:t>
          </a:r>
          <a:endParaRPr lang="en-CA" sz="3300" kern="1200"/>
        </a:p>
      </dsp:txBody>
      <dsp:txXfrm>
        <a:off x="42151" y="206746"/>
        <a:ext cx="8040524" cy="779158"/>
      </dsp:txXfrm>
    </dsp:sp>
    <dsp:sp modelId="{31FBD350-BE24-4198-9000-7500E133208F}">
      <dsp:nvSpPr>
        <dsp:cNvPr id="0" name=""/>
        <dsp:cNvSpPr/>
      </dsp:nvSpPr>
      <dsp:spPr>
        <a:xfrm>
          <a:off x="0" y="1028055"/>
          <a:ext cx="8124826"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963" tIns="41910" rIns="234696" bIns="41910" numCol="1" spcCol="1270" anchor="t" anchorCtr="0">
          <a:noAutofit/>
        </a:bodyPr>
        <a:lstStyle/>
        <a:p>
          <a:pPr marL="228600" lvl="1" indent="-228600" algn="l" defTabSz="1155700" rtl="0">
            <a:lnSpc>
              <a:spcPct val="90000"/>
            </a:lnSpc>
            <a:spcBef>
              <a:spcPct val="0"/>
            </a:spcBef>
            <a:spcAft>
              <a:spcPct val="20000"/>
            </a:spcAft>
            <a:buFont typeface="Arial" panose="020B0604020202020204" pitchFamily="34" charset="0"/>
            <a:buChar char="•"/>
          </a:pPr>
          <a:r>
            <a:rPr lang="en-CA" sz="2600" kern="1200">
              <a:latin typeface="Calibri Light"/>
              <a:cs typeface="Calibri Light"/>
            </a:rPr>
            <a:t>Due to opioids increasing nociceptor sensitivity</a:t>
          </a:r>
          <a:endParaRPr lang="en-CA" sz="2600" kern="1200">
            <a:latin typeface="Calibri"/>
            <a:cs typeface="Calibri"/>
          </a:endParaRPr>
        </a:p>
        <a:p>
          <a:pPr marL="228600" lvl="1" indent="-228600" algn="l" defTabSz="1155700">
            <a:lnSpc>
              <a:spcPct val="90000"/>
            </a:lnSpc>
            <a:spcBef>
              <a:spcPct val="0"/>
            </a:spcBef>
            <a:spcAft>
              <a:spcPct val="20000"/>
            </a:spcAft>
            <a:buChar char="•"/>
          </a:pPr>
          <a:r>
            <a:rPr lang="en-CA" sz="2600" kern="1200">
              <a:latin typeface="Calibri Light"/>
              <a:cs typeface="Calibri Light"/>
            </a:rPr>
            <a:t>Increases sensitivity to pain</a:t>
          </a:r>
          <a:endParaRPr lang="en-CA" sz="2600" kern="1200"/>
        </a:p>
      </dsp:txBody>
      <dsp:txXfrm>
        <a:off x="0" y="1028055"/>
        <a:ext cx="8124826" cy="968760"/>
      </dsp:txXfrm>
    </dsp:sp>
    <dsp:sp modelId="{920DF256-BF19-4D07-8B56-D8EB8A42017A}">
      <dsp:nvSpPr>
        <dsp:cNvPr id="0" name=""/>
        <dsp:cNvSpPr/>
      </dsp:nvSpPr>
      <dsp:spPr>
        <a:xfrm>
          <a:off x="0" y="1996815"/>
          <a:ext cx="8124826"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CA" sz="3300" kern="1200"/>
            <a:t>Opioid-Induced Central Sensitization</a:t>
          </a:r>
          <a:r>
            <a:rPr lang="en-CA" sz="3300" kern="1200" baseline="30000"/>
            <a:t>13</a:t>
          </a:r>
          <a:r>
            <a:rPr lang="en-CA" sz="3300" kern="1200">
              <a:latin typeface="Calibri"/>
            </a:rPr>
            <a:t> </a:t>
          </a:r>
        </a:p>
      </dsp:txBody>
      <dsp:txXfrm>
        <a:off x="42151" y="2038966"/>
        <a:ext cx="8040524" cy="779158"/>
      </dsp:txXfrm>
    </dsp:sp>
    <dsp:sp modelId="{F18933F3-D1C2-4FE6-98D6-E0FA6FE918F2}">
      <dsp:nvSpPr>
        <dsp:cNvPr id="0" name=""/>
        <dsp:cNvSpPr/>
      </dsp:nvSpPr>
      <dsp:spPr>
        <a:xfrm>
          <a:off x="0" y="2860275"/>
          <a:ext cx="8124826" cy="91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963"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CA" sz="2600" kern="1200">
              <a:latin typeface="Calibri Light"/>
              <a:cs typeface="Calibri Light"/>
            </a:rPr>
            <a:t>Due to opioids increasing nociceptor excitability</a:t>
          </a:r>
        </a:p>
        <a:p>
          <a:pPr marL="228600" lvl="1" indent="-228600" algn="l" defTabSz="1155700" rtl="0">
            <a:lnSpc>
              <a:spcPct val="90000"/>
            </a:lnSpc>
            <a:spcBef>
              <a:spcPct val="0"/>
            </a:spcBef>
            <a:spcAft>
              <a:spcPct val="20000"/>
            </a:spcAft>
            <a:buChar char="•"/>
          </a:pPr>
          <a:r>
            <a:rPr lang="en-CA" sz="2600" kern="1200">
              <a:latin typeface="Calibri Light"/>
              <a:cs typeface="Calibri Light"/>
            </a:rPr>
            <a:t>Increases sensitivity, intensity, and location of pain </a:t>
          </a:r>
          <a:endParaRPr lang="en-US" sz="2600" kern="1200"/>
        </a:p>
      </dsp:txBody>
      <dsp:txXfrm>
        <a:off x="0" y="2860275"/>
        <a:ext cx="8124826" cy="9111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2ECD6B-F359-4C4C-85E9-6FC15F2A3A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101BC1E8-DE95-4657-B086-E2D9679E43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Calibri" charset="0"/>
                <a:ea typeface="ＭＳ Ｐゴシック" charset="-128"/>
              </a:defRPr>
            </a:lvl1pPr>
          </a:lstStyle>
          <a:p>
            <a:pPr>
              <a:defRPr/>
            </a:pPr>
            <a:fld id="{3729B56A-E9F1-4871-944B-8C126A1A7FDD}" type="datetimeFigureOut">
              <a:rPr lang="en-US"/>
              <a:pPr>
                <a:defRPr/>
              </a:pPr>
              <a:t>7/31/23</a:t>
            </a:fld>
            <a:endParaRPr lang="en-US"/>
          </a:p>
        </p:txBody>
      </p:sp>
      <p:sp>
        <p:nvSpPr>
          <p:cNvPr id="4" name="Footer Placeholder 3">
            <a:extLst>
              <a:ext uri="{FF2B5EF4-FFF2-40B4-BE49-F238E27FC236}">
                <a16:creationId xmlns:a16="http://schemas.microsoft.com/office/drawing/2014/main" id="{EEE08FDA-5840-4123-AC31-0603077836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0114B06D-CDEB-45C1-A88D-72A04974A83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B1996F4-0BD1-4C41-8E6E-1D7994196E1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EBBA82-8F0F-4AAB-AEDE-194318F20BD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32591667-2735-4C36-901F-7A82643D6DD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BBA287A5-03D8-4041-84D7-61AA7F264CCC}" type="datetimeFigureOut">
              <a:rPr lang="en-US" altLang="x-none"/>
              <a:pPr>
                <a:defRPr/>
              </a:pPr>
              <a:t>7/31/23</a:t>
            </a:fld>
            <a:endParaRPr lang="en-US" altLang="x-none"/>
          </a:p>
        </p:txBody>
      </p:sp>
      <p:sp>
        <p:nvSpPr>
          <p:cNvPr id="4" name="Slide Image Placeholder 3">
            <a:extLst>
              <a:ext uri="{FF2B5EF4-FFF2-40B4-BE49-F238E27FC236}">
                <a16:creationId xmlns:a16="http://schemas.microsoft.com/office/drawing/2014/main" id="{F3AF4E45-2C35-45D4-8158-4DB94AD69FD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8DF22D1-5CE7-4210-AC41-E1C245E9410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A48714D-45D7-47A3-B30D-E787A3795F6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9B59CEFE-198B-4090-A7CB-FDFFE2468A1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6D62EC2-429A-40E2-82B8-35BE70D75BC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vancouverphysiotherapyhub.com/sports-physiotherapy/low-level-laser/?campaignid=18082033147&amp;adgroupid=&amp;keyword=&amp;device=c&amp;gclid=CjwKCAiAvK2bBhB8EiwAZUbP1P28qYzqVuA2YT86xqiwAkfGp0-T9U3Qp3UY3PYEy12oGzGR4VFduBoCDH8QAvD_BwE"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acubalance.ca/low-level-laser-therapy/?matchtype=p&amp;keyword=cold%20laser%20therapy%20vancouver&amp;device=c&amp;adposition=&amp;network=g&amp;gclid=CjwKCAiAvK2bBhB8EiwAZUbP1P8DVN3PSbG5m-LEzADwoari8MMsAxp3HflSp5sRwQ-JSo1AqGgAuxoCMIsQAvD_BwE" TargetMode="Externa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www.cochranelibrary.com/cdsr/doi/10.1002/14651858.CD012172.pub2/full" TargetMode="External"/><Relationship Id="rId3" Type="http://schemas.openxmlformats.org/officeDocument/2006/relationships/hyperlink" Target="https://www.cochranelibrary.com/cdsr/doi/10.1002/14651858.CD005107.pub4/full" TargetMode="External"/><Relationship Id="rId7" Type="http://schemas.openxmlformats.org/officeDocument/2006/relationships/hyperlink" Target="https://www.cochranelibrary.com/cdsr/doi/10.1002/14651858.CD011976.pub2/full"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tools.cep.health/tool/management-of-chronic-non-cancer-pain/#references" TargetMode="External"/><Relationship Id="rId5" Type="http://schemas.openxmlformats.org/officeDocument/2006/relationships/hyperlink" Target="https://www.sign.ac.uk/assets/sign136.pdf" TargetMode="External"/><Relationship Id="rId4" Type="http://schemas.openxmlformats.org/officeDocument/2006/relationships/hyperlink" Target="https://www.cochranelibrary.com/cdsr/doi/10.1002/14651858.CD004251.pub5/ful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FDCD8DBE-22FF-1898-6925-A295FDC8C22A}"/>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a:extLst>
              <a:ext uri="{FF2B5EF4-FFF2-40B4-BE49-F238E27FC236}">
                <a16:creationId xmlns:a16="http://schemas.microsoft.com/office/drawing/2014/main" id="{78E332C7-2F54-B0DF-1FE0-263B6AA7AC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MS PGothic"/>
                <a:cs typeface="Calibri"/>
              </a:rPr>
              <a:t>Slides created by: Tiana Tilli, PharmD, RPh, ACPR and Rebecca Leung, E2P </a:t>
            </a:r>
            <a:r>
              <a:rPr lang="en-US" dirty="0" err="1">
                <a:ea typeface="MS PGothic"/>
                <a:cs typeface="Calibri"/>
              </a:rPr>
              <a:t>harmD</a:t>
            </a:r>
            <a:r>
              <a:rPr lang="en-US" dirty="0">
                <a:ea typeface="MS PGothic"/>
                <a:cs typeface="Calibri"/>
              </a:rPr>
              <a:t> 2023</a:t>
            </a:r>
          </a:p>
          <a:p>
            <a:endParaRPr lang="en-US" altLang="en-US" dirty="0">
              <a:cs typeface="Calibri"/>
            </a:endParaRPr>
          </a:p>
        </p:txBody>
      </p:sp>
      <p:sp>
        <p:nvSpPr>
          <p:cNvPr id="11267" name="Slide Number Placeholder 3">
            <a:extLst>
              <a:ext uri="{FF2B5EF4-FFF2-40B4-BE49-F238E27FC236}">
                <a16:creationId xmlns:a16="http://schemas.microsoft.com/office/drawing/2014/main" id="{4B674411-14A2-3E9A-78B7-9EA7AAD56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97C2E0-F0B7-41FF-930E-0E56AE4051E9}"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Because opioids can cause both good and bad things to happen, it’s important to be aware of this and weigh the benefits vs. harm for you specifically.</a:t>
            </a:r>
          </a:p>
          <a:p>
            <a:endParaRPr lang="en-CA"/>
          </a:p>
          <a:p>
            <a:r>
              <a:rPr lang="en-CA"/>
              <a:t>The potential benefits include reduced pain (but not elimination) and better function</a:t>
            </a:r>
          </a:p>
          <a:p>
            <a:r>
              <a:rPr lang="en-CA"/>
              <a:t>The potential risks include side effects (e.g., constipation, slow reaction times), tolerance (e.g., needing higher doses over time), dependence (e.g., body needs the medication or goes into withdrawal, mind craves the medication, start taking the medication in different ways than prescribed), withdrawal (e.g., uncomfortable feeling when the opioid is stopped), or even poisoning (e.g., fatal or non-fatal where people’s breathing may be impacted).</a:t>
            </a:r>
          </a:p>
          <a:p>
            <a:endParaRPr lang="en-CA"/>
          </a:p>
          <a:p>
            <a:r>
              <a:rPr lang="en-CA"/>
              <a:t>It’s not to say we can’t use opioids, but we have to regularly check-in to make sure the benefits still outweigh the risks as these risks can change over time (e.g., as we get older).</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10</a:t>
            </a:fld>
            <a:endParaRPr lang="en-US" altLang="en-US"/>
          </a:p>
        </p:txBody>
      </p:sp>
    </p:spTree>
    <p:extLst>
      <p:ext uri="{BB962C8B-B14F-4D97-AF65-F5344CB8AC3E}">
        <p14:creationId xmlns:p14="http://schemas.microsoft.com/office/powerpoint/2010/main" val="392532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When weighing the benefit and harm, it’s important to keep in mind how much potential benefit opioids can bring as oftentimes this can be overestimated.</a:t>
            </a:r>
          </a:p>
          <a:p>
            <a:endParaRPr lang="en-CA"/>
          </a:p>
          <a:p>
            <a:r>
              <a:rPr lang="en-CA"/>
              <a:t>While some people may experience lowered pain levels and improved function, many people don’t experience a noticeable difference and most would benefit more from other medications.</a:t>
            </a:r>
          </a:p>
          <a:p>
            <a:endParaRPr lang="en-CA"/>
          </a:p>
          <a:p>
            <a:r>
              <a:rPr lang="en-CA"/>
              <a:t>Here we have an example of people treated with different medications compared to placebo (sugar pill/pill without medical ingredients) for osteoarthritis. The green faces are people with improved with the treatment in question, yellow faces are people who improved with the placebo, and red are people who didn’t improve.</a:t>
            </a:r>
          </a:p>
          <a:p>
            <a:endParaRPr lang="en-CA"/>
          </a:p>
          <a:p>
            <a:r>
              <a:rPr lang="en-CA"/>
              <a:t>With opioids, only 6% of people who received opioids had their pain improve whereas with NSAIDs (like naproxen, ibuprofen) and SNRIs (like duloxetine) about 20% of people improved and with exercise 54% of people improved! In all cases, about 40% of people improve just because of the effect of the thought that something is being done. With opioids, we see the largest number of people who had no improvement (54%).</a:t>
            </a:r>
          </a:p>
          <a:p>
            <a:endParaRPr lang="en-CA"/>
          </a:p>
          <a:p>
            <a:r>
              <a:rPr lang="en-CA"/>
              <a:t>So overall, it’s quite a low percent of people who see benefit from taking opioids with better odds of seeing benefit with other medications/lifestyle changes. This is part of the reason why we reserve opioids to later lines, because they’re less likely to work.</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11</a:t>
            </a:fld>
            <a:endParaRPr lang="en-US" altLang="en-US"/>
          </a:p>
        </p:txBody>
      </p:sp>
    </p:spTree>
    <p:extLst>
      <p:ext uri="{BB962C8B-B14F-4D97-AF65-F5344CB8AC3E}">
        <p14:creationId xmlns:p14="http://schemas.microsoft.com/office/powerpoint/2010/main" val="194280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Now to balance the potential benefit, we have to keep in mind the potential harms. Here are some definitions associated with potential harms from opioids. Not everyone will experience these but some people experience them even when taking the medication for pain and exactly as prescribed.</a:t>
            </a:r>
          </a:p>
          <a:p>
            <a:endParaRPr lang="en-US">
              <a:cs typeface="Calibri"/>
            </a:endParaRPr>
          </a:p>
          <a:p>
            <a:r>
              <a:rPr lang="en-US">
                <a:ea typeface="MS PGothic"/>
                <a:cs typeface="Calibri"/>
              </a:rPr>
              <a:t>Withdrawal:</a:t>
            </a:r>
            <a:endParaRPr lang="en-US">
              <a:cs typeface="Calibri"/>
            </a:endParaRPr>
          </a:p>
          <a:p>
            <a:r>
              <a:rPr lang="en-US">
                <a:ea typeface="MS PGothic"/>
                <a:cs typeface="Calibri"/>
              </a:rPr>
              <a:t>-72 hours: physical symptoms peak (chills, fever, body aches, diarrhea, insomnia, muscle pain, nausea, dilated pupils)</a:t>
            </a:r>
          </a:p>
          <a:p>
            <a:r>
              <a:rPr lang="en-US">
                <a:ea typeface="MS PGothic"/>
                <a:cs typeface="Calibri"/>
              </a:rPr>
              <a:t>-1 week: tiredness, sweating, body aches, anxiety, irritability, nausea</a:t>
            </a:r>
          </a:p>
          <a:p>
            <a:r>
              <a:rPr lang="en-US">
                <a:ea typeface="MS PGothic"/>
                <a:cs typeface="Calibri"/>
              </a:rPr>
              <a:t>-2 week: depression, anxiety, irritability, restlessness, trouble sleeping</a:t>
            </a:r>
          </a:p>
          <a:p>
            <a:r>
              <a:rPr lang="en-US">
                <a:ea typeface="MS PGothic"/>
                <a:cs typeface="Calibri"/>
              </a:rPr>
              <a:t>-1 month: cravings, depression</a:t>
            </a:r>
            <a:endParaRPr lang="en-US">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12</a:t>
            </a:fld>
            <a:endParaRPr lang="en-US" altLang="en-US"/>
          </a:p>
        </p:txBody>
      </p:sp>
    </p:spTree>
    <p:extLst>
      <p:ext uri="{BB962C8B-B14F-4D97-AF65-F5344CB8AC3E}">
        <p14:creationId xmlns:p14="http://schemas.microsoft.com/office/powerpoint/2010/main" val="3014952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ea typeface="MS PGothic"/>
                <a:cs typeface="Calibri"/>
              </a:rPr>
              <a:t>Please note this slide is animated and correct answer will show on click.</a:t>
            </a:r>
            <a:endParaRPr lang="en-CA" dirty="0">
              <a:cs typeface="Calibri"/>
            </a:endParaRPr>
          </a:p>
          <a:p>
            <a:pPr>
              <a:defRPr/>
            </a:pPr>
            <a:endParaRPr lang="en-CA" dirty="0">
              <a:ea typeface="MS PGothic"/>
              <a:cs typeface="Calibri"/>
            </a:endParaRPr>
          </a:p>
          <a:p>
            <a:pPr marL="0" marR="0" lvl="0" indent="0" algn="l" defTabSz="457200">
              <a:lnSpc>
                <a:spcPct val="100000"/>
              </a:lnSpc>
              <a:spcBef>
                <a:spcPct val="30000"/>
              </a:spcBef>
              <a:spcAft>
                <a:spcPct val="0"/>
              </a:spcAft>
              <a:buClrTx/>
              <a:buSzTx/>
              <a:buFontTx/>
              <a:buNone/>
              <a:tabLst/>
              <a:defRPr/>
            </a:pPr>
            <a:r>
              <a:rPr lang="en-CA" dirty="0">
                <a:ea typeface="MS PGothic"/>
                <a:cs typeface="Calibri"/>
              </a:rPr>
              <a:t>Opioid dependence (physical or psychological) can happen to anyone. There are some questions that may be used to screen if you’re experiencing opioid dependence (called the COMM: current opioid misuse measure: Current Opioid Misuse Measure </a:t>
            </a:r>
            <a:r>
              <a:rPr lang="en-CA" sz="1800" dirty="0">
                <a:effectLst/>
                <a:latin typeface="Segoe UI"/>
                <a:ea typeface="MS PGothic"/>
                <a:cs typeface="Segoe UI"/>
              </a:rPr>
              <a:t>https://www.jpain.org/article/S1526-5900(08)00831-6/fulltext) that include:</a:t>
            </a:r>
            <a:endParaRPr lang="en-CA"/>
          </a:p>
          <a:p>
            <a:pPr marL="0" marR="0" lvl="0" indent="0" algn="l" defTabSz="457200" rtl="0" eaLnBrk="0" fontAlgn="base" latinLnBrk="0" hangingPunct="0">
              <a:lnSpc>
                <a:spcPct val="100000"/>
              </a:lnSpc>
              <a:spcBef>
                <a:spcPct val="30000"/>
              </a:spcBef>
              <a:spcAft>
                <a:spcPct val="0"/>
              </a:spcAft>
              <a:buClrTx/>
              <a:buSzTx/>
              <a:buFontTx/>
              <a:buNone/>
              <a:tabLst/>
              <a:defRPr/>
            </a:pPr>
            <a:endParaRPr lang="en-CA" sz="1800">
              <a:effectLst/>
              <a:latin typeface="Segoe UI" panose="020B0502040204020203" pitchFamily="34" charset="0"/>
            </a:endParaRPr>
          </a:p>
          <a:p>
            <a:pPr marL="285750" indent="-285750">
              <a:buFontTx/>
              <a:buChar char="-"/>
              <a:defRPr/>
            </a:pPr>
            <a:r>
              <a:rPr lang="en-CA" sz="1800" dirty="0">
                <a:effectLst/>
                <a:latin typeface="Segoe UI"/>
                <a:ea typeface="MS PGothic"/>
                <a:cs typeface="Segoe UI"/>
              </a:rPr>
              <a:t>Taking medications differently from how they are prescribed</a:t>
            </a:r>
            <a:r>
              <a:rPr lang="en-CA" sz="1800" dirty="0">
                <a:latin typeface="Segoe UI"/>
                <a:ea typeface="MS PGothic"/>
                <a:cs typeface="Segoe UI"/>
              </a:rPr>
              <a:t> </a:t>
            </a:r>
          </a:p>
          <a:p>
            <a:pPr marL="285750" marR="0" lvl="0" indent="-285750" algn="l" defTabSz="457200" rtl="0" eaLnBrk="0" fontAlgn="base" latinLnBrk="0" hangingPunct="0">
              <a:lnSpc>
                <a:spcPct val="100000"/>
              </a:lnSpc>
              <a:spcBef>
                <a:spcPct val="30000"/>
              </a:spcBef>
              <a:spcAft>
                <a:spcPct val="0"/>
              </a:spcAft>
              <a:buClrTx/>
              <a:buSzTx/>
              <a:buFontTx/>
              <a:buChar char="-"/>
              <a:tabLst/>
              <a:defRPr/>
            </a:pPr>
            <a:r>
              <a:rPr lang="en-CA" sz="1800" dirty="0">
                <a:effectLst/>
                <a:latin typeface="Segoe UI"/>
                <a:ea typeface="MS PGothic"/>
                <a:cs typeface="Segoe UI"/>
              </a:rPr>
              <a:t>Taking more of your medication than prescribed</a:t>
            </a:r>
            <a:r>
              <a:rPr lang="en-CA" sz="1800" dirty="0">
                <a:latin typeface="Segoe UI"/>
                <a:ea typeface="MS PGothic"/>
                <a:cs typeface="Segoe UI"/>
              </a:rPr>
              <a:t> </a:t>
            </a:r>
            <a:endParaRPr lang="en-CA" sz="1800" dirty="0">
              <a:effectLst/>
              <a:latin typeface="Segoe UI" panose="020B0502040204020203" pitchFamily="34" charset="0"/>
              <a:cs typeface="Segoe UI"/>
            </a:endParaRPr>
          </a:p>
          <a:p>
            <a:pPr marL="285750" indent="-285750">
              <a:buFontTx/>
              <a:buChar char="-"/>
              <a:defRPr/>
            </a:pPr>
            <a:r>
              <a:rPr lang="en-CA" sz="1800" dirty="0">
                <a:effectLst/>
                <a:latin typeface="Segoe UI"/>
                <a:ea typeface="MS PGothic"/>
                <a:cs typeface="Segoe UI"/>
              </a:rPr>
              <a:t>Using pain medicine for symptoms other than for pain (e.g. help sleep, relieve stress, etc.)</a:t>
            </a:r>
            <a:r>
              <a:rPr lang="en-CA" sz="1800" dirty="0">
                <a:latin typeface="Segoe UI"/>
                <a:ea typeface="MS PGothic"/>
                <a:cs typeface="Segoe UI"/>
              </a:rPr>
              <a:t> </a:t>
            </a:r>
            <a:endParaRPr lang="en-CA" sz="1800" dirty="0">
              <a:effectLst/>
              <a:latin typeface="Segoe UI" panose="020B0502040204020203" pitchFamily="34" charset="0"/>
              <a:cs typeface="Segoe UI"/>
            </a:endParaRPr>
          </a:p>
          <a:p>
            <a:pPr marL="285750" indent="-285750">
              <a:buFontTx/>
              <a:buChar char="-"/>
              <a:defRPr/>
            </a:pPr>
            <a:r>
              <a:rPr lang="en-CA" sz="1800" dirty="0">
                <a:effectLst/>
                <a:latin typeface="Segoe UI"/>
                <a:ea typeface="MS PGothic"/>
                <a:cs typeface="Segoe UI"/>
              </a:rPr>
              <a:t>Spending a lot of time thinking about your medications (e.g. having enough of them, taking them, etc.)</a:t>
            </a:r>
            <a:r>
              <a:rPr lang="en-CA" sz="1800" dirty="0">
                <a:latin typeface="Segoe UI"/>
                <a:ea typeface="MS PGothic"/>
                <a:cs typeface="Segoe UI"/>
              </a:rPr>
              <a:t> </a:t>
            </a:r>
            <a:endParaRPr lang="en-CA"/>
          </a:p>
          <a:p>
            <a:endParaRPr lang="en-CA"/>
          </a:p>
          <a:p>
            <a:endParaRPr lang="en-CA"/>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13</a:t>
            </a:fld>
            <a:endParaRPr lang="en-US" altLang="en-US"/>
          </a:p>
        </p:txBody>
      </p:sp>
    </p:spTree>
    <p:extLst>
      <p:ext uri="{BB962C8B-B14F-4D97-AF65-F5344CB8AC3E}">
        <p14:creationId xmlns:p14="http://schemas.microsoft.com/office/powerpoint/2010/main" val="3092068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MS PGothic"/>
                <a:cs typeface="Calibri"/>
              </a:rPr>
              <a:t>Please note this slide is animated and TRUE / FALSE will show on click</a:t>
            </a:r>
          </a:p>
          <a:p>
            <a:endParaRPr lang="en-US" dirty="0">
              <a:ea typeface="MS PGothic"/>
              <a:cs typeface="Calibri"/>
            </a:endParaRPr>
          </a:p>
          <a:p>
            <a:r>
              <a:rPr lang="en-US" dirty="0">
                <a:ea typeface="MS PGothic"/>
                <a:cs typeface="Calibri"/>
              </a:rPr>
              <a:t>They aren't equivalent – a smaller dose of hydromorphone is equivalent to a bigger dose of morphine</a:t>
            </a:r>
            <a:endParaRPr lang="en-US" dirty="0">
              <a:cs typeface="Calibri"/>
            </a:endParaRPr>
          </a:p>
          <a:p>
            <a:endParaRPr lang="en-US">
              <a:cs typeface="Calibri"/>
            </a:endParaRPr>
          </a:p>
          <a:p>
            <a:r>
              <a:rPr lang="en-US" dirty="0">
                <a:ea typeface="MS PGothic"/>
                <a:cs typeface="Calibri"/>
              </a:rPr>
              <a:t>When started an opioid for the first time, the total daily dose (amount taken in a day form all opioids) should be more than 50 mg morphine (which is only 10 mg hydromorphone!).</a:t>
            </a:r>
            <a:endParaRPr lang="en-US" dirty="0">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14</a:t>
            </a:fld>
            <a:endParaRPr lang="en-US" altLang="en-US"/>
          </a:p>
        </p:txBody>
      </p:sp>
    </p:spTree>
    <p:extLst>
      <p:ext uri="{BB962C8B-B14F-4D97-AF65-F5344CB8AC3E}">
        <p14:creationId xmlns:p14="http://schemas.microsoft.com/office/powerpoint/2010/main" val="2038132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MS PGothic"/>
                <a:cs typeface="Calibri"/>
              </a:rPr>
              <a:t>To lower the risks associated with opioid use, we use the lowest possible dose for the shortest amount of time. When comparing doses between opioids (e.g., codeine, morphine, hydromorphone) we need to be mindful that they’re not equal. This means the dose (or number) may look bigger or smaller but represent the same effect.</a:t>
            </a:r>
          </a:p>
          <a:p>
            <a:endParaRPr lang="en-CA">
              <a:ea typeface="MS PGothic"/>
              <a:cs typeface="Calibri"/>
            </a:endParaRPr>
          </a:p>
          <a:p>
            <a:r>
              <a:rPr lang="en-CA">
                <a:ea typeface="MS PGothic"/>
                <a:cs typeface="Calibri"/>
              </a:rPr>
              <a:t>Healthcare providers will calculate how much opioid in morphine equivalent you are taking to help calculate the dose that would be the same for a different opioid</a:t>
            </a:r>
          </a:p>
          <a:p>
            <a:endParaRPr lang="en-CA">
              <a:ea typeface="MS PGothic"/>
              <a:cs typeface="Calibri"/>
            </a:endParaRPr>
          </a:p>
          <a:p>
            <a:r>
              <a:rPr lang="en-CA">
                <a:ea typeface="MS PGothic"/>
                <a:cs typeface="Calibri"/>
              </a:rPr>
              <a:t>For example:</a:t>
            </a:r>
          </a:p>
          <a:p>
            <a:r>
              <a:rPr lang="en-CA">
                <a:ea typeface="MS PGothic"/>
                <a:cs typeface="Calibri"/>
              </a:rPr>
              <a:t>5 mg morphine = 1 mg hydromorphone</a:t>
            </a:r>
            <a:endParaRPr lang="en-CA"/>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15</a:t>
            </a:fld>
            <a:endParaRPr lang="en-US" altLang="en-US"/>
          </a:p>
        </p:txBody>
      </p:sp>
    </p:spTree>
    <p:extLst>
      <p:ext uri="{BB962C8B-B14F-4D97-AF65-F5344CB8AC3E}">
        <p14:creationId xmlns:p14="http://schemas.microsoft.com/office/powerpoint/2010/main" val="2472056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MS PGothic"/>
                <a:cs typeface="Calibri"/>
              </a:rPr>
              <a:t>Because of equivalence, what looks like a small dose can actually be quite large!</a:t>
            </a:r>
          </a:p>
          <a:p>
            <a:endParaRPr lang="en-CA">
              <a:ea typeface="MS PGothic"/>
              <a:cs typeface="Calibri"/>
            </a:endParaRPr>
          </a:p>
          <a:p>
            <a:r>
              <a:rPr lang="en-CA">
                <a:ea typeface="MS PGothic"/>
                <a:cs typeface="Calibri"/>
              </a:rPr>
              <a:t>Here’s an example of what 100 mg morphine looks like in other opioids:</a:t>
            </a:r>
          </a:p>
          <a:p>
            <a:r>
              <a:rPr lang="en-CA">
                <a:ea typeface="MS PGothic"/>
                <a:cs typeface="Calibri"/>
              </a:rPr>
              <a:t>-Codeine (Tylenol 3): 667 mg = 22 tablets</a:t>
            </a:r>
          </a:p>
          <a:p>
            <a:r>
              <a:rPr lang="en-CA">
                <a:ea typeface="MS PGothic"/>
                <a:cs typeface="Calibri"/>
              </a:rPr>
              <a:t>-Oxycodone: 67 mg</a:t>
            </a:r>
          </a:p>
          <a:p>
            <a:r>
              <a:rPr lang="en-CA">
                <a:ea typeface="MS PGothic"/>
                <a:cs typeface="Calibri"/>
              </a:rPr>
              <a:t>-Hydromorphone: 20 mg</a:t>
            </a:r>
          </a:p>
          <a:p>
            <a:endParaRPr lang="en-CA">
              <a:ea typeface="MS PGothic"/>
              <a:cs typeface="Calibri"/>
            </a:endParaRPr>
          </a:p>
          <a:p>
            <a:r>
              <a:rPr lang="en-CA">
                <a:ea typeface="MS PGothic"/>
                <a:cs typeface="Calibri"/>
              </a:rPr>
              <a:t>An important note when switching from one opioid to another is that because of tolerance, we can’t just switch to the equivalent dose. Instead we have to calculate the equivalent dose and then lower it to address the fact that your body doesn’t have tolerance to the new medications and so a lower dose can work the same and be safer.</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16</a:t>
            </a:fld>
            <a:endParaRPr lang="en-US" altLang="en-US"/>
          </a:p>
        </p:txBody>
      </p:sp>
    </p:spTree>
    <p:extLst>
      <p:ext uri="{BB962C8B-B14F-4D97-AF65-F5344CB8AC3E}">
        <p14:creationId xmlns:p14="http://schemas.microsoft.com/office/powerpoint/2010/main" val="3924553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MS PGothic"/>
                <a:cs typeface="Calibri"/>
              </a:rPr>
              <a:t>On top of selecting an appropriate opioid dose, it’s important to pick an appropriate dosage form. Two dosage forms that exist are immediate release (shorter acting) or sustained release (longer acting). </a:t>
            </a:r>
          </a:p>
          <a:p>
            <a:endParaRPr lang="en-CA">
              <a:ea typeface="MS PGothic"/>
              <a:cs typeface="Calibri"/>
            </a:endParaRPr>
          </a:p>
          <a:p>
            <a:r>
              <a:rPr lang="en-CA">
                <a:ea typeface="MS PGothic"/>
                <a:cs typeface="Calibri"/>
              </a:rPr>
              <a:t>Longer Acting usually have a special release formulation (e.g., outer coating that dissolves slowly over time, beads within a capsule where some are coated to release later and others release more quickly) whereas shorter acting don’t have this formulation and so they release and are absorbed by the body more quickly and thus last for shorter amounts of time.</a:t>
            </a:r>
          </a:p>
          <a:p>
            <a:endParaRPr lang="en-CA">
              <a:ea typeface="MS PGothic"/>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CA">
                <a:ea typeface="MS PGothic"/>
                <a:cs typeface="Calibri"/>
              </a:rPr>
              <a:t>Both formulations have potential uses, but it’s about using one that is appropriate for your situation.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CA">
                <a:ea typeface="MS PGothic"/>
                <a:cs typeface="Calibri"/>
              </a:rPr>
              <a:t>Immediate Release: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CA">
                <a:ea typeface="MS PGothic"/>
                <a:cs typeface="Calibri"/>
              </a:rPr>
              <a:t>-Depending on the specific medication, tend to last 1 – 6 hours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CA">
                <a:ea typeface="MS PGothic"/>
                <a:cs typeface="Calibri"/>
              </a:rPr>
              <a:t>-Helpful when starting opioids to find the most appropriate dose (allows for adjusting the dose without being left with the effects for long periods of time)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CA">
                <a:ea typeface="MS PGothic"/>
                <a:cs typeface="Calibri"/>
              </a:rPr>
              <a:t>-If pain is specifically triggered by an activity (e.g., severe with exercise but lower at rest), can be used when about to engage in activity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CA">
                <a:ea typeface="MS PGothic"/>
                <a:cs typeface="Calibri"/>
              </a:rPr>
              <a:t>-Disadvantages are that because the effects are short-term, some people get “inter-dose withdrawal” where they experience withdrawal symptoms between doses (e.g., taking every 6 hours and by hour 4-6, they experience withdrawal symptoms of nausea/diarrhea/muscle pains)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CA">
              <a:ea typeface="MS PGothic"/>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CA">
                <a:ea typeface="MS PGothic"/>
                <a:cs typeface="Calibri"/>
              </a:rPr>
              <a:t>Sustained Release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CA">
                <a:ea typeface="MS PGothic"/>
                <a:cs typeface="Calibri"/>
              </a:rPr>
              <a:t>-Depending on the specific medication, tend to last 8 – 24 hours</a:t>
            </a:r>
          </a:p>
          <a:p>
            <a:r>
              <a:rPr lang="en-CA">
                <a:ea typeface="MS PGothic"/>
                <a:cs typeface="Calibri"/>
              </a:rPr>
              <a:t>-Helpful once the total daily dose of opioid needed has been identified</a:t>
            </a:r>
          </a:p>
          <a:p>
            <a:r>
              <a:rPr lang="en-CA">
                <a:ea typeface="MS PGothic"/>
                <a:cs typeface="Calibri"/>
              </a:rPr>
              <a:t>-Helps to prevent pain vs. treating it (being reactive and waiting for it to get back to take medication)</a:t>
            </a:r>
          </a:p>
          <a:p>
            <a:r>
              <a:rPr lang="en-CA">
                <a:ea typeface="MS PGothic"/>
                <a:cs typeface="Calibri"/>
              </a:rPr>
              <a:t>-Benefits are that it lowers the number of medications and relationship with pill-taking behaviour (feeling like you need to take pills)</a:t>
            </a:r>
          </a:p>
          <a:p>
            <a:r>
              <a:rPr lang="en-CA">
                <a:ea typeface="MS PGothic"/>
                <a:cs typeface="Calibri"/>
              </a:rPr>
              <a:t>-Provides more consistent pain control vs. fluctuations</a:t>
            </a:r>
          </a:p>
          <a:p>
            <a:r>
              <a:rPr lang="en-CA">
                <a:ea typeface="MS PGothic"/>
                <a:cs typeface="Calibri"/>
              </a:rPr>
              <a:t>-Disadvantages are that the doses they come in can be more limited and we can’t break/chew the pills so it can be more challenging to use the specific dose needed or to lower a dose</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17</a:t>
            </a:fld>
            <a:endParaRPr lang="en-US" altLang="en-US"/>
          </a:p>
        </p:txBody>
      </p:sp>
    </p:spTree>
    <p:extLst>
      <p:ext uri="{BB962C8B-B14F-4D97-AF65-F5344CB8AC3E}">
        <p14:creationId xmlns:p14="http://schemas.microsoft.com/office/powerpoint/2010/main" val="2154680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Here’s an example of what the opioid levels in the body may look like with immediate release vs. sustained release formulations:</a:t>
            </a:r>
          </a:p>
          <a:p>
            <a:r>
              <a:rPr lang="en-CA">
                <a:cs typeface="Calibri"/>
              </a:rPr>
              <a:t>-immediate release: quicker rises and falls in medication levels</a:t>
            </a:r>
          </a:p>
          <a:p>
            <a:r>
              <a:rPr lang="en-CA">
                <a:cs typeface="Calibri"/>
              </a:rPr>
              <a:t>-sustained release: more consistent level with less inter-dose withdrawal</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18</a:t>
            </a:fld>
            <a:endParaRPr lang="en-US" altLang="en-US"/>
          </a:p>
        </p:txBody>
      </p:sp>
    </p:spTree>
    <p:extLst>
      <p:ext uri="{BB962C8B-B14F-4D97-AF65-F5344CB8AC3E}">
        <p14:creationId xmlns:p14="http://schemas.microsoft.com/office/powerpoint/2010/main" val="2903078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720ECA3F-3453-4EC3-9FC4-2B1F33E84B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7439EC6F-8022-4E5A-9FDB-F5005D5AEE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Now that we’ve reviewed information on weighing the benefit with the harm and differences between opioid doses and dosage forms, here are some things to consider if you do decide to start an opioid:</a:t>
            </a:r>
          </a:p>
          <a:p>
            <a:pPr marL="228600" indent="-228600">
              <a:buAutoNum type="arabicPeriod"/>
            </a:pPr>
            <a:r>
              <a:rPr lang="en-US" altLang="en-US"/>
              <a:t>As we mentioned, continue non-drug and non-opioid therapies for the most benefit through different ways of working</a:t>
            </a:r>
          </a:p>
          <a:p>
            <a:pPr marL="228600" indent="-228600">
              <a:buAutoNum type="arabicPeriod"/>
            </a:pPr>
            <a:r>
              <a:rPr lang="en-US" altLang="en-US"/>
              <a:t>Set expectations and SMART (specific, measurable, attainable, realistic, and timely) goals. Write them down and</a:t>
            </a:r>
          </a:p>
          <a:p>
            <a:pPr marL="228600" indent="-228600">
              <a:buAutoNum type="arabicPeriod"/>
            </a:pPr>
            <a:r>
              <a:rPr lang="en-US" altLang="en-US"/>
              <a:t>Follow-up to see if the opioid is helping you achieve these SMART goals. If not, and you’re not seeing a noticeable benefit in function then the opioid should be stopped. If you experience side effects, different strategies can be used to try to make them more tolerable (we’ll review this in the next section). Sometimes a dose may have to be lowered or a different opioid tried to make it safer.</a:t>
            </a:r>
          </a:p>
          <a:p>
            <a:pPr marL="228600" indent="-228600">
              <a:buAutoNum type="arabicPeriod"/>
            </a:pPr>
            <a:r>
              <a:rPr lang="en-US" altLang="en-US"/>
              <a:t>Every 6-12 months, you should review with your healthcare providers if opioids are still needed, helping, and safe.</a:t>
            </a:r>
          </a:p>
        </p:txBody>
      </p:sp>
      <p:sp>
        <p:nvSpPr>
          <p:cNvPr id="29699" name="Slide Number Placeholder 3">
            <a:extLst>
              <a:ext uri="{FF2B5EF4-FFF2-40B4-BE49-F238E27FC236}">
                <a16:creationId xmlns:a16="http://schemas.microsoft.com/office/drawing/2014/main" id="{6734B08C-2AD3-400C-817B-9C1EF7760A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032FA02-393F-4E1A-AEF0-73B2ACA6D6B3}"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600E78FB-5C4E-2EB8-E8AF-AF681358C5AA}"/>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a:extLst>
              <a:ext uri="{FF2B5EF4-FFF2-40B4-BE49-F238E27FC236}">
                <a16:creationId xmlns:a16="http://schemas.microsoft.com/office/drawing/2014/main" id="{5FF142E2-D28D-7ADF-0611-19191F782E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5" name="Slide Number Placeholder 3">
            <a:extLst>
              <a:ext uri="{FF2B5EF4-FFF2-40B4-BE49-F238E27FC236}">
                <a16:creationId xmlns:a16="http://schemas.microsoft.com/office/drawing/2014/main" id="{9F0EE609-3E55-E00A-8246-245B85CB18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4EC4A50-E242-4334-AD60-E6AA67B8A715}"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Side effects</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20</a:t>
            </a:fld>
            <a:endParaRPr lang="en-US" altLang="en-US"/>
          </a:p>
        </p:txBody>
      </p:sp>
    </p:spTree>
    <p:extLst>
      <p:ext uri="{BB962C8B-B14F-4D97-AF65-F5344CB8AC3E}">
        <p14:creationId xmlns:p14="http://schemas.microsoft.com/office/powerpoint/2010/main" val="557005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These are examples of common side effects associated with opioids. Some important ones to be aware of:</a:t>
            </a:r>
          </a:p>
          <a:p>
            <a:pPr marL="171450" indent="-171450">
              <a:buFontTx/>
              <a:buChar char="-"/>
            </a:pPr>
            <a:r>
              <a:rPr lang="en-US">
                <a:ea typeface="MS PGothic"/>
                <a:cs typeface="Calibri"/>
              </a:rPr>
              <a:t>Confusion/memory difficulties: especially important as people age and memory is impacted even without opioids</a:t>
            </a:r>
          </a:p>
          <a:p>
            <a:pPr marL="171450" indent="-171450">
              <a:buFontTx/>
              <a:buChar char="-"/>
            </a:pPr>
            <a:r>
              <a:rPr lang="en-US">
                <a:ea typeface="MS PGothic"/>
                <a:cs typeface="Calibri"/>
              </a:rPr>
              <a:t>Slow reaction times (resulting in falls/accidents): this has been found to happen even when people don’t feel tired/slower</a:t>
            </a:r>
          </a:p>
          <a:p>
            <a:pPr marL="171450" indent="-171450">
              <a:buFontTx/>
              <a:buChar char="-"/>
            </a:pPr>
            <a:r>
              <a:rPr lang="en-US">
                <a:ea typeface="MS PGothic"/>
                <a:cs typeface="Calibri"/>
              </a:rPr>
              <a:t>Sexual issues: can manifest as lower sex drive or difficulties having sex to completion</a:t>
            </a:r>
          </a:p>
          <a:p>
            <a:endParaRPr lang="en-US">
              <a:ea typeface="MS PGothic"/>
              <a:cs typeface="Calibri"/>
            </a:endParaRPr>
          </a:p>
          <a:p>
            <a:r>
              <a:rPr lang="en-US">
                <a:ea typeface="MS PGothic"/>
                <a:cs typeface="Calibri"/>
              </a:rPr>
              <a:t>If you experience these, talk to your pharmacist to see how they can be managed (e.g., with lifestyle changes) or by lowering the dose or trying a different medication.</a:t>
            </a:r>
          </a:p>
          <a:p>
            <a:endParaRPr lang="en-US">
              <a:ea typeface="MS PGothic"/>
              <a:cs typeface="Calibri"/>
            </a:endParaRPr>
          </a:p>
          <a:p>
            <a:r>
              <a:rPr lang="en-US">
                <a:ea typeface="MS PGothic"/>
                <a:cs typeface="Calibri"/>
              </a:rPr>
              <a:t>Managing side effects in general was addressed in session two. The next few slides will focus on these side effects when specifically caused by opioids.</a:t>
            </a:r>
          </a:p>
          <a:p>
            <a:endParaRPr lang="en-US">
              <a:ea typeface="MS PGothic"/>
              <a:cs typeface="Calibri"/>
            </a:endParaRPr>
          </a:p>
          <a:p>
            <a:endParaRPr lang="en-US">
              <a:ea typeface="MS PGothic"/>
              <a:cs typeface="Calibri"/>
            </a:endParaRPr>
          </a:p>
          <a:p>
            <a:r>
              <a:rPr lang="en-US" b="1" u="sng">
                <a:ea typeface="MS PGothic"/>
                <a:cs typeface="Calibri"/>
              </a:rPr>
              <a:t>To help answer questions that may arise:</a:t>
            </a:r>
          </a:p>
          <a:p>
            <a:r>
              <a:rPr lang="en-CA">
                <a:ea typeface="MS PGothic"/>
                <a:cs typeface="Calibri"/>
              </a:rPr>
              <a:t>Sweating:</a:t>
            </a:r>
          </a:p>
          <a:p>
            <a:r>
              <a:rPr lang="en-CA">
                <a:ea typeface="MS PGothic"/>
                <a:cs typeface="Calibri"/>
              </a:rPr>
              <a:t>-</a:t>
            </a:r>
            <a:r>
              <a:rPr lang="en-US"/>
              <a:t>Due to opioids affecting the regulation of  body temperature</a:t>
            </a:r>
          </a:p>
          <a:p>
            <a:pPr marL="628650" lvl="1" indent="-171450">
              <a:spcBef>
                <a:spcPts val="0"/>
              </a:spcBef>
              <a:spcAft>
                <a:spcPts val="0"/>
              </a:spcAft>
              <a:buFont typeface="Arial"/>
              <a:buChar char="•"/>
            </a:pPr>
            <a:r>
              <a:rPr lang="en-CA">
                <a:ea typeface="MS PGothic"/>
              </a:rPr>
              <a:t>Lifestyle</a:t>
            </a:r>
          </a:p>
          <a:p>
            <a:pPr marL="1085850" lvl="2" indent="-171450">
              <a:spcBef>
                <a:spcPts val="0"/>
              </a:spcBef>
              <a:spcAft>
                <a:spcPts val="0"/>
              </a:spcAft>
              <a:buFont typeface="Arial"/>
              <a:buChar char="•"/>
            </a:pPr>
            <a:r>
              <a:rPr lang="en-CA">
                <a:ea typeface="MS PGothic"/>
              </a:rPr>
              <a:t>Wear clothing made out of breathable fabrics (e.g. cotton, linen)</a:t>
            </a:r>
            <a:endParaRPr lang="en-US">
              <a:ea typeface="MS PGothic"/>
            </a:endParaRPr>
          </a:p>
          <a:p>
            <a:pPr marL="1085850" lvl="2" indent="-171450">
              <a:spcBef>
                <a:spcPts val="0"/>
              </a:spcBef>
              <a:spcAft>
                <a:spcPts val="0"/>
              </a:spcAft>
              <a:buFont typeface="Arial"/>
              <a:buChar char="•"/>
            </a:pPr>
            <a:r>
              <a:rPr lang="en-CA">
                <a:ea typeface="MS PGothic"/>
              </a:rPr>
              <a:t>Avoid wearing polyester and fleece</a:t>
            </a:r>
            <a:endParaRPr lang="en-US">
              <a:ea typeface="MS PGothic"/>
            </a:endParaRPr>
          </a:p>
          <a:p>
            <a:pPr marL="1085850" lvl="2" indent="-171450">
              <a:spcBef>
                <a:spcPts val="0"/>
              </a:spcBef>
              <a:spcAft>
                <a:spcPts val="0"/>
              </a:spcAft>
              <a:buFont typeface="Arial"/>
              <a:buChar char="•"/>
            </a:pPr>
            <a:r>
              <a:rPr lang="en-CA">
                <a:ea typeface="MS PGothic"/>
              </a:rPr>
              <a:t>Avoid spicy foods and alcohol </a:t>
            </a:r>
            <a:endParaRPr lang="en-US">
              <a:ea typeface="MS PGothic"/>
            </a:endParaRPr>
          </a:p>
          <a:p>
            <a:pPr marL="1085850" lvl="2" indent="-171450">
              <a:spcBef>
                <a:spcPts val="0"/>
              </a:spcBef>
              <a:spcAft>
                <a:spcPts val="0"/>
              </a:spcAft>
              <a:buFont typeface="Arial"/>
              <a:buChar char="•"/>
            </a:pPr>
            <a:r>
              <a:rPr lang="en-CA">
                <a:ea typeface="MS PGothic"/>
              </a:rPr>
              <a:t>Avoid exercising in hot weather </a:t>
            </a:r>
            <a:endParaRPr lang="en-US">
              <a:ea typeface="MS PGothic"/>
            </a:endParaRPr>
          </a:p>
          <a:p>
            <a:pPr marL="1085850" lvl="2" indent="-171450">
              <a:spcBef>
                <a:spcPts val="0"/>
              </a:spcBef>
              <a:spcAft>
                <a:spcPts val="0"/>
              </a:spcAft>
              <a:buFont typeface="Arial"/>
              <a:buChar char="•"/>
            </a:pPr>
            <a:endParaRPr lang="en-CA"/>
          </a:p>
          <a:p>
            <a:pPr marL="628650" lvl="1" indent="-171450">
              <a:spcBef>
                <a:spcPts val="0"/>
              </a:spcBef>
              <a:spcAft>
                <a:spcPts val="0"/>
              </a:spcAft>
              <a:buFont typeface="Arial"/>
              <a:buChar char="•"/>
            </a:pPr>
            <a:r>
              <a:rPr lang="en-CA">
                <a:ea typeface="MS PGothic"/>
              </a:rPr>
              <a:t>Medications</a:t>
            </a:r>
            <a:endParaRPr lang="en-US">
              <a:ea typeface="MS PGothic"/>
            </a:endParaRPr>
          </a:p>
          <a:p>
            <a:pPr marL="1085850" lvl="2" indent="-171450">
              <a:spcBef>
                <a:spcPts val="0"/>
              </a:spcBef>
              <a:spcAft>
                <a:spcPts val="0"/>
              </a:spcAft>
              <a:buFont typeface="Arial"/>
              <a:buChar char="•"/>
            </a:pPr>
            <a:r>
              <a:rPr lang="en-CA">
                <a:ea typeface="MS PGothic"/>
              </a:rPr>
              <a:t>Antiperspirants (e.g. 12-20% aluminum chloride) </a:t>
            </a:r>
            <a:endParaRPr lang="en-US">
              <a:ea typeface="MS PGothic"/>
            </a:endParaRPr>
          </a:p>
          <a:p>
            <a:pPr marL="1085850" lvl="2" indent="-171450">
              <a:spcBef>
                <a:spcPts val="0"/>
              </a:spcBef>
              <a:spcAft>
                <a:spcPts val="0"/>
              </a:spcAft>
              <a:buFont typeface="Arial"/>
              <a:buChar char="•"/>
            </a:pPr>
            <a:r>
              <a:rPr lang="en-CA">
                <a:ea typeface="MS PGothic"/>
              </a:rPr>
              <a:t>Pads with glycopyrrolate (available commercially)</a:t>
            </a:r>
          </a:p>
          <a:p>
            <a:pPr marL="1085850" lvl="2" indent="-171450">
              <a:spcBef>
                <a:spcPts val="0"/>
              </a:spcBef>
              <a:spcAft>
                <a:spcPts val="0"/>
              </a:spcAft>
              <a:buFont typeface="Arial"/>
              <a:buChar char="•"/>
            </a:pPr>
            <a:r>
              <a:rPr lang="en-CA">
                <a:ea typeface="MS PGothic"/>
              </a:rPr>
              <a:t>Prescription: Oxybutynin</a:t>
            </a:r>
          </a:p>
          <a:p>
            <a:endParaRPr lang="en-CA">
              <a:ea typeface="MS PGothic"/>
              <a:cs typeface="Calibri"/>
            </a:endParaRPr>
          </a:p>
          <a:p>
            <a:r>
              <a:rPr lang="en-CA">
                <a:ea typeface="MS PGothic"/>
                <a:cs typeface="Calibri"/>
              </a:rPr>
              <a:t>Itching:</a:t>
            </a:r>
          </a:p>
          <a:p>
            <a:r>
              <a:rPr lang="en-CA">
                <a:ea typeface="MS PGothic"/>
                <a:cs typeface="Calibri"/>
              </a:rPr>
              <a:t>-Due to opioids causing a chemical (i.e. histamine) release that can result in itching</a:t>
            </a:r>
          </a:p>
          <a:p>
            <a:r>
              <a:rPr lang="en-CA">
                <a:ea typeface="MS PGothic"/>
                <a:cs typeface="Calibri"/>
              </a:rPr>
              <a:t>-Non-drowsy anti-histamine (Claritin - loratadine), non-pharms (cut nails, fragrant free, menthol creams, lotion, cold compress, oatmeal lukewarm bath)</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21</a:t>
            </a:fld>
            <a:endParaRPr lang="en-US" altLang="en-US"/>
          </a:p>
        </p:txBody>
      </p:sp>
    </p:spTree>
    <p:extLst>
      <p:ext uri="{BB962C8B-B14F-4D97-AF65-F5344CB8AC3E}">
        <p14:creationId xmlns:p14="http://schemas.microsoft.com/office/powerpoint/2010/main" val="119391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MS PGothic"/>
                <a:cs typeface="Calibri"/>
              </a:rPr>
              <a:t>While we’ve reviewed managing constipation in general, the specific laxatives to address opioid-related constipation are highlighted on this slide. Opioid-related constipation happens because opioids slow down the movement of the digestive tract (like how it stops messages about pain, it stops messages about intestine movements). The family of laxatives that help for opioid-related constipation are:</a:t>
            </a:r>
          </a:p>
          <a:p>
            <a:endParaRPr lang="en-CA">
              <a:ea typeface="MS PGothic"/>
              <a:cs typeface="Calibri"/>
            </a:endParaRPr>
          </a:p>
          <a:p>
            <a:pPr marL="228600" indent="-228600">
              <a:buAutoNum type="arabicPeriod"/>
            </a:pPr>
            <a:r>
              <a:rPr lang="en-CA" b="1">
                <a:ea typeface="MS PGothic"/>
                <a:cs typeface="Calibri"/>
              </a:rPr>
              <a:t>Stimulants: </a:t>
            </a:r>
            <a:r>
              <a:rPr lang="en-CA">
                <a:ea typeface="MS PGothic"/>
                <a:cs typeface="Calibri"/>
              </a:rPr>
              <a:t>increase muscle contractions in the intestine to help bowel movements move through the body</a:t>
            </a:r>
          </a:p>
          <a:p>
            <a:pPr marL="228600" indent="-228600">
              <a:buAutoNum type="arabicPeriod"/>
            </a:pPr>
            <a:endParaRPr lang="en-CA">
              <a:ea typeface="MS PGothic"/>
              <a:cs typeface="Calibri"/>
            </a:endParaRPr>
          </a:p>
          <a:p>
            <a:pPr marL="228600" indent="-228600">
              <a:buAutoNum type="arabicPeriod"/>
            </a:pPr>
            <a:r>
              <a:rPr lang="en-CA" b="1">
                <a:ea typeface="MS PGothic"/>
                <a:cs typeface="Calibri"/>
              </a:rPr>
              <a:t>Osmotic Laxatives: </a:t>
            </a:r>
            <a:r>
              <a:rPr lang="en-CA">
                <a:ea typeface="MS PGothic"/>
                <a:cs typeface="Calibri"/>
              </a:rPr>
              <a:t>helps the intestines keep water in it so that there’s more pressure in the intestine to promote movement</a:t>
            </a:r>
            <a:endParaRPr lang="en-CA"/>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22</a:t>
            </a:fld>
            <a:endParaRPr lang="en-US" altLang="en-US"/>
          </a:p>
        </p:txBody>
      </p:sp>
    </p:spTree>
    <p:extLst>
      <p:ext uri="{BB962C8B-B14F-4D97-AF65-F5344CB8AC3E}">
        <p14:creationId xmlns:p14="http://schemas.microsoft.com/office/powerpoint/2010/main" val="2533450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On top of the common side effects we’ve reviewed, there are unique side effects with opioids. They’re counter-intuitive, because we think pain medications and opioids should help with pain, but sometimes (especially when used for long amounts of time or at higher doses) actually worsen pain.</a:t>
            </a:r>
          </a:p>
          <a:p>
            <a:endParaRPr lang="en-US">
              <a:ea typeface="MS PGothic"/>
              <a:cs typeface="Calibri"/>
            </a:endParaRPr>
          </a:p>
          <a:p>
            <a:r>
              <a:rPr lang="en-US">
                <a:ea typeface="MS PGothic"/>
                <a:cs typeface="Calibri"/>
              </a:rPr>
              <a:t>Allodynia: things that don't usually cause pain now do</a:t>
            </a:r>
          </a:p>
          <a:p>
            <a:endParaRPr lang="en-US">
              <a:ea typeface="MS PGothic"/>
              <a:cs typeface="Calibri"/>
            </a:endParaRPr>
          </a:p>
          <a:p>
            <a:r>
              <a:rPr lang="en-US">
                <a:ea typeface="MS PGothic"/>
                <a:cs typeface="Calibri"/>
              </a:rPr>
              <a:t>Opioid-induced hyperalgesia:</a:t>
            </a:r>
          </a:p>
          <a:p>
            <a:pPr>
              <a:buFont typeface="Arial" panose="020B0604020202020204" pitchFamily="34" charset="0"/>
              <a:buChar char="•"/>
            </a:pPr>
            <a:r>
              <a:rPr lang="en-US">
                <a:ea typeface="MS PGothic"/>
                <a:cs typeface="Calibri"/>
              </a:rPr>
              <a:t>Analgesic and anti-inflammatory effects of opioids are subsequently associated with upregulation of compensatory </a:t>
            </a:r>
            <a:r>
              <a:rPr lang="en-US" err="1">
                <a:ea typeface="MS PGothic"/>
                <a:cs typeface="Calibri"/>
              </a:rPr>
              <a:t>pronociceptor</a:t>
            </a:r>
            <a:r>
              <a:rPr lang="en-US">
                <a:ea typeface="MS PGothic"/>
                <a:cs typeface="Calibri"/>
              </a:rPr>
              <a:t> pathways. More pathways then results in more pain signals being transmitted and increased sensitivity to pain.</a:t>
            </a:r>
          </a:p>
          <a:p>
            <a:pPr>
              <a:buFont typeface="Arial" panose="020B0604020202020204" pitchFamily="34" charset="0"/>
              <a:buChar char="•"/>
            </a:pPr>
            <a:r>
              <a:rPr lang="en-US">
                <a:ea typeface="MS PGothic"/>
                <a:cs typeface="Calibri"/>
              </a:rPr>
              <a:t>Caused by opioids increasing the sensitivity on cells that detect and send pain information.</a:t>
            </a:r>
          </a:p>
          <a:p>
            <a:pPr>
              <a:buFont typeface="Arial" panose="020B0604020202020204" pitchFamily="34" charset="0"/>
              <a:buChar char="•"/>
            </a:pPr>
            <a:r>
              <a:rPr lang="en-US">
                <a:ea typeface="MS PGothic"/>
                <a:cs typeface="Calibri"/>
              </a:rPr>
              <a:t>This leads to increased sensitivity to pain and feeling more pain than usual as well as pain to nonpainful stimulus</a:t>
            </a:r>
          </a:p>
          <a:p>
            <a:endParaRPr lang="en-US">
              <a:cs typeface="Calibri"/>
            </a:endParaRPr>
          </a:p>
          <a:p>
            <a:r>
              <a:rPr lang="en-US">
                <a:ea typeface="MS PGothic"/>
                <a:cs typeface="Calibri"/>
              </a:rPr>
              <a:t>Central sensitization:</a:t>
            </a:r>
          </a:p>
          <a:p>
            <a:pPr>
              <a:buFont typeface="Arial" panose="020B0604020202020204" pitchFamily="34" charset="0"/>
              <a:buChar char="•"/>
            </a:pPr>
            <a:r>
              <a:rPr lang="en-US">
                <a:ea typeface="MS PGothic"/>
                <a:cs typeface="Calibri"/>
              </a:rPr>
              <a:t>Increase of excitability of spinal cord neurons – more susceptible to peripheral inputs and respond more strongly to stimulation. This applies to the injured/inflamed region and those adjacent and remote (diffuse/widespread pain)</a:t>
            </a:r>
          </a:p>
          <a:p>
            <a:pPr>
              <a:buFont typeface="Arial" panose="020B0604020202020204" pitchFamily="34" charset="0"/>
              <a:buChar char="•"/>
            </a:pPr>
            <a:r>
              <a:rPr lang="en-US">
                <a:ea typeface="MS PGothic"/>
                <a:cs typeface="Calibri"/>
              </a:rPr>
              <a:t>Caused opioids increasing how excitable the cells that detect and send pain information are.</a:t>
            </a:r>
          </a:p>
          <a:p>
            <a:pPr>
              <a:buFont typeface="Arial" panose="020B0604020202020204" pitchFamily="34" charset="0"/>
              <a:buChar char="•"/>
            </a:pPr>
            <a:r>
              <a:rPr lang="en-US">
                <a:ea typeface="MS PGothic"/>
                <a:cs typeface="Calibri"/>
              </a:rPr>
              <a:t>This leads to increased intensity of pain when a painful stimulus is detected.</a:t>
            </a:r>
          </a:p>
          <a:p>
            <a:pPr marL="228600" indent="-228600">
              <a:buFont typeface="Arial" panose="020B0604020202020204" pitchFamily="34" charset="0"/>
              <a:buChar char="•"/>
            </a:pPr>
            <a:endParaRPr lang="en-US">
              <a:ea typeface="MS PGothic"/>
              <a:cs typeface="Calibri"/>
            </a:endParaRPr>
          </a:p>
          <a:p>
            <a:pPr marL="228600" indent="-228600">
              <a:buAutoNum type="arabicPeriod"/>
            </a:pPr>
            <a:endParaRPr lang="en-US">
              <a:ea typeface="MS PGothic"/>
              <a:cs typeface="Calibri"/>
            </a:endParaRPr>
          </a:p>
          <a:p>
            <a:pPr marL="0" indent="0">
              <a:buNone/>
            </a:pPr>
            <a:r>
              <a:rPr lang="en-US">
                <a:ea typeface="MS PGothic"/>
                <a:cs typeface="Calibri"/>
              </a:rPr>
              <a:t>These side effect are often addressed by lowering the opioid dose or changing the opioid.</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23</a:t>
            </a:fld>
            <a:endParaRPr lang="en-US" altLang="en-US"/>
          </a:p>
        </p:txBody>
      </p:sp>
    </p:spTree>
    <p:extLst>
      <p:ext uri="{BB962C8B-B14F-4D97-AF65-F5344CB8AC3E}">
        <p14:creationId xmlns:p14="http://schemas.microsoft.com/office/powerpoint/2010/main" val="1066841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 technique to address side effects, like hyperalgesia and central sensitization, is to lower opioid doses. This can be done in two ways:</a:t>
            </a:r>
          </a:p>
          <a:p>
            <a:endParaRPr lang="en-CA"/>
          </a:p>
          <a:p>
            <a:pPr marL="228600" indent="-228600">
              <a:buAutoNum type="arabicPeriod"/>
            </a:pPr>
            <a:r>
              <a:rPr lang="en-CA"/>
              <a:t>Tapering: gradually lowering the dose over a period of time (e.g., by 10-15% every few weeks)</a:t>
            </a:r>
          </a:p>
          <a:p>
            <a:pPr marL="228600" indent="-228600">
              <a:buAutoNum type="arabicPeriod"/>
            </a:pPr>
            <a:endParaRPr lang="en-CA"/>
          </a:p>
          <a:p>
            <a:pPr marL="228600" indent="-228600">
              <a:buAutoNum type="arabicPeriod"/>
            </a:pPr>
            <a:r>
              <a:rPr lang="en-CA"/>
              <a:t>Rotating: changing to a different opioid which lets use lower the equivalent dose by a bigger amount (e.g., 25 – 50%) because of the lack of tolerance to the new medication</a:t>
            </a:r>
          </a:p>
          <a:p>
            <a:pPr marL="228600" indent="-228600">
              <a:buAutoNum type="arabicPeriod"/>
            </a:pPr>
            <a:endParaRPr lang="en-CA"/>
          </a:p>
          <a:p>
            <a:r>
              <a:rPr lang="en-CA"/>
              <a:t>Some people see rotating opioids as a “Head start” on tapering regimen </a:t>
            </a:r>
          </a:p>
          <a:p>
            <a:pPr marL="171450" indent="-171450">
              <a:buFontTx/>
              <a:buChar char="-"/>
            </a:pPr>
            <a:r>
              <a:rPr lang="en-CA"/>
              <a:t>As you switch to a new opioid, you are able to more quickly lower the equivalent dose so there can be less tapering involved later</a:t>
            </a:r>
          </a:p>
          <a:p>
            <a:pPr marL="0" indent="0">
              <a:buNone/>
            </a:pPr>
            <a:endParaRPr lang="en-CA"/>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24</a:t>
            </a:fld>
            <a:endParaRPr lang="en-US" altLang="en-US"/>
          </a:p>
        </p:txBody>
      </p:sp>
    </p:spTree>
    <p:extLst>
      <p:ext uri="{BB962C8B-B14F-4D97-AF65-F5344CB8AC3E}">
        <p14:creationId xmlns:p14="http://schemas.microsoft.com/office/powerpoint/2010/main" val="205113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While still related to opioid side effects, we’ll now focus on the side effects that can be especially harmful and how to lower risk of harm</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25</a:t>
            </a:fld>
            <a:endParaRPr lang="en-US" altLang="en-US"/>
          </a:p>
        </p:txBody>
      </p:sp>
    </p:spTree>
    <p:extLst>
      <p:ext uri="{BB962C8B-B14F-4D97-AF65-F5344CB8AC3E}">
        <p14:creationId xmlns:p14="http://schemas.microsoft.com/office/powerpoint/2010/main" val="2577041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To improve opioid safety, the following techniques can be used:</a:t>
            </a:r>
          </a:p>
          <a:p>
            <a:endParaRPr lang="en-US">
              <a:ea typeface="MS PGothic"/>
              <a:cs typeface="Calibri"/>
            </a:endParaRPr>
          </a:p>
          <a:p>
            <a:pPr marL="228600" indent="-228600">
              <a:buAutoNum type="arabicPeriod"/>
            </a:pPr>
            <a:r>
              <a:rPr lang="en-US">
                <a:ea typeface="MS PGothic"/>
                <a:cs typeface="Calibri"/>
              </a:rPr>
              <a:t>Use the lowest effective dose</a:t>
            </a:r>
          </a:p>
          <a:p>
            <a:pPr marL="685800" lvl="1" indent="-228600">
              <a:buFont typeface="Arial" panose="020B0604020202020204" pitchFamily="34" charset="0"/>
              <a:buChar char="•"/>
            </a:pPr>
            <a:r>
              <a:rPr lang="en-US">
                <a:ea typeface="MS PGothic"/>
                <a:cs typeface="Calibri"/>
              </a:rPr>
              <a:t>Remember that lowering pain by 30% is what we consider effective so we wouldn’t increase the dose further. If the opioid isn’t achieving this, consider stopping it</a:t>
            </a:r>
          </a:p>
          <a:p>
            <a:pPr marL="228600" indent="-228600">
              <a:buAutoNum type="arabicPeriod"/>
            </a:pPr>
            <a:r>
              <a:rPr lang="en-US">
                <a:ea typeface="MS PGothic"/>
                <a:cs typeface="Calibri"/>
              </a:rPr>
              <a:t>Keep an eye on increasing doses</a:t>
            </a:r>
          </a:p>
          <a:p>
            <a:pPr marL="685800" lvl="1" indent="-228600">
              <a:buFont typeface="Arial" panose="020B0604020202020204" pitchFamily="34" charset="0"/>
              <a:buChar char="•"/>
            </a:pPr>
            <a:r>
              <a:rPr lang="en-US">
                <a:ea typeface="MS PGothic"/>
                <a:cs typeface="Calibri"/>
              </a:rPr>
              <a:t>This can be a sign of tolerance and while tolerance builds to pain benefit, higher doses increase the risk of side effects like trouble breathing and opioid poisoning </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en-US">
                <a:ea typeface="MS PGothic"/>
                <a:cs typeface="Calibri"/>
              </a:rPr>
              <a:t>Only use opioids prescribed to you at that time</a:t>
            </a:r>
          </a:p>
          <a:p>
            <a:pPr marL="685800" lvl="1" indent="-228600">
              <a:buFont typeface="Arial" panose="020B0604020202020204" pitchFamily="34" charset="0"/>
              <a:buChar char="•"/>
            </a:pPr>
            <a:r>
              <a:rPr lang="en-US">
                <a:ea typeface="MS PGothic"/>
                <a:cs typeface="Calibri"/>
              </a:rPr>
              <a:t>In the future, if you have pain it’s important that a healthcare provider see you to assess the reason for pain and what treatment is most appropriate vs. using existing opioids</a:t>
            </a:r>
          </a:p>
          <a:p>
            <a:pPr marL="228600" indent="-228600">
              <a:buAutoNum type="arabicPeriod"/>
            </a:pPr>
            <a:r>
              <a:rPr lang="en-US">
                <a:ea typeface="MS PGothic"/>
                <a:cs typeface="Calibri"/>
              </a:rPr>
              <a:t>Store opioids out of reach of kids and pets and return unused opioids to the pharmacy</a:t>
            </a:r>
          </a:p>
          <a:p>
            <a:pPr marL="685800" lvl="1" indent="-228600">
              <a:buFont typeface="Arial" panose="020B0604020202020204" pitchFamily="34" charset="0"/>
              <a:buChar char="•"/>
            </a:pPr>
            <a:r>
              <a:rPr lang="en-US">
                <a:ea typeface="MS PGothic"/>
                <a:cs typeface="Calibri"/>
              </a:rPr>
              <a:t>There are many stories of family members with opioid use disorders starting with trying a family members opioids </a:t>
            </a:r>
          </a:p>
          <a:p>
            <a:pPr marL="228600" indent="-228600">
              <a:buAutoNum type="arabicPeriod"/>
            </a:pPr>
            <a:r>
              <a:rPr lang="en-US">
                <a:ea typeface="MS PGothic"/>
                <a:cs typeface="Calibri"/>
              </a:rPr>
              <a:t>Ensure you have a naloxone kit and are trained on how to use it in the event of opioid poisoning</a:t>
            </a:r>
          </a:p>
          <a:p>
            <a:pPr marL="228600" indent="-228600">
              <a:buAutoNum type="arabicPeriod"/>
            </a:pPr>
            <a:r>
              <a:rPr lang="en-US">
                <a:ea typeface="MS PGothic"/>
                <a:cs typeface="Calibri"/>
              </a:rPr>
              <a:t>Consider opioid agonist therapy if you notice signs of dependence (can lower cravings and help with recovery)</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26</a:t>
            </a:fld>
            <a:endParaRPr lang="en-US" altLang="en-US"/>
          </a:p>
        </p:txBody>
      </p:sp>
    </p:spTree>
    <p:extLst>
      <p:ext uri="{BB962C8B-B14F-4D97-AF65-F5344CB8AC3E}">
        <p14:creationId xmlns:p14="http://schemas.microsoft.com/office/powerpoint/2010/main" val="28133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a:ea typeface="MS PGothic"/>
                <a:cs typeface="Calibri"/>
              </a:rPr>
              <a:t>As we talked about on the last slide, it’s important that everyone have a naloxone kit in case of opioid poisoning (for themselves or a loved one)/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CA">
              <a:ea typeface="MS PGothic"/>
              <a:cs typeface="Calibri"/>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a:ea typeface="MS PGothic"/>
                <a:cs typeface="Calibri"/>
              </a:rPr>
              <a:t>Naloxone is a life-saving agent that reverses the effects of opioid toxicity for short amounts of time, so people can be brought to the hospital for treatment (so still call 911)</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a:ea typeface="MS PGothic"/>
                <a:cs typeface="Calibri"/>
              </a:rPr>
              <a:t>It works by competing with opioids to block it from attaching to the receptors throughout the body, including the ones involved in lowering signals for the body to breath. By kicking the opioids off the receptor, the signals to breath increase again</a:t>
            </a:r>
          </a:p>
          <a:p>
            <a:endParaRPr lang="en-CA">
              <a:ea typeface="MS PGothic"/>
              <a:cs typeface="Calibri"/>
            </a:endParaRPr>
          </a:p>
          <a:p>
            <a:r>
              <a:rPr lang="en-CA">
                <a:ea typeface="MS PGothic"/>
                <a:cs typeface="Calibri"/>
              </a:rPr>
              <a:t>BC has a take home naloxone program which provides training in overdose prevention, recognition and first aid response. Visit your community pharmacy for a kit and training.</a:t>
            </a:r>
            <a:endParaRPr lang="en-CA">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27</a:t>
            </a:fld>
            <a:endParaRPr lang="en-US" altLang="en-US"/>
          </a:p>
        </p:txBody>
      </p:sp>
    </p:spTree>
    <p:extLst>
      <p:ext uri="{BB962C8B-B14F-4D97-AF65-F5344CB8AC3E}">
        <p14:creationId xmlns:p14="http://schemas.microsoft.com/office/powerpoint/2010/main" val="3673006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ea typeface="MS PGothic"/>
                <a:cs typeface="Calibri"/>
              </a:rPr>
              <a:t>Here’s a slide outlining when to administer naloxone – specifically when someone is experiencing opioid poisoning. A reminder that this can happen to anyone, including people taking prescription opioids exactly as prescribed or people who get confused and accidentally take more than prescribed.</a:t>
            </a:r>
          </a:p>
          <a:p>
            <a:pPr>
              <a:defRPr/>
            </a:pPr>
            <a:endParaRPr lang="en-CA">
              <a:ea typeface="MS PGothic"/>
              <a:cs typeface="Calibri"/>
            </a:endParaRPr>
          </a:p>
          <a:p>
            <a:pPr>
              <a:defRPr/>
            </a:pPr>
            <a:r>
              <a:rPr lang="en-CA">
                <a:ea typeface="MS PGothic"/>
                <a:cs typeface="Calibri"/>
              </a:rPr>
              <a:t>There are some risk factors that increase the changes of experiencing opioid poisoning. These include:</a:t>
            </a:r>
          </a:p>
          <a:p>
            <a:pPr marL="171450" indent="-171450">
              <a:buFontTx/>
              <a:buChar char="-"/>
              <a:defRPr/>
            </a:pPr>
            <a:r>
              <a:rPr lang="en-CA">
                <a:ea typeface="MS PGothic"/>
                <a:cs typeface="Calibri"/>
              </a:rPr>
              <a:t>Getting older (age over 65 years)</a:t>
            </a:r>
          </a:p>
          <a:p>
            <a:pPr marL="171450" indent="-171450">
              <a:buFontTx/>
              <a:buChar char="-"/>
              <a:defRPr/>
            </a:pPr>
            <a:r>
              <a:rPr lang="en-CA">
                <a:ea typeface="MS PGothic"/>
                <a:cs typeface="Calibri"/>
              </a:rPr>
              <a:t>Taking other medications that also lower breathing rates or cause sedation (e.g., sleeping pills)</a:t>
            </a:r>
          </a:p>
          <a:p>
            <a:pPr marL="171450" indent="-171450">
              <a:buFontTx/>
              <a:buChar char="-"/>
              <a:defRPr/>
            </a:pPr>
            <a:r>
              <a:rPr lang="en-CA">
                <a:ea typeface="MS PGothic"/>
                <a:cs typeface="Calibri"/>
              </a:rPr>
              <a:t>Having other medical conditions that impact breathing (e.g., asthma, COPD, sleep apnea)</a:t>
            </a:r>
          </a:p>
          <a:p>
            <a:pPr marL="171450" indent="-171450">
              <a:buFontTx/>
              <a:buChar char="-"/>
              <a:defRPr/>
            </a:pPr>
            <a:r>
              <a:rPr lang="en-CA">
                <a:ea typeface="MS PGothic"/>
                <a:cs typeface="Calibri"/>
              </a:rPr>
              <a:t>Opioid doses (higher doses tend to have higher risks, especially over 90 mg morphine equivalents)</a:t>
            </a:r>
          </a:p>
          <a:p>
            <a:pPr marL="171450" indent="-171450">
              <a:buFontTx/>
              <a:buChar char="-"/>
              <a:defRPr/>
            </a:pPr>
            <a:endParaRPr lang="en-CA">
              <a:ea typeface="MS PGothic"/>
              <a:cs typeface="Calibri"/>
            </a:endParaRPr>
          </a:p>
          <a:p>
            <a:pPr marL="0" indent="0">
              <a:buFontTx/>
              <a:buNone/>
              <a:defRPr/>
            </a:pPr>
            <a:r>
              <a:rPr lang="en-CA">
                <a:ea typeface="MS PGothic"/>
                <a:cs typeface="Calibri"/>
              </a:rPr>
              <a:t>Opioid poisoning might look like:</a:t>
            </a:r>
          </a:p>
          <a:p>
            <a:pPr marL="171450" indent="-171450">
              <a:buFontTx/>
              <a:buChar char="-"/>
              <a:defRPr/>
            </a:pPr>
            <a:r>
              <a:rPr lang="en-CA">
                <a:ea typeface="MS PGothic"/>
                <a:cs typeface="Calibri"/>
              </a:rPr>
              <a:t>Not moving or can’t be woken up</a:t>
            </a:r>
          </a:p>
          <a:p>
            <a:pPr marL="171450" indent="-171450">
              <a:buFontTx/>
              <a:buChar char="-"/>
              <a:defRPr/>
            </a:pPr>
            <a:r>
              <a:rPr lang="en-CA">
                <a:ea typeface="MS PGothic"/>
                <a:cs typeface="Calibri"/>
              </a:rPr>
              <a:t>Slow or absent breathing, blue nails or lips</a:t>
            </a:r>
          </a:p>
          <a:p>
            <a:pPr marL="171450" indent="-171450">
              <a:buFontTx/>
              <a:buChar char="-"/>
              <a:defRPr/>
            </a:pPr>
            <a:r>
              <a:rPr lang="en-CA">
                <a:ea typeface="MS PGothic"/>
                <a:cs typeface="Calibri"/>
              </a:rPr>
              <a:t>Chocking, gurgling sounds or snoring</a:t>
            </a:r>
          </a:p>
          <a:p>
            <a:pPr marL="171450" indent="-171450">
              <a:buFontTx/>
              <a:buChar char="-"/>
              <a:defRPr/>
            </a:pPr>
            <a:r>
              <a:rPr lang="en-CA">
                <a:ea typeface="MS PGothic"/>
                <a:cs typeface="Calibri"/>
              </a:rPr>
              <a:t>Cold or clammy skin and tiny pupils</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28</a:t>
            </a:fld>
            <a:endParaRPr lang="en-US" altLang="en-US"/>
          </a:p>
        </p:txBody>
      </p:sp>
    </p:spTree>
    <p:extLst>
      <p:ext uri="{BB962C8B-B14F-4D97-AF65-F5344CB8AC3E}">
        <p14:creationId xmlns:p14="http://schemas.microsoft.com/office/powerpoint/2010/main" val="1658835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pause here for group discussion.</a:t>
            </a:r>
          </a:p>
          <a:p>
            <a:endParaRPr lang="en-US"/>
          </a:p>
          <a:p>
            <a:r>
              <a:rPr lang="en-US"/>
              <a:t>If you don’t have a naloxone kit but have someone in your household who takes opioids, I strongly recommend you visit your local community pharmacy who can train you on the use of naloxone and provide you with a free naloxone kit</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29</a:t>
            </a:fld>
            <a:endParaRPr lang="en-US" altLang="en-US"/>
          </a:p>
        </p:txBody>
      </p:sp>
    </p:spTree>
    <p:extLst>
      <p:ext uri="{BB962C8B-B14F-4D97-AF65-F5344CB8AC3E}">
        <p14:creationId xmlns:p14="http://schemas.microsoft.com/office/powerpoint/2010/main" val="130786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0DC7B41E-A37C-47E2-AA45-0B6AF943CE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D11D121C-A6AA-432F-8F56-CEE664464F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 you may remember, last session we focused on non-opioid medications for managing chronic pain which would be continued in addition to the lifestyle management techniques we reviewed in our first session.</a:t>
            </a:r>
          </a:p>
          <a:p>
            <a:endParaRPr lang="en-US" altLang="en-US"/>
          </a:p>
          <a:p>
            <a:r>
              <a:rPr lang="en-US" altLang="en-US"/>
              <a:t>Today, we’ll move forward with considerations surrounding the use of opioid medications for pain. Keep in mind that they should be used as a later-line in therapy, after several medications that we reviewed last session have been unsuccessful, and that we should routinely re-visit if they are still needed, working, and at a safe dose.</a:t>
            </a:r>
          </a:p>
        </p:txBody>
      </p:sp>
      <p:sp>
        <p:nvSpPr>
          <p:cNvPr id="17411" name="Slide Number Placeholder 3">
            <a:extLst>
              <a:ext uri="{FF2B5EF4-FFF2-40B4-BE49-F238E27FC236}">
                <a16:creationId xmlns:a16="http://schemas.microsoft.com/office/drawing/2014/main" id="{2E1E2DC1-556B-4518-BD7A-63607B3658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ACE1F3E-0DD4-4989-8715-E4885EFF7480}"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wrap-up today’s session, here are some key take-aways:</a:t>
            </a:r>
          </a:p>
          <a:p>
            <a:pPr marL="228600" indent="-228600">
              <a:buAutoNum type="arabicPeriod"/>
            </a:pPr>
            <a:r>
              <a:rPr lang="en-US"/>
              <a:t>Opioids should only be tried after non-drug and non-opioid treatments have been exhausted </a:t>
            </a:r>
          </a:p>
          <a:p>
            <a:pPr marL="228600" indent="-228600">
              <a:buAutoNum type="arabicPeriod"/>
            </a:pPr>
            <a:r>
              <a:rPr lang="en-US"/>
              <a:t>Opioids should be used at the lowest dose possible, use should be re-evaluated every 6-12 months to make sure the benefits still outweigh the harms, and they should be stopped if not</a:t>
            </a:r>
          </a:p>
          <a:p>
            <a:pPr marL="228600" indent="-228600">
              <a:buAutoNum type="arabicPeriod"/>
            </a:pPr>
            <a:r>
              <a:rPr lang="en-US"/>
              <a:t>Side effects are common with opioids and can include hyperalgesia (being more sensitive to pain signals) or central sensitization (experiencing more intense pain signals). Talk to your pharmacist if side effects happen as it may mean it’s time to change to another medication (opioid or non-opioid) or to try lowering the opioid dose (by tapering or rotating)</a:t>
            </a:r>
          </a:p>
          <a:p>
            <a:pPr marL="228600" indent="-228600">
              <a:buAutoNum type="arabicPeriod"/>
            </a:pPr>
            <a:r>
              <a:rPr lang="en-US"/>
              <a:t>Everyone who takes opioids (including those who take prescription opioids as prescribed) should have naloxone kits and be trained on how to use them (and have people around them trained)</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30</a:t>
            </a:fld>
            <a:endParaRPr lang="en-US" altLang="en-US"/>
          </a:p>
        </p:txBody>
      </p:sp>
    </p:spTree>
    <p:extLst>
      <p:ext uri="{BB962C8B-B14F-4D97-AF65-F5344CB8AC3E}">
        <p14:creationId xmlns:p14="http://schemas.microsoft.com/office/powerpoint/2010/main" val="294840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073771EA-7401-4F0F-AFE1-22691F927B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5C7DC527-BA40-4C3D-9348-B8B3026FE0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20000"/>
              </a:spcBef>
            </a:pPr>
            <a:r>
              <a:rPr lang="en-US">
                <a:ea typeface="MS PGothic"/>
                <a:cs typeface="Calibri"/>
              </a:rPr>
              <a:t>That’s the last bit of our content for today and for our sessions! Feel free to share any suggestions for future group appointments.</a:t>
            </a:r>
          </a:p>
        </p:txBody>
      </p:sp>
      <p:sp>
        <p:nvSpPr>
          <p:cNvPr id="80899" name="Slide Number Placeholder 3">
            <a:extLst>
              <a:ext uri="{FF2B5EF4-FFF2-40B4-BE49-F238E27FC236}">
                <a16:creationId xmlns:a16="http://schemas.microsoft.com/office/drawing/2014/main" id="{B2B670DA-9DC9-4995-835D-7D40811AB8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6FEFD62-7ABC-41CB-A40B-A38B10E0DCDB}" type="slidenum">
              <a:rPr lang="en-US" altLang="en-US" smtClean="0"/>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E4D2CDFC-83DA-5AEE-CB1D-727E99EA20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8336168C-6480-DDDA-E7F7-FEB792480A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8DE663C8-1491-BD6D-18F6-1190B0FC39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134D048-5277-4DD3-B4B5-6E5CA1DA9BB9}" type="slidenum">
              <a:rPr lang="en-US" altLang="en-US"/>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you go, here are two questions to reflect on. You can share your responses or keep them for your mind to think about.</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33</a:t>
            </a:fld>
            <a:endParaRPr lang="en-US" altLang="en-US"/>
          </a:p>
        </p:txBody>
      </p:sp>
    </p:spTree>
    <p:extLst>
      <p:ext uri="{BB962C8B-B14F-4D97-AF65-F5344CB8AC3E}">
        <p14:creationId xmlns:p14="http://schemas.microsoft.com/office/powerpoint/2010/main" val="3730315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53077BFC-BC71-4FE5-99CD-F5E440F16D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C83D688E-8800-4315-AB09-4FCA4E9697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a:cs typeface="Calibri"/>
              </a:rPr>
              <a:t>Here are some resources about opioids and related side effects. Let me know if you would like me to email any to you.</a:t>
            </a:r>
          </a:p>
        </p:txBody>
      </p:sp>
      <p:sp>
        <p:nvSpPr>
          <p:cNvPr id="78851" name="Slide Number Placeholder 3">
            <a:extLst>
              <a:ext uri="{FF2B5EF4-FFF2-40B4-BE49-F238E27FC236}">
                <a16:creationId xmlns:a16="http://schemas.microsoft.com/office/drawing/2014/main" id="{40BE992F-1D72-43CA-99A6-8DF1BA7236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FC65B87-CA0D-45C9-B5C6-4BB159CC8A25}" type="slidenum">
              <a:rPr lang="en-US" altLang="en-US" smtClean="0"/>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https://</a:t>
            </a:r>
            <a:r>
              <a:rPr lang="en-US" err="1">
                <a:ea typeface="MS PGothic"/>
                <a:cs typeface="Calibri"/>
              </a:rPr>
              <a:t>www.camh.ca</a:t>
            </a:r>
            <a:r>
              <a:rPr lang="en-US">
                <a:ea typeface="MS PGothic"/>
                <a:cs typeface="Calibri"/>
              </a:rPr>
              <a:t>/-/media/files/oat-info-for-</a:t>
            </a:r>
            <a:r>
              <a:rPr lang="en-US" err="1">
                <a:ea typeface="MS PGothic"/>
                <a:cs typeface="Calibri"/>
              </a:rPr>
              <a:t>clients.pdf</a:t>
            </a:r>
            <a:endParaRPr lang="en-US">
              <a:ea typeface="MS PGothic"/>
              <a:cs typeface="Calibri"/>
            </a:endParaRPr>
          </a:p>
          <a:p>
            <a:r>
              <a:rPr lang="en-US">
                <a:ea typeface="MS PGothic"/>
                <a:cs typeface="Calibri"/>
              </a:rPr>
              <a:t>https://</a:t>
            </a:r>
            <a:r>
              <a:rPr lang="en-US" err="1">
                <a:ea typeface="MS PGothic"/>
                <a:cs typeface="Calibri"/>
              </a:rPr>
              <a:t>www.camh.ca</a:t>
            </a:r>
            <a:r>
              <a:rPr lang="en-US">
                <a:ea typeface="MS PGothic"/>
                <a:cs typeface="Calibri"/>
              </a:rPr>
              <a:t>/-/media/files/guides-and-publications/making-choice-</a:t>
            </a:r>
            <a:r>
              <a:rPr lang="en-US" err="1">
                <a:ea typeface="MS PGothic"/>
                <a:cs typeface="Calibri"/>
              </a:rPr>
              <a:t>en.pdf</a:t>
            </a:r>
            <a:endParaRPr lang="en-US">
              <a:ea typeface="MS PGothic"/>
              <a:cs typeface="Calibri"/>
            </a:endParaRPr>
          </a:p>
          <a:p>
            <a:endParaRPr lang="en-US">
              <a:cs typeface="Calibri"/>
            </a:endParaRPr>
          </a:p>
          <a:p>
            <a:r>
              <a:rPr lang="en-US">
                <a:cs typeface="Calibri"/>
              </a:rPr>
              <a:t>Treatment for opioid dependence: </a:t>
            </a:r>
          </a:p>
          <a:p>
            <a:r>
              <a:rPr lang="en-US">
                <a:cs typeface="Calibri"/>
              </a:rPr>
              <a:t>- These are longer acting opioid drugs used to replace shorter-acting opioids</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38</a:t>
            </a:fld>
            <a:endParaRPr lang="en-US" altLang="en-US"/>
          </a:p>
        </p:txBody>
      </p:sp>
    </p:spTree>
    <p:extLst>
      <p:ext uri="{BB962C8B-B14F-4D97-AF65-F5344CB8AC3E}">
        <p14:creationId xmlns:p14="http://schemas.microsoft.com/office/powerpoint/2010/main" val="1213549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Question: low level laser therapy for low-back pain and in osteoarthritis</a:t>
            </a:r>
          </a:p>
          <a:p>
            <a:endParaRPr lang="en-US">
              <a:ea typeface="MS PGothic"/>
              <a:cs typeface="Calibri"/>
            </a:endParaRPr>
          </a:p>
          <a:p>
            <a:r>
              <a:rPr lang="en-US">
                <a:ea typeface="MS PGothic"/>
                <a:cs typeface="Calibri"/>
              </a:rPr>
              <a:t>Providers:  can't speak to quality</a:t>
            </a:r>
          </a:p>
          <a:p>
            <a:r>
              <a:rPr lang="en-US">
                <a:ea typeface="MS PGothic"/>
                <a:cs typeface="Calibri"/>
              </a:rPr>
              <a:t>1. </a:t>
            </a:r>
            <a:r>
              <a:rPr lang="en-US">
                <a:ea typeface="MS PGothic"/>
                <a:cs typeface="Calibri"/>
                <a:hlinkClick r:id="rId3"/>
              </a:rPr>
              <a:t>https://www.vancouverphysiotherapyhub.com/sports-physiotherapy/low-level-laser/?campaignid=18082033147&amp;adgroupid=&amp;keyword=&amp;device=c&amp;gclid=CjwKCAiAvK2bBhB8EiwAZUbP1P28qYzqVuA2YT86xqiwAkfGp0-T9U3Qp3UY3PYEy12oGzGR4VFduBoCDH8QAvD_BwE</a:t>
            </a:r>
            <a:endParaRPr lang="en-US">
              <a:ea typeface="MS PGothic"/>
              <a:cs typeface="Calibri"/>
            </a:endParaRPr>
          </a:p>
          <a:p>
            <a:r>
              <a:rPr lang="en-US">
                <a:ea typeface="MS PGothic"/>
                <a:cs typeface="Calibri"/>
              </a:rPr>
              <a:t>2. </a:t>
            </a:r>
            <a:r>
              <a:rPr lang="en-US">
                <a:ea typeface="MS PGothic"/>
                <a:cs typeface="Calibri"/>
                <a:hlinkClick r:id="rId4"/>
              </a:rPr>
              <a:t>https://acubalance.ca/low-level-laser-therapy/?matchtype=p&amp;keyword=cold%20laser%20therapy%20vancouver&amp;device=c&amp;adposition=&amp;network=g&amp;gclid=CjwKCAiAvK2bBhB8EiwAZUbP1P8DVN3PSbG5m-LEzADwoari8MMsAxp3HflSp5sRwQ-JSo1AqGgAuxoCMIsQAvD_BwE</a:t>
            </a:r>
            <a:endParaRPr lang="en-US">
              <a:ea typeface="MS PGothic"/>
              <a:cs typeface="Calibri"/>
            </a:endParaRPr>
          </a:p>
          <a:p>
            <a:endParaRPr lang="en-US">
              <a:cs typeface="Calibri"/>
            </a:endParaRPr>
          </a:p>
          <a:p>
            <a:r>
              <a:rPr lang="en-US">
                <a:ea typeface="MS PGothic"/>
                <a:cs typeface="Calibri"/>
              </a:rPr>
              <a:t>Very small studies that didn't find clinically important differences in low back pain – benefit likely more from exercise than low level laser therapy but well tolerated – or osteoarthritis (no effect on pain)</a:t>
            </a:r>
            <a:endParaRPr lang="en-US"/>
          </a:p>
          <a:p>
            <a:r>
              <a:rPr lang="en-US">
                <a:ea typeface="MS PGothic"/>
                <a:cs typeface="Calibri"/>
              </a:rPr>
              <a:t>Evaluations/evidence specific to low back pain</a:t>
            </a:r>
          </a:p>
          <a:p>
            <a:endParaRPr lang="en-US">
              <a:ea typeface="MS PGothic"/>
              <a:cs typeface="Calibri"/>
            </a:endParaRPr>
          </a:p>
          <a:p>
            <a:r>
              <a:rPr lang="en-US" b="1">
                <a:ea typeface="MS PGothic"/>
                <a:cs typeface="Calibri"/>
              </a:rPr>
              <a:t>Low level light therapy in low-back pain:</a:t>
            </a:r>
            <a:endParaRPr lang="en-US" b="1">
              <a:cs typeface="Calibri"/>
            </a:endParaRPr>
          </a:p>
          <a:p>
            <a:r>
              <a:rPr lang="en-US">
                <a:ea typeface="MS PGothic"/>
                <a:cs typeface="Calibri"/>
              </a:rPr>
              <a:t>-</a:t>
            </a:r>
            <a:r>
              <a:rPr lang="en-US" b="1">
                <a:ea typeface="MS PGothic"/>
                <a:cs typeface="Calibri"/>
              </a:rPr>
              <a:t>statistically significant but clinically unimportant pain relief compared for chronic low back pain at short term and intermediate term follow up (up to six months).</a:t>
            </a:r>
          </a:p>
          <a:p>
            <a:r>
              <a:rPr lang="en-US">
                <a:ea typeface="MS PGothic"/>
                <a:cs typeface="Calibri"/>
              </a:rPr>
              <a:t>-in one study LLLT was more effective than sham at reducing disability in the short term</a:t>
            </a:r>
            <a:endParaRPr lang="en-US">
              <a:cs typeface="Calibri"/>
            </a:endParaRPr>
          </a:p>
          <a:p>
            <a:r>
              <a:rPr lang="en-US" b="1">
                <a:ea typeface="MS PGothic"/>
                <a:cs typeface="Calibri"/>
              </a:rPr>
              <a:t>-LLLT or the addition of LLLT to exercise was not better than exercise alone, with or without sham in reducing pain or disability in the short term.</a:t>
            </a:r>
            <a:endParaRPr lang="en-US" b="1">
              <a:cs typeface="Calibri"/>
            </a:endParaRPr>
          </a:p>
          <a:p>
            <a:r>
              <a:rPr lang="en-US">
                <a:ea typeface="MS PGothic"/>
                <a:cs typeface="Calibri"/>
              </a:rPr>
              <a:t>-the relapse rate in the LLLT group was significantly lower than in the control group at the six-month follow up. No side effects were reported.</a:t>
            </a:r>
          </a:p>
          <a:p>
            <a:endParaRPr lang="en-US">
              <a:cs typeface="Calibri"/>
            </a:endParaRPr>
          </a:p>
          <a:p>
            <a:r>
              <a:rPr lang="en-US" b="1">
                <a:ea typeface="MS PGothic"/>
                <a:cs typeface="Calibri"/>
              </a:rPr>
              <a:t>In osteoarthritis and RA:</a:t>
            </a:r>
            <a:endParaRPr lang="en-US" b="1">
              <a:cs typeface="Calibri"/>
            </a:endParaRPr>
          </a:p>
          <a:p>
            <a:r>
              <a:rPr lang="en-US">
                <a:ea typeface="MS PGothic"/>
                <a:cs typeface="Calibri"/>
              </a:rPr>
              <a:t>-https://pubmed.ncbi.nlm.nih.gov/10955339/ </a:t>
            </a:r>
          </a:p>
          <a:p>
            <a:r>
              <a:rPr lang="en-US">
                <a:ea typeface="MS PGothic"/>
                <a:cs typeface="Calibri"/>
              </a:rPr>
              <a:t>-may provide short term </a:t>
            </a:r>
            <a:r>
              <a:rPr lang="en-US" err="1">
                <a:ea typeface="MS PGothic"/>
                <a:cs typeface="Calibri"/>
              </a:rPr>
              <a:t>reflief</a:t>
            </a:r>
            <a:r>
              <a:rPr lang="en-US">
                <a:ea typeface="MS PGothic"/>
                <a:cs typeface="Calibri"/>
              </a:rPr>
              <a:t> of pain and morning stiffness in RA</a:t>
            </a:r>
            <a:endParaRPr lang="en-US">
              <a:cs typeface="Calibri"/>
            </a:endParaRPr>
          </a:p>
          <a:p>
            <a:r>
              <a:rPr lang="en-US">
                <a:ea typeface="MS PGothic"/>
                <a:cs typeface="Calibri"/>
              </a:rPr>
              <a:t>-</a:t>
            </a:r>
            <a:r>
              <a:rPr lang="en-US" b="1">
                <a:ea typeface="MS PGothic"/>
                <a:cs typeface="Calibri"/>
              </a:rPr>
              <a:t>conflicting results in OA, pooled estimate found no effect on pain</a:t>
            </a:r>
            <a:endParaRPr lang="en-US" b="1">
              <a:cs typeface="Calibri"/>
            </a:endParaRPr>
          </a:p>
          <a:p>
            <a:r>
              <a:rPr lang="en-US">
                <a:ea typeface="MS PGothic"/>
                <a:cs typeface="Calibri"/>
              </a:rPr>
              <a:t>-effectiveness of LLLT is affected by 4 factors: wavelength, treatment duration of LLLT, dosage, and site of application over nerves instead of joints</a:t>
            </a:r>
            <a:endParaRPr lang="en-US">
              <a:cs typeface="Calibri"/>
            </a:endParaRPr>
          </a:p>
          <a:p>
            <a:endParaRPr lang="en-US">
              <a:ea typeface="MS PGothic"/>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39</a:t>
            </a:fld>
            <a:endParaRPr lang="en-US" altLang="en-US"/>
          </a:p>
        </p:txBody>
      </p:sp>
    </p:spTree>
    <p:extLst>
      <p:ext uri="{BB962C8B-B14F-4D97-AF65-F5344CB8AC3E}">
        <p14:creationId xmlns:p14="http://schemas.microsoft.com/office/powerpoint/2010/main" val="1890592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S PGothic"/>
                <a:cs typeface="Calibri"/>
              </a:rPr>
              <a:t>TENS: </a:t>
            </a:r>
          </a:p>
          <a:p>
            <a:r>
              <a:rPr lang="en-US">
                <a:ea typeface="MS PGothic"/>
                <a:cs typeface="Calibri"/>
              </a:rPr>
              <a:t>- small battery-powered devices deliver alternating current via electrodes placed on the skin near the painful area</a:t>
            </a:r>
          </a:p>
          <a:p>
            <a:r>
              <a:rPr lang="en-US">
                <a:ea typeface="MS PGothic"/>
                <a:cs typeface="Calibri"/>
              </a:rPr>
              <a:t>- </a:t>
            </a:r>
            <a:r>
              <a:rPr lang="en-US" b="1">
                <a:ea typeface="MS PGothic"/>
                <a:cs typeface="Calibri"/>
              </a:rPr>
              <a:t>MOA: </a:t>
            </a:r>
            <a:r>
              <a:rPr lang="en-US">
                <a:ea typeface="MS PGothic"/>
                <a:cs typeface="Calibri"/>
              </a:rPr>
              <a:t>reduces pain by inhibiting nerve pain signals</a:t>
            </a:r>
          </a:p>
          <a:p>
            <a:r>
              <a:rPr lang="en-US">
                <a:ea typeface="MS PGothic"/>
                <a:cs typeface="Calibri"/>
              </a:rPr>
              <a:t>- pulse frequency and pulse intensity are adjustable – either low or high intensity can be used</a:t>
            </a:r>
          </a:p>
          <a:p>
            <a:endParaRPr lang="en-US">
              <a:ea typeface="MS PGothic"/>
              <a:cs typeface="Calibri"/>
            </a:endParaRPr>
          </a:p>
          <a:p>
            <a:r>
              <a:rPr lang="en-US" b="1">
                <a:ea typeface="MS PGothic"/>
                <a:cs typeface="Calibri"/>
              </a:rPr>
              <a:t>Overall: limited studies with conflicting results but some have found meaningful lowering of pain intensity for a variety of pain types without significant safety risks</a:t>
            </a:r>
          </a:p>
          <a:p>
            <a:r>
              <a:rPr lang="en-US">
                <a:ea typeface="MS PGothic"/>
                <a:cs typeface="Calibri"/>
              </a:rPr>
              <a:t>- evidence: small trials with a variety of types of patients so difficult to make any conclusive recommendation</a:t>
            </a:r>
            <a:endParaRPr lang="en-US"/>
          </a:p>
          <a:p>
            <a:r>
              <a:rPr lang="en-US">
                <a:ea typeface="MS PGothic"/>
                <a:cs typeface="Calibri"/>
              </a:rPr>
              <a:t>- safety: side effects are typically minor and limited (skin irritation around the site of application, minor discomfort)</a:t>
            </a:r>
          </a:p>
          <a:p>
            <a:endParaRPr lang="en-US">
              <a:ea typeface="MS PGothic"/>
              <a:cs typeface="Calibri"/>
            </a:endParaRPr>
          </a:p>
          <a:p>
            <a:r>
              <a:rPr lang="en-US" b="1">
                <a:ea typeface="MS PGothic"/>
                <a:cs typeface="Calibri"/>
              </a:rPr>
              <a:t>Evidence</a:t>
            </a:r>
            <a:r>
              <a:rPr lang="en-US">
                <a:ea typeface="MS PGothic"/>
                <a:cs typeface="Calibri"/>
              </a:rPr>
              <a:t>:</a:t>
            </a:r>
          </a:p>
          <a:p>
            <a:r>
              <a:rPr lang="en-US">
                <a:ea typeface="MS PGothic"/>
                <a:cs typeface="Calibri"/>
              </a:rPr>
              <a:t>- low back pain: some evidence that it helps lower pain intensity but doesn't improve functioning (</a:t>
            </a:r>
            <a:r>
              <a:rPr lang="en-US">
                <a:ea typeface="MS PGothic"/>
                <a:cs typeface="Calibri"/>
                <a:hlinkClick r:id="rId3"/>
              </a:rPr>
              <a:t>https://www.cochranelibrary.com/cdsr/doi/10.1002/14651858.CD005107.pub4/full</a:t>
            </a:r>
            <a:r>
              <a:rPr lang="en-US">
                <a:ea typeface="MS PGothic"/>
                <a:cs typeface="Calibri"/>
              </a:rPr>
              <a:t>) </a:t>
            </a:r>
          </a:p>
          <a:p>
            <a:r>
              <a:rPr lang="en-US">
                <a:ea typeface="MS PGothic"/>
                <a:cs typeface="Calibri"/>
              </a:rPr>
              <a:t>- neck pain: appears more effective than placebo (</a:t>
            </a:r>
            <a:r>
              <a:rPr lang="en-US">
                <a:ea typeface="MS PGothic"/>
                <a:cs typeface="Calibri"/>
                <a:hlinkClick r:id="rId4"/>
              </a:rPr>
              <a:t>https://www.cochranelibrary.com/cdsr/doi/10.1002/14651858.CD004251.pub5/full</a:t>
            </a:r>
            <a:r>
              <a:rPr lang="en-US">
                <a:ea typeface="MS PGothic"/>
                <a:cs typeface="Calibri"/>
              </a:rPr>
              <a:t>) </a:t>
            </a:r>
          </a:p>
          <a:p>
            <a:r>
              <a:rPr lang="en-US">
                <a:ea typeface="MS PGothic"/>
                <a:cs typeface="Calibri"/>
              </a:rPr>
              <a:t>- diabetic nerve pain: may lower pain intensity</a:t>
            </a:r>
          </a:p>
          <a:p>
            <a:endParaRPr lang="en-US">
              <a:ea typeface="MS PGothic"/>
              <a:cs typeface="Calibri"/>
            </a:endParaRPr>
          </a:p>
          <a:p>
            <a:r>
              <a:rPr lang="en-US">
                <a:ea typeface="MS PGothic"/>
                <a:cs typeface="Calibri"/>
              </a:rPr>
              <a:t>SIGN guidelines: </a:t>
            </a:r>
            <a:r>
              <a:rPr lang="en-US">
                <a:ea typeface="MS PGothic"/>
                <a:cs typeface="Calibri"/>
                <a:hlinkClick r:id="rId5"/>
              </a:rPr>
              <a:t>https://www.sign.ac.uk/assets/sign136.pdf</a:t>
            </a:r>
            <a:r>
              <a:rPr lang="en-US">
                <a:ea typeface="MS PGothic"/>
                <a:cs typeface="Calibri"/>
              </a:rPr>
              <a:t> </a:t>
            </a:r>
          </a:p>
          <a:p>
            <a:r>
              <a:rPr lang="en-US">
                <a:ea typeface="MS PGothic"/>
                <a:cs typeface="Calibri"/>
              </a:rPr>
              <a:t>CEP: </a:t>
            </a:r>
            <a:r>
              <a:rPr lang="en-US">
                <a:ea typeface="MS PGothic"/>
                <a:cs typeface="Calibri"/>
                <a:hlinkClick r:id="rId6"/>
              </a:rPr>
              <a:t>https://tools.cep.health/tool/management-of-chronic-non-cancer-pain/#references</a:t>
            </a:r>
            <a:r>
              <a:rPr lang="en-US">
                <a:ea typeface="MS PGothic"/>
                <a:cs typeface="Calibri"/>
              </a:rPr>
              <a:t> </a:t>
            </a:r>
          </a:p>
          <a:p>
            <a:endParaRPr lang="en-US">
              <a:ea typeface="MS PGothic"/>
              <a:cs typeface="Calibri"/>
            </a:endParaRPr>
          </a:p>
          <a:p>
            <a:r>
              <a:rPr lang="en-US">
                <a:ea typeface="MS PGothic"/>
                <a:cs typeface="Calibri"/>
              </a:rPr>
              <a:t>Reference:</a:t>
            </a:r>
          </a:p>
          <a:p>
            <a:r>
              <a:rPr lang="en-US">
                <a:ea typeface="MS PGothic"/>
                <a:cs typeface="Calibri"/>
              </a:rPr>
              <a:t>-Cochrane nerve pain: </a:t>
            </a:r>
            <a:r>
              <a:rPr lang="en-US">
                <a:ea typeface="MS PGothic"/>
                <a:cs typeface="Calibri"/>
                <a:hlinkClick r:id="rId7"/>
              </a:rPr>
              <a:t>https://www.cochranelibrary.com/cdsr/doi/10.1002/14651858.CD011976.pub2/full</a:t>
            </a:r>
            <a:r>
              <a:rPr lang="en-US">
                <a:ea typeface="MS PGothic"/>
                <a:cs typeface="Calibri"/>
              </a:rPr>
              <a:t> </a:t>
            </a:r>
          </a:p>
          <a:p>
            <a:r>
              <a:rPr lang="en-US">
                <a:ea typeface="MS PGothic"/>
                <a:cs typeface="Calibri"/>
              </a:rPr>
              <a:t>-Cochrane fibromyalgia: </a:t>
            </a:r>
            <a:r>
              <a:rPr lang="en-US">
                <a:ea typeface="MS PGothic"/>
                <a:cs typeface="Calibri"/>
                <a:hlinkClick r:id="rId8"/>
              </a:rPr>
              <a:t>https://www.cochranelibrary.com/cdsr/doi/10.1002/14651858.CD012172.pub2/full</a:t>
            </a:r>
            <a:r>
              <a:rPr lang="en-US">
                <a:ea typeface="MS PGothic"/>
                <a:cs typeface="Calibri"/>
              </a:rPr>
              <a:t> </a:t>
            </a:r>
          </a:p>
          <a:p>
            <a:endParaRPr lang="en-US">
              <a:ea typeface="MS PGothic"/>
              <a:cs typeface="Calibri"/>
            </a:endParaRPr>
          </a:p>
          <a:p>
            <a:endParaRPr lang="en-US">
              <a:ea typeface="MS PGothic"/>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40</a:t>
            </a:fld>
            <a:endParaRPr lang="en-US" altLang="en-US"/>
          </a:p>
        </p:txBody>
      </p:sp>
    </p:spTree>
    <p:extLst>
      <p:ext uri="{BB962C8B-B14F-4D97-AF65-F5344CB8AC3E}">
        <p14:creationId xmlns:p14="http://schemas.microsoft.com/office/powerpoint/2010/main" val="142087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refresher,</a:t>
            </a:r>
          </a:p>
          <a:p>
            <a:pPr marL="228600" indent="-228600">
              <a:buAutoNum type="arabicPeriod"/>
            </a:pPr>
            <a:r>
              <a:rPr lang="en-US"/>
              <a:t>Non-opioid medications (e.g., OTC medications like acetaminophen or NSAIDs or topicals or Prescription Medications like the SNRIs, TCAs, and Gabapentinoids) are first-line for chronic pain and should be used as add-ons to non-drug therapies</a:t>
            </a:r>
          </a:p>
          <a:p>
            <a:pPr marL="228600" indent="-228600">
              <a:buAutoNum type="arabicPeriod"/>
            </a:pPr>
            <a:r>
              <a:rPr lang="en-US"/>
              <a:t>Many non-opioid medications are available from different medication families that work differently. They can be used in combination (added them on top of one another) for more benefit.</a:t>
            </a:r>
          </a:p>
          <a:p>
            <a:pPr marL="228600" indent="-228600">
              <a:buAutoNum type="arabicPeriod"/>
            </a:pPr>
            <a:r>
              <a:rPr lang="en-US"/>
              <a:t>Your treatments should be tailored to your type of pain (e.g., nociceptive or neuropathic), health condition (e.g., osteoarthritis, fibromyalgia, back pain), other health conditions (e.g., sleep difficulties, low mood, restless leg syndrome), and response (if a medication isn’t working after an appropriate trial, it should be stopped vs. continued forever)</a:t>
            </a:r>
          </a:p>
          <a:p>
            <a:pPr marL="228600" indent="-228600">
              <a:buAutoNum type="arabicPeriod"/>
            </a:pPr>
            <a:r>
              <a:rPr lang="en-US"/>
              <a:t>Side effects can be common but can often be managed through lifestyle or medication changes rather than needing to stop the medication altogether. Because we have a limited number of pain medications, we want to do what we can not to rule something out without a fair trial. Talk to your pharmacist!</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4</a:t>
            </a:fld>
            <a:endParaRPr lang="en-US" altLang="en-US"/>
          </a:p>
        </p:txBody>
      </p:sp>
    </p:spTree>
    <p:extLst>
      <p:ext uri="{BB962C8B-B14F-4D97-AF65-F5344CB8AC3E}">
        <p14:creationId xmlns:p14="http://schemas.microsoft.com/office/powerpoint/2010/main" val="1142616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S PGothic"/>
                <a:cs typeface="Calibri"/>
              </a:rPr>
              <a:t>Now the homework last session was to keep a pain diary for 1 week to what your pain was like, what made it worse/better, what time of days was it worse/better. This can help us see if medications and lifestyle interventions are helping and how to adjust them.</a:t>
            </a:r>
          </a:p>
          <a:p>
            <a:endParaRPr lang="en-US" dirty="0">
              <a:ea typeface="MS PGothic"/>
              <a:cs typeface="Calibri"/>
            </a:endParaRPr>
          </a:p>
          <a:p>
            <a:pPr marL="228600" indent="-228600">
              <a:buFont typeface="Arial" panose="020B0604020202020204" pitchFamily="34" charset="0"/>
              <a:buChar char="•"/>
            </a:pPr>
            <a:r>
              <a:rPr lang="en-US" dirty="0">
                <a:ea typeface="MS PGothic"/>
                <a:cs typeface="Calibri"/>
              </a:rPr>
              <a:t>Were you able to keep a pain diary? What did you learn?</a:t>
            </a:r>
          </a:p>
          <a:p>
            <a:pPr marL="0" indent="0">
              <a:buNone/>
            </a:pPr>
            <a:endParaRPr lang="en-US" dirty="0">
              <a:ea typeface="MS PGothic"/>
              <a:cs typeface="Calibri"/>
            </a:endParaRPr>
          </a:p>
          <a:p>
            <a:pPr marL="0" indent="0">
              <a:buNone/>
            </a:pPr>
            <a:r>
              <a:rPr lang="en-US" dirty="0">
                <a:ea typeface="MS PGothic"/>
                <a:cs typeface="Calibri"/>
              </a:rPr>
              <a:t>Some people may also have used their pain diary to track changes they made from last session or even side effects experienced. If so</a:t>
            </a:r>
          </a:p>
          <a:p>
            <a:pPr marL="0" indent="0">
              <a:buNone/>
            </a:pPr>
            <a:endParaRPr lang="en-US" dirty="0">
              <a:ea typeface="MS PGothic"/>
              <a:cs typeface="Calibri"/>
            </a:endParaRPr>
          </a:p>
          <a:p>
            <a:pPr marL="228600" indent="-228600">
              <a:buFont typeface="Arial" panose="020B0604020202020204" pitchFamily="34" charset="0"/>
              <a:buChar char="•"/>
            </a:pPr>
            <a:r>
              <a:rPr lang="en-US" dirty="0">
                <a:ea typeface="MS PGothic"/>
                <a:cs typeface="Calibri"/>
              </a:rPr>
              <a:t>Have you used any recommendations from last session to manage side effects? Did it help?</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5</a:t>
            </a:fld>
            <a:endParaRPr lang="en-US" altLang="en-US"/>
          </a:p>
        </p:txBody>
      </p:sp>
    </p:spTree>
    <p:extLst>
      <p:ext uri="{BB962C8B-B14F-4D97-AF65-F5344CB8AC3E}">
        <p14:creationId xmlns:p14="http://schemas.microsoft.com/office/powerpoint/2010/main" val="269192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focus today will be on education around the use of opioid medications for pain.</a:t>
            </a:r>
          </a:p>
          <a:p>
            <a:pPr marL="228600" indent="-228600">
              <a:buAutoNum type="arabicPeriod"/>
            </a:pPr>
            <a:r>
              <a:rPr lang="en-US" dirty="0"/>
              <a:t>We’ll start with an overview of opioids (what they are, how/how well they work, dosing considerations)</a:t>
            </a:r>
          </a:p>
          <a:p>
            <a:pPr marL="228600" indent="-228600">
              <a:buAutoNum type="arabicPeriod"/>
            </a:pPr>
            <a:r>
              <a:rPr lang="en-US" dirty="0"/>
              <a:t>Then we’ll discuss possible side effects to monitor for and how to treat/address them and how to reduce risks associated with opioid use</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6</a:t>
            </a:fld>
            <a:endParaRPr lang="en-US" altLang="en-US"/>
          </a:p>
        </p:txBody>
      </p:sp>
    </p:spTree>
    <p:extLst>
      <p:ext uri="{BB962C8B-B14F-4D97-AF65-F5344CB8AC3E}">
        <p14:creationId xmlns:p14="http://schemas.microsoft.com/office/powerpoint/2010/main" val="119645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a:pPr>
                <a:defRPr/>
              </a:pPr>
              <a:t>7</a:t>
            </a:fld>
            <a:endParaRPr lang="en-US" altLang="en-US"/>
          </a:p>
        </p:txBody>
      </p:sp>
    </p:spTree>
    <p:extLst>
      <p:ext uri="{BB962C8B-B14F-4D97-AF65-F5344CB8AC3E}">
        <p14:creationId xmlns:p14="http://schemas.microsoft.com/office/powerpoint/2010/main" val="169516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Before we talk about opioids, I want to recognize that there’s been so much talk (and sometimes stigma) about opioids in the news these past few years. Let’s open up the floor for a discussion question:</a:t>
            </a:r>
          </a:p>
          <a:p>
            <a:endParaRPr lang="en-CA"/>
          </a:p>
          <a:p>
            <a:r>
              <a:rPr lang="en-CA"/>
              <a:t>What comes to mind when you hear the word “opioid”?</a:t>
            </a:r>
          </a:p>
          <a:p>
            <a:endParaRPr lang="en-CA"/>
          </a:p>
          <a:p>
            <a:r>
              <a:rPr lang="en-CA"/>
              <a:t>Okay, let’s see if we can provide some helpful facts about opioids to help you be knowledgeable and informed about them when making decisions about whether to include them in your pain management plan or not.</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8</a:t>
            </a:fld>
            <a:endParaRPr lang="en-US" altLang="en-US"/>
          </a:p>
        </p:txBody>
      </p:sp>
    </p:spTree>
    <p:extLst>
      <p:ext uri="{BB962C8B-B14F-4D97-AF65-F5344CB8AC3E}">
        <p14:creationId xmlns:p14="http://schemas.microsoft.com/office/powerpoint/2010/main" val="190760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a:ea typeface="MS PGothic"/>
                <a:cs typeface="Calibri"/>
              </a:rPr>
              <a:t>Opioids, which you may hear called ”narcotics” are medications that can be used to block pain messages from being sent from the body to the brain to lower the pain experience.</a:t>
            </a:r>
          </a:p>
          <a:p>
            <a:pPr marL="171450" indent="-171450">
              <a:buFontTx/>
              <a:buChar char="-"/>
            </a:pPr>
            <a:endParaRPr lang="en-CA">
              <a:ea typeface="MS PGothic"/>
              <a:cs typeface="Calibri"/>
            </a:endParaRPr>
          </a:p>
          <a:p>
            <a:pPr marL="171450" indent="-171450">
              <a:buFontTx/>
              <a:buChar char="-"/>
            </a:pPr>
            <a:r>
              <a:rPr lang="en-CA">
                <a:ea typeface="MS PGothic"/>
                <a:cs typeface="Calibri"/>
              </a:rPr>
              <a:t>This is done by the opioid (blue circle in image) attaching to receptors (red squares) on nerve cells in the brain, spinal cord, gut, and other parts of the body. When this happens, the opioid stuck to the receptor blocks pain messages from being sent from the body through the spinal cord and to the brain. Without the message, less pain may be felt.</a:t>
            </a:r>
          </a:p>
          <a:p>
            <a:pPr marL="171450" indent="-171450">
              <a:buFontTx/>
              <a:buChar char="-"/>
            </a:pPr>
            <a:endParaRPr lang="en-CA">
              <a:ea typeface="MS PGothic"/>
              <a:cs typeface="Calibri"/>
            </a:endParaRPr>
          </a:p>
          <a:p>
            <a:pPr marL="171450" indent="-171450">
              <a:buFontTx/>
              <a:buChar char="-"/>
            </a:pPr>
            <a:r>
              <a:rPr lang="en-CA">
                <a:ea typeface="MS PGothic"/>
                <a:cs typeface="Calibri"/>
              </a:rPr>
              <a:t>While they may help lower pain, there are risks from the effect of the opioids attaching to receptors around the body involved in other messaging pathways (e.g., breathing).</a:t>
            </a:r>
          </a:p>
        </p:txBody>
      </p:sp>
      <p:sp>
        <p:nvSpPr>
          <p:cNvPr id="4" name="Slide Number Placeholder 3"/>
          <p:cNvSpPr>
            <a:spLocks noGrp="1"/>
          </p:cNvSpPr>
          <p:nvPr>
            <p:ph type="sldNum" sz="quarter" idx="5"/>
          </p:nvPr>
        </p:nvSpPr>
        <p:spPr/>
        <p:txBody>
          <a:bodyPr/>
          <a:lstStyle/>
          <a:p>
            <a:pPr>
              <a:defRPr/>
            </a:pPr>
            <a:fld id="{96D62EC2-429A-40E2-82B8-35BE70D75BC9}" type="slidenum">
              <a:rPr lang="en-US" altLang="en-US" smtClean="0"/>
              <a:pPr>
                <a:defRPr/>
              </a:pPr>
              <a:t>9</a:t>
            </a:fld>
            <a:endParaRPr lang="en-US" altLang="en-US"/>
          </a:p>
        </p:txBody>
      </p:sp>
    </p:spTree>
    <p:extLst>
      <p:ext uri="{BB962C8B-B14F-4D97-AF65-F5344CB8AC3E}">
        <p14:creationId xmlns:p14="http://schemas.microsoft.com/office/powerpoint/2010/main" val="225781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234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72026"/>
            <a:ext cx="7772400" cy="1470025"/>
          </a:xfrm>
        </p:spPr>
        <p:txBody>
          <a:bodyPr/>
          <a:lstStyle>
            <a:lvl1pPr algn="l">
              <a:defRPr b="0" i="0">
                <a:solidFill>
                  <a:schemeClr val="bg1"/>
                </a:solidFill>
                <a:latin typeface="+mj-lt"/>
                <a:cs typeface="Calibri"/>
              </a:defRPr>
            </a:lvl1pPr>
          </a:lstStyle>
          <a:p>
            <a:r>
              <a:rPr lang="en-CA"/>
              <a:t>Click to edit Master title style</a:t>
            </a:r>
            <a:endParaRPr lang="en-US"/>
          </a:p>
        </p:txBody>
      </p:sp>
      <p:sp>
        <p:nvSpPr>
          <p:cNvPr id="3" name="Subtitle 2"/>
          <p:cNvSpPr>
            <a:spLocks noGrp="1"/>
          </p:cNvSpPr>
          <p:nvPr>
            <p:ph type="subTitle" idx="1"/>
          </p:nvPr>
        </p:nvSpPr>
        <p:spPr>
          <a:xfrm>
            <a:off x="685800" y="4227801"/>
            <a:ext cx="70866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156710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CA"/>
              <a:t>Click to edit Master title style</a:t>
            </a:r>
            <a:endParaRPr lang="en-US"/>
          </a:p>
        </p:txBody>
      </p:sp>
      <p:sp>
        <p:nvSpPr>
          <p:cNvPr id="3" name="Content Placeholder 2"/>
          <p:cNvSpPr>
            <a:spLocks noGrp="1"/>
          </p:cNvSpPr>
          <p:nvPr>
            <p:ph idx="1"/>
          </p:nvPr>
        </p:nvSpPr>
        <p:spPr/>
        <p:txBody>
          <a:bodyPr/>
          <a:lstStyle>
            <a:lvl1pPr>
              <a:defRPr b="0" i="0">
                <a:latin typeface="Calibri Light"/>
                <a:cs typeface="Calibri Light"/>
              </a:defRPr>
            </a:lvl1pPr>
            <a:lvl2pPr>
              <a:defRPr b="0" i="0">
                <a:latin typeface="Calibri Light"/>
                <a:cs typeface="Calibri Light"/>
              </a:defRPr>
            </a:lvl2pPr>
            <a:lvl3pPr>
              <a:defRPr b="0" i="0">
                <a:latin typeface="Calibri Light"/>
                <a:cs typeface="Calibri Light"/>
              </a:defRPr>
            </a:lvl3pPr>
            <a:lvl4pPr>
              <a:defRPr b="0" i="0">
                <a:latin typeface="Calibri Light"/>
                <a:cs typeface="Calibri Light"/>
              </a:defRPr>
            </a:lvl4pPr>
            <a:lvl5pPr>
              <a:defRPr b="0" i="0">
                <a:latin typeface="Calibri Light"/>
                <a:cs typeface="Calibri Light"/>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a:extLst>
              <a:ext uri="{FF2B5EF4-FFF2-40B4-BE49-F238E27FC236}">
                <a16:creationId xmlns:a16="http://schemas.microsoft.com/office/drawing/2014/main" id="{29A8B6D8-8B91-40D2-A0E2-EC1F3CE40036}"/>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306638D6-93B6-4D9C-93AB-671290EB2B0A}" type="datetimeFigureOut">
              <a:rPr lang="en-US" altLang="x-none"/>
              <a:pPr>
                <a:defRPr/>
              </a:pPr>
              <a:t>7/31/23</a:t>
            </a:fld>
            <a:endParaRPr lang="en-US" altLang="x-none"/>
          </a:p>
        </p:txBody>
      </p:sp>
      <p:sp>
        <p:nvSpPr>
          <p:cNvPr id="6" name="Footer Placeholder 4">
            <a:extLst>
              <a:ext uri="{FF2B5EF4-FFF2-40B4-BE49-F238E27FC236}">
                <a16:creationId xmlns:a16="http://schemas.microsoft.com/office/drawing/2014/main" id="{BA0302F8-AF3A-4632-B53F-0E49E925B055}"/>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7" name="Slide Number Placeholder 5">
            <a:extLst>
              <a:ext uri="{FF2B5EF4-FFF2-40B4-BE49-F238E27FC236}">
                <a16:creationId xmlns:a16="http://schemas.microsoft.com/office/drawing/2014/main" id="{D9A0ADF3-9537-4FDA-89AA-7FFD852178DE}"/>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F0DD5D19-AF31-44D6-9026-77DBF62CF4E6}" type="slidenum">
              <a:rPr lang="en-US" altLang="en-US"/>
              <a:pPr>
                <a:defRPr/>
              </a:pPr>
              <a:t>‹#›</a:t>
            </a:fld>
            <a:endParaRPr lang="en-US" altLang="en-US"/>
          </a:p>
        </p:txBody>
      </p:sp>
    </p:spTree>
    <p:extLst>
      <p:ext uri="{BB962C8B-B14F-4D97-AF65-F5344CB8AC3E}">
        <p14:creationId xmlns:p14="http://schemas.microsoft.com/office/powerpoint/2010/main" val="209604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2344"/>
                </a:solidFill>
              </a:defRPr>
            </a:lvl1p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b="0" i="0">
                <a:latin typeface="Calibri Light"/>
                <a:cs typeface="Calibri Light"/>
              </a:defRPr>
            </a:lvl1pPr>
            <a:lvl2pPr>
              <a:defRPr sz="2400" b="0" i="0">
                <a:latin typeface="Calibri Light"/>
                <a:cs typeface="Calibri Light"/>
              </a:defRPr>
            </a:lvl2pPr>
            <a:lvl3pPr>
              <a:defRPr sz="2000" b="0" i="0">
                <a:latin typeface="Calibri Light"/>
                <a:cs typeface="Calibri Light"/>
              </a:defRPr>
            </a:lvl3pPr>
            <a:lvl4pPr>
              <a:defRPr sz="1800" b="0" i="0">
                <a:latin typeface="Calibri Light"/>
                <a:cs typeface="Calibri Light"/>
              </a:defRPr>
            </a:lvl4pPr>
            <a:lvl5pPr>
              <a:defRPr sz="1800" b="0" i="0">
                <a:latin typeface="Calibri Light"/>
                <a:cs typeface="Calibri Ligh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b="0" i="0">
                <a:latin typeface="Calibri Light"/>
                <a:cs typeface="Calibri Light"/>
              </a:defRPr>
            </a:lvl1pPr>
            <a:lvl2pPr>
              <a:defRPr sz="2400" b="0" i="0">
                <a:latin typeface="Calibri Light"/>
                <a:cs typeface="Calibri Light"/>
              </a:defRPr>
            </a:lvl2pPr>
            <a:lvl3pPr>
              <a:defRPr sz="2000" b="0" i="0">
                <a:latin typeface="Calibri Light"/>
                <a:cs typeface="Calibri Light"/>
              </a:defRPr>
            </a:lvl3pPr>
            <a:lvl4pPr>
              <a:defRPr sz="1800" b="0" i="0">
                <a:latin typeface="Calibri Light"/>
                <a:cs typeface="Calibri Light"/>
              </a:defRPr>
            </a:lvl4pPr>
            <a:lvl5pPr>
              <a:defRPr sz="1800" b="0" i="0">
                <a:latin typeface="Calibri Light"/>
                <a:cs typeface="Calibri Light"/>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Date Placeholder 3">
            <a:extLst>
              <a:ext uri="{FF2B5EF4-FFF2-40B4-BE49-F238E27FC236}">
                <a16:creationId xmlns:a16="http://schemas.microsoft.com/office/drawing/2014/main" id="{38FB3FC6-0E1A-4F84-8801-343AA3531895}"/>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8D98912E-41CC-49A1-97C5-AE84027936A4}" type="datetimeFigureOut">
              <a:rPr lang="en-US" altLang="x-none"/>
              <a:pPr>
                <a:defRPr/>
              </a:pPr>
              <a:t>7/31/23</a:t>
            </a:fld>
            <a:endParaRPr lang="en-US" altLang="x-none"/>
          </a:p>
        </p:txBody>
      </p:sp>
      <p:sp>
        <p:nvSpPr>
          <p:cNvPr id="7" name="Footer Placeholder 4">
            <a:extLst>
              <a:ext uri="{FF2B5EF4-FFF2-40B4-BE49-F238E27FC236}">
                <a16:creationId xmlns:a16="http://schemas.microsoft.com/office/drawing/2014/main" id="{77F25DD0-C4AA-4F99-984B-BD213CA1C83A}"/>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8" name="Slide Number Placeholder 5">
            <a:extLst>
              <a:ext uri="{FF2B5EF4-FFF2-40B4-BE49-F238E27FC236}">
                <a16:creationId xmlns:a16="http://schemas.microsoft.com/office/drawing/2014/main" id="{96921D65-CCCC-4880-A7AB-4BACF12F7E2D}"/>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EE22E738-E951-4757-9B9B-EF06B096929B}" type="slidenum">
              <a:rPr lang="en-US" altLang="en-US"/>
              <a:pPr>
                <a:defRPr/>
              </a:pPr>
              <a:t>‹#›</a:t>
            </a:fld>
            <a:endParaRPr lang="en-US" altLang="en-US"/>
          </a:p>
        </p:txBody>
      </p:sp>
    </p:spTree>
    <p:extLst>
      <p:ext uri="{BB962C8B-B14F-4D97-AF65-F5344CB8AC3E}">
        <p14:creationId xmlns:p14="http://schemas.microsoft.com/office/powerpoint/2010/main" val="385824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FF59879D-C973-4505-9605-8C8506C8F26F}"/>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CF1DC873-FFBB-4F67-A21B-D85FA41E73A4}" type="datetimeFigureOut">
              <a:rPr lang="en-US" altLang="x-none"/>
              <a:pPr>
                <a:defRPr/>
              </a:pPr>
              <a:t>7/31/23</a:t>
            </a:fld>
            <a:endParaRPr lang="en-US" altLang="x-none"/>
          </a:p>
        </p:txBody>
      </p:sp>
      <p:sp>
        <p:nvSpPr>
          <p:cNvPr id="4" name="Footer Placeholder 4">
            <a:extLst>
              <a:ext uri="{FF2B5EF4-FFF2-40B4-BE49-F238E27FC236}">
                <a16:creationId xmlns:a16="http://schemas.microsoft.com/office/drawing/2014/main" id="{3A83B9AC-65FA-443D-96E8-295211AA9D20}"/>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5" name="Slide Number Placeholder 5">
            <a:extLst>
              <a:ext uri="{FF2B5EF4-FFF2-40B4-BE49-F238E27FC236}">
                <a16:creationId xmlns:a16="http://schemas.microsoft.com/office/drawing/2014/main" id="{05710B1F-1B6E-4BE2-A92B-C58ADEFC3F0A}"/>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13C20720-A354-424B-B628-89B536890874}" type="slidenum">
              <a:rPr lang="en-US" altLang="en-US"/>
              <a:pPr>
                <a:defRPr/>
              </a:pPr>
              <a:t>‹#›</a:t>
            </a:fld>
            <a:endParaRPr lang="en-US" altLang="en-US"/>
          </a:p>
        </p:txBody>
      </p:sp>
    </p:spTree>
    <p:extLst>
      <p:ext uri="{BB962C8B-B14F-4D97-AF65-F5344CB8AC3E}">
        <p14:creationId xmlns:p14="http://schemas.microsoft.com/office/powerpoint/2010/main" val="379477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C2344"/>
                </a:solidFill>
              </a:defRPr>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0">
                <a:latin typeface="Calibri Light"/>
                <a:cs typeface="Calibri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6" name="Date Placeholder 3">
            <a:extLst>
              <a:ext uri="{FF2B5EF4-FFF2-40B4-BE49-F238E27FC236}">
                <a16:creationId xmlns:a16="http://schemas.microsoft.com/office/drawing/2014/main" id="{174A066C-CA77-4B6A-BC82-58FACF1D20D4}"/>
              </a:ext>
            </a:extLst>
          </p:cNvPr>
          <p:cNvSpPr>
            <a:spLocks noGrp="1"/>
          </p:cNvSpPr>
          <p:nvPr>
            <p:ph type="dt" sz="half" idx="10"/>
          </p:nvPr>
        </p:nvSpPr>
        <p:spPr>
          <a:xfrm>
            <a:off x="7199313" y="6372225"/>
            <a:ext cx="938212" cy="365125"/>
          </a:xfrm>
        </p:spPr>
        <p:txBody>
          <a:bodyPr/>
          <a:lstStyle>
            <a:lvl1pPr>
              <a:defRPr>
                <a:solidFill>
                  <a:srgbClr val="5E869F"/>
                </a:solidFill>
                <a:latin typeface="Calibri Light" charset="0"/>
              </a:defRPr>
            </a:lvl1pPr>
          </a:lstStyle>
          <a:p>
            <a:pPr>
              <a:defRPr/>
            </a:pPr>
            <a:fld id="{CDD1B02F-48B7-4A6A-9341-2163B9348D8D}" type="datetimeFigureOut">
              <a:rPr lang="en-US" altLang="x-none"/>
              <a:pPr>
                <a:defRPr/>
              </a:pPr>
              <a:t>7/31/23</a:t>
            </a:fld>
            <a:endParaRPr lang="en-US" altLang="x-none"/>
          </a:p>
        </p:txBody>
      </p:sp>
      <p:sp>
        <p:nvSpPr>
          <p:cNvPr id="7" name="Footer Placeholder 4">
            <a:extLst>
              <a:ext uri="{FF2B5EF4-FFF2-40B4-BE49-F238E27FC236}">
                <a16:creationId xmlns:a16="http://schemas.microsoft.com/office/drawing/2014/main" id="{5DE5E60E-C448-48BE-99DB-2CA70F8BC990}"/>
              </a:ext>
            </a:extLst>
          </p:cNvPr>
          <p:cNvSpPr>
            <a:spLocks noGrp="1"/>
          </p:cNvSpPr>
          <p:nvPr>
            <p:ph type="ftr" sz="quarter" idx="11"/>
          </p:nvPr>
        </p:nvSpPr>
        <p:spPr>
          <a:xfrm>
            <a:off x="3695700" y="6372225"/>
            <a:ext cx="3389313" cy="365125"/>
          </a:xfrm>
        </p:spPr>
        <p:txBody>
          <a:bodyPr/>
          <a:lstStyle>
            <a:lvl1pPr>
              <a:defRPr b="0" i="0">
                <a:solidFill>
                  <a:srgbClr val="5E869F"/>
                </a:solidFill>
                <a:latin typeface="Calibri Light"/>
                <a:cs typeface="Calibri Light"/>
              </a:defRPr>
            </a:lvl1pPr>
          </a:lstStyle>
          <a:p>
            <a:pPr>
              <a:defRPr/>
            </a:pPr>
            <a:endParaRPr lang="en-US"/>
          </a:p>
        </p:txBody>
      </p:sp>
      <p:sp>
        <p:nvSpPr>
          <p:cNvPr id="8" name="Slide Number Placeholder 5">
            <a:extLst>
              <a:ext uri="{FF2B5EF4-FFF2-40B4-BE49-F238E27FC236}">
                <a16:creationId xmlns:a16="http://schemas.microsoft.com/office/drawing/2014/main" id="{CE003372-D7BD-4DEB-B8F6-1CCA9410116B}"/>
              </a:ext>
            </a:extLst>
          </p:cNvPr>
          <p:cNvSpPr>
            <a:spLocks noGrp="1"/>
          </p:cNvSpPr>
          <p:nvPr>
            <p:ph type="sldNum" sz="quarter" idx="12"/>
          </p:nvPr>
        </p:nvSpPr>
        <p:spPr>
          <a:xfrm>
            <a:off x="8224838" y="6372225"/>
            <a:ext cx="461962" cy="365125"/>
          </a:xfrm>
        </p:spPr>
        <p:txBody>
          <a:bodyPr/>
          <a:lstStyle>
            <a:lvl1pPr>
              <a:defRPr>
                <a:solidFill>
                  <a:srgbClr val="5E869F"/>
                </a:solidFill>
                <a:latin typeface="Calibri Light" panose="020F0302020204030204" pitchFamily="34" charset="0"/>
              </a:defRPr>
            </a:lvl1pPr>
          </a:lstStyle>
          <a:p>
            <a:pPr>
              <a:defRPr/>
            </a:pPr>
            <a:fld id="{0AACA919-DE4F-4BC0-BC81-74D2610944CA}" type="slidenum">
              <a:rPr lang="en-US" altLang="en-US"/>
              <a:pPr>
                <a:defRPr/>
              </a:pPr>
              <a:t>‹#›</a:t>
            </a:fld>
            <a:endParaRPr lang="en-US" altLang="en-US"/>
          </a:p>
        </p:txBody>
      </p:sp>
    </p:spTree>
    <p:extLst>
      <p:ext uri="{BB962C8B-B14F-4D97-AF65-F5344CB8AC3E}">
        <p14:creationId xmlns:p14="http://schemas.microsoft.com/office/powerpoint/2010/main" val="9941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C234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432206"/>
            <a:ext cx="7772400" cy="1752600"/>
          </a:xfrm>
        </p:spPr>
        <p:txBody>
          <a:bodyPr/>
          <a:lstStyle>
            <a:lvl1pPr marL="0" indent="0" algn="l">
              <a:buNone/>
              <a:defRPr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178412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1655B-0CFB-7A3D-F511-6181EF201387}"/>
              </a:ext>
            </a:extLst>
          </p:cNvPr>
          <p:cNvSpPr>
            <a:spLocks noGrp="1"/>
          </p:cNvSpPr>
          <p:nvPr>
            <p:ph type="dt" sz="half" idx="10"/>
          </p:nvPr>
        </p:nvSpPr>
        <p:spPr/>
        <p:txBody>
          <a:bodyPr/>
          <a:lstStyle>
            <a:lvl1pPr>
              <a:defRPr/>
            </a:lvl1pPr>
          </a:lstStyle>
          <a:p>
            <a:pPr>
              <a:defRPr/>
            </a:pPr>
            <a:fld id="{9C184940-D1B7-4DD3-A580-1F8EC9C46C67}" type="datetimeFigureOut">
              <a:rPr lang="en-US" altLang="en-US"/>
              <a:pPr>
                <a:defRPr/>
              </a:pPr>
              <a:t>7/31/23</a:t>
            </a:fld>
            <a:endParaRPr lang="en-US" altLang="en-US"/>
          </a:p>
        </p:txBody>
      </p:sp>
      <p:sp>
        <p:nvSpPr>
          <p:cNvPr id="5" name="Footer Placeholder 4">
            <a:extLst>
              <a:ext uri="{FF2B5EF4-FFF2-40B4-BE49-F238E27FC236}">
                <a16:creationId xmlns:a16="http://schemas.microsoft.com/office/drawing/2014/main" id="{C7300F48-95B4-01F6-55FF-1EB069AE31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C61A62-589C-8FFE-0999-CD1999E1286A}"/>
              </a:ext>
            </a:extLst>
          </p:cNvPr>
          <p:cNvSpPr>
            <a:spLocks noGrp="1"/>
          </p:cNvSpPr>
          <p:nvPr>
            <p:ph type="sldNum" sz="quarter" idx="12"/>
          </p:nvPr>
        </p:nvSpPr>
        <p:spPr/>
        <p:txBody>
          <a:bodyPr/>
          <a:lstStyle>
            <a:lvl1pPr>
              <a:defRPr/>
            </a:lvl1pPr>
          </a:lstStyle>
          <a:p>
            <a:pPr>
              <a:defRPr/>
            </a:pPr>
            <a:fld id="{904F0A87-B082-421D-A83A-961145AB0661}" type="slidenum">
              <a:rPr lang="en-US" altLang="en-US"/>
              <a:pPr>
                <a:defRPr/>
              </a:pPr>
              <a:t>‹#›</a:t>
            </a:fld>
            <a:endParaRPr lang="en-US" altLang="en-US"/>
          </a:p>
        </p:txBody>
      </p:sp>
    </p:spTree>
    <p:extLst>
      <p:ext uri="{BB962C8B-B14F-4D97-AF65-F5344CB8AC3E}">
        <p14:creationId xmlns:p14="http://schemas.microsoft.com/office/powerpoint/2010/main" val="230379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ACA0117-9F81-4962-838B-6986C81D8E7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sp>
        <p:nvSpPr>
          <p:cNvPr id="1027" name="Text Placeholder 2">
            <a:extLst>
              <a:ext uri="{FF2B5EF4-FFF2-40B4-BE49-F238E27FC236}">
                <a16:creationId xmlns:a16="http://schemas.microsoft.com/office/drawing/2014/main" id="{EA0681BD-C734-47D4-9425-3699CE086FF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75203FEF-8F97-4067-962B-39B55916A5AD}"/>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A32869FF-911E-4595-8AC0-40E06B6E1BAF}" type="datetimeFigureOut">
              <a:rPr lang="en-US" altLang="x-none"/>
              <a:pPr>
                <a:defRPr/>
              </a:pPr>
              <a:t>7/31/23</a:t>
            </a:fld>
            <a:endParaRPr lang="en-US" altLang="x-none"/>
          </a:p>
        </p:txBody>
      </p:sp>
      <p:sp>
        <p:nvSpPr>
          <p:cNvPr id="5" name="Footer Placeholder 4">
            <a:extLst>
              <a:ext uri="{FF2B5EF4-FFF2-40B4-BE49-F238E27FC236}">
                <a16:creationId xmlns:a16="http://schemas.microsoft.com/office/drawing/2014/main" id="{0A033A1A-19B5-48D4-BFA2-91CD7A1072A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9CEC1FE-0835-4060-A97F-E6F6D5F14FD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2CFE0B9-9BDF-4E55-B976-C725B765AC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21.xml"/><Relationship Id="rId16"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towardtheheart.com/site-finder" TargetMode="External"/><Relationship Id="rId13" Type="http://schemas.openxmlformats.org/officeDocument/2006/relationships/hyperlink" Target="https://www.camh.ca/-/media/files/oat-info-for-clients.pdf" TargetMode="External"/><Relationship Id="rId3" Type="http://schemas.openxmlformats.org/officeDocument/2006/relationships/hyperlink" Target="https://www.youtube.com/watch?v=7Na2m7lx-hU" TargetMode="External"/><Relationship Id="rId7" Type="http://schemas.openxmlformats.org/officeDocument/2006/relationships/hyperlink" Target="https://towardtheheart.com/naloxone-lesson/" TargetMode="External"/><Relationship Id="rId12" Type="http://schemas.openxmlformats.org/officeDocument/2006/relationships/hyperlink" Target="https://www2.gov.bc.ca/gov/content/mental-health-support-in-bc/addictions-alcohol-and-other-substanc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ismp-canada.org/opioid_stewardship/" TargetMode="External"/><Relationship Id="rId11" Type="http://schemas.openxmlformats.org/officeDocument/2006/relationships/hyperlink" Target="https://liftthelabel.org/" TargetMode="External"/><Relationship Id="rId5" Type="http://schemas.openxmlformats.org/officeDocument/2006/relationships/hyperlink" Target="https://www.cdc.gov/opioids/patients/index.html" TargetMode="External"/><Relationship Id="rId10" Type="http://schemas.openxmlformats.org/officeDocument/2006/relationships/hyperlink" Target="https://www.cdc.gov/rxawareness/stories/index.html" TargetMode="External"/><Relationship Id="rId4" Type="http://schemas.openxmlformats.org/officeDocument/2006/relationships/hyperlink" Target="https://www.camh.ca/-/media/files/guides-and-publications/dyk-prescription-opioids.pdf" TargetMode="External"/><Relationship Id="rId9" Type="http://schemas.openxmlformats.org/officeDocument/2006/relationships/hyperlink" Target="https://www.narcan.com/patients/patient-resources"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ncbi-nlm-nih-gov.ezproxy.library.ubc.ca/books/NBK535402/" TargetMode="External"/><Relationship Id="rId3" Type="http://schemas.openxmlformats.org/officeDocument/2006/relationships/hyperlink" Target="http://www.rxfiles.ca/" TargetMode="External"/><Relationship Id="rId7" Type="http://schemas.openxmlformats.org/officeDocument/2006/relationships/hyperlink" Target="https://opioidprescribing.hqontario.ca/" TargetMode="External"/><Relationship Id="rId2" Type="http://schemas.openxmlformats.org/officeDocument/2006/relationships/hyperlink" Target="https://www.asahq.org/madeforthismoment/pain-management/opioid-treatment/what-are-opioids/" TargetMode="External"/><Relationship Id="rId1" Type="http://schemas.openxmlformats.org/officeDocument/2006/relationships/slideLayout" Target="../slideLayouts/slideLayout2.xml"/><Relationship Id="rId6" Type="http://schemas.openxmlformats.org/officeDocument/2006/relationships/hyperlink" Target="https://www.who.int/news-room/fact-sheets/detail/opioid-overdose" TargetMode="External"/><Relationship Id="rId5" Type="http://schemas.openxmlformats.org/officeDocument/2006/relationships/hyperlink" Target="https://www-ncbi-nlm-nih-gov.ezproxy.library.ubc.ca/books/NBK526012/" TargetMode="External"/><Relationship Id="rId4" Type="http://schemas.openxmlformats.org/officeDocument/2006/relationships/hyperlink" Target="https://www-ncbi-nlm-nih-gov.ezproxy.library.ubc.ca/books/NBK92054/" TargetMode="External"/><Relationship Id="rId9" Type="http://schemas.openxmlformats.org/officeDocument/2006/relationships/hyperlink" Target="https://www.cdc.gov/drugoverdose/pdf/patients/Preventing-an-Opioid-Overdose-Tip-Card-a.pdf"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amazon.ca/Dulcolax-Laxative-Tablets-10-Count/dp/B087CNCLVQ" TargetMode="External"/><Relationship Id="rId13" Type="http://schemas.openxmlformats.org/officeDocument/2006/relationships/hyperlink" Target="https://library.bcpharmacists.org/6_Resources/6-5_Pharmacy_Resources/5181-Naloxone_Brochure_Ampoule.pdf" TargetMode="External"/><Relationship Id="rId3" Type="http://schemas.openxmlformats.org/officeDocument/2006/relationships/hyperlink" Target="https://pain-calculator.com/" TargetMode="External"/><Relationship Id="rId7" Type="http://schemas.openxmlformats.org/officeDocument/2006/relationships/hyperlink" Target="https://shop11920.okawaballet.com/content?c=senokot+tablets&amp;id=33" TargetMode="External"/><Relationship Id="rId12" Type="http://schemas.openxmlformats.org/officeDocument/2006/relationships/hyperlink" Target="https://canaphem.ca/product/narcan-nasal-spray/" TargetMode="External"/><Relationship Id="rId2" Type="http://schemas.openxmlformats.org/officeDocument/2006/relationships/hyperlink" Target="https://www.youtube.com/watch?v=NPlNCqBHPnE" TargetMode="External"/><Relationship Id="rId16" Type="http://schemas.openxmlformats.org/officeDocument/2006/relationships/hyperlink" Target="https://www.acepnow.com/article/suboxone-101-the-skinny-on-this-opioid-dependence-drug/" TargetMode="External"/><Relationship Id="rId1" Type="http://schemas.openxmlformats.org/officeDocument/2006/relationships/slideLayout" Target="../slideLayouts/slideLayout2.xml"/><Relationship Id="rId6" Type="http://schemas.openxmlformats.org/officeDocument/2006/relationships/hyperlink" Target="https://learn.chm.msu.edu/painmanagement/chooseopioid.asp" TargetMode="External"/><Relationship Id="rId11" Type="http://schemas.openxmlformats.org/officeDocument/2006/relationships/hyperlink" Target="https://mms.mckesson.com/product/468236/Hospira-00409121501" TargetMode="External"/><Relationship Id="rId5" Type="http://schemas.openxmlformats.org/officeDocument/2006/relationships/hyperlink" Target="https://www.rawpixel.com/image/7379462/png-sticker-medicine" TargetMode="External"/><Relationship Id="rId15" Type="http://schemas.openxmlformats.org/officeDocument/2006/relationships/hyperlink" Target="https://www.thebump.com/a/aap-measure-childrens-medicine-in-milliliters" TargetMode="External"/><Relationship Id="rId10" Type="http://schemas.openxmlformats.org/officeDocument/2006/relationships/hyperlink" Target="https://www.algomapublichealth.com/healthy-living/substance-use-harm-reduction/opioids/naloxone/" TargetMode="External"/><Relationship Id="rId4" Type="http://schemas.openxmlformats.org/officeDocument/2006/relationships/hyperlink" Target="https://opioidprescribing.hqontario.ca/%E2%80%8B" TargetMode="External"/><Relationship Id="rId9" Type="http://schemas.openxmlformats.org/officeDocument/2006/relationships/hyperlink" Target="https://www.walmart.ca/en/ip/lax-a-day-laxative-powder/6000078112705" TargetMode="External"/><Relationship Id="rId14" Type="http://schemas.openxmlformats.org/officeDocument/2006/relationships/hyperlink" Target="https://www.mallinckrodt.com/products/generics/addiction-treatment-products/methadose-sugar-free-oral-concentrate-methadone-hydrochloride-oral-concentrate-usp-10-mgml-cii/"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s://www.cochranelibrary.com/cdsr/doi/10.1002/14651858.CD005107.pub4/full" TargetMode="External"/><Relationship Id="rId4" Type="http://schemas.openxmlformats.org/officeDocument/2006/relationships/image" Target="../media/image49.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cochranelibrary.com/cdsr/doi/10.1002/14651858.CD012172.pub2/full" TargetMode="External"/><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cochranelibrary.com/cdsr/doi/10.1002/14651858.CD011976.pub2/full" TargetMode="External"/><Relationship Id="rId5" Type="http://schemas.openxmlformats.org/officeDocument/2006/relationships/image" Target="../media/image51.png"/><Relationship Id="rId4" Type="http://schemas.openxmlformats.org/officeDocument/2006/relationships/image" Target="../media/image49.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DAB24C55-737A-EF4C-6A7E-9BD4B3292402}"/>
              </a:ext>
            </a:extLst>
          </p:cNvPr>
          <p:cNvSpPr>
            <a:spLocks noGrp="1"/>
          </p:cNvSpPr>
          <p:nvPr>
            <p:ph type="ctrTitle"/>
          </p:nvPr>
        </p:nvSpPr>
        <p:spPr>
          <a:xfrm>
            <a:off x="442322" y="903252"/>
            <a:ext cx="8458200" cy="1470025"/>
          </a:xfrm>
        </p:spPr>
        <p:txBody>
          <a:bodyPr/>
          <a:lstStyle/>
          <a:p>
            <a:r>
              <a:rPr lang="en-US">
                <a:solidFill>
                  <a:srgbClr val="FFFFFF"/>
                </a:solidFill>
                <a:ea typeface="+mj-lt"/>
                <a:cs typeface="+mj-lt"/>
              </a:rPr>
              <a:t>Session 3: Opioid Medications</a:t>
            </a:r>
            <a:endParaRPr lang="en-US"/>
          </a:p>
        </p:txBody>
      </p:sp>
      <p:sp>
        <p:nvSpPr>
          <p:cNvPr id="10242" name="Subtitle 2">
            <a:extLst>
              <a:ext uri="{FF2B5EF4-FFF2-40B4-BE49-F238E27FC236}">
                <a16:creationId xmlns:a16="http://schemas.microsoft.com/office/drawing/2014/main" id="{CD985A06-05FD-A35C-B457-B9E28A2010EC}"/>
              </a:ext>
            </a:extLst>
          </p:cNvPr>
          <p:cNvSpPr>
            <a:spLocks noGrp="1"/>
          </p:cNvSpPr>
          <p:nvPr>
            <p:ph type="subTitle" idx="1"/>
          </p:nvPr>
        </p:nvSpPr>
        <p:spPr>
          <a:xfrm>
            <a:off x="513168" y="2682348"/>
            <a:ext cx="7886686" cy="609009"/>
          </a:xfrm>
        </p:spPr>
        <p:txBody>
          <a:bodyPr/>
          <a:lstStyle/>
          <a:p>
            <a:r>
              <a:rPr lang="en-US" altLang="en-US" sz="3000" b="1">
                <a:ea typeface="MS PGothic"/>
              </a:rPr>
              <a:t>Facilitator: [</a:t>
            </a:r>
            <a:r>
              <a:rPr lang="en-US" altLang="en-US" sz="3000" b="1">
                <a:solidFill>
                  <a:srgbClr val="FF0000"/>
                </a:solidFill>
                <a:ea typeface="MS PGothic"/>
              </a:rPr>
              <a:t>INSERT NAME HERE</a:t>
            </a:r>
            <a:r>
              <a:rPr lang="en-US" altLang="en-US" sz="3000" b="1">
                <a:ea typeface="MS PGothic"/>
              </a:rPr>
              <a:t>]</a:t>
            </a:r>
            <a:endParaRPr lang="en-US" b="1"/>
          </a:p>
          <a:p>
            <a:pPr eaLnBrk="1" hangingPunct="1"/>
            <a:endParaRPr lang="en-US" altLang="en-US">
              <a:latin typeface="Calibri Light" panose="020F0302020204030204" pitchFamily="34" charset="0"/>
              <a:cs typeface="Calibri Light" panose="020F0302020204030204" pitchFamily="34" charset="0"/>
            </a:endParaRPr>
          </a:p>
          <a:p>
            <a:r>
              <a:rPr lang="en-US" sz="2400" b="1">
                <a:ea typeface="MS PGothic"/>
              </a:rPr>
              <a:t>[</a:t>
            </a:r>
            <a:r>
              <a:rPr lang="en-US" sz="2400" b="1">
                <a:solidFill>
                  <a:srgbClr val="FF0000"/>
                </a:solidFill>
                <a:ea typeface="MS PGothic"/>
              </a:rPr>
              <a:t>INSERT DATE &amp; TIME HERE</a:t>
            </a:r>
            <a:r>
              <a:rPr lang="en-US" sz="2400" b="1">
                <a:ea typeface="MS PGothic"/>
              </a:rPr>
              <a:t>] </a:t>
            </a:r>
            <a:endParaRPr lang="en-US" sz="2400">
              <a:ea typeface="MS PGothic"/>
            </a:endParaRPr>
          </a:p>
          <a:p>
            <a:endParaRPr lang="en-US" sz="1800" b="1">
              <a:ea typeface="MS PGothic"/>
            </a:endParaRPr>
          </a:p>
          <a:p>
            <a:r>
              <a:rPr lang="en-US" sz="1800" b="1">
                <a:ea typeface="MS PGothic"/>
              </a:rPr>
              <a:t>NOTICE: This slide deck intended for educational purposes only and you are encouraged to adapt this slide deck to suit your clinic, services and community.</a:t>
            </a:r>
          </a:p>
        </p:txBody>
      </p:sp>
      <p:sp>
        <p:nvSpPr>
          <p:cNvPr id="2" name="TextBox 1">
            <a:extLst>
              <a:ext uri="{FF2B5EF4-FFF2-40B4-BE49-F238E27FC236}">
                <a16:creationId xmlns:a16="http://schemas.microsoft.com/office/drawing/2014/main" id="{D1458C1B-23BD-622C-6897-AF99ED9EB19C}"/>
              </a:ext>
            </a:extLst>
          </p:cNvPr>
          <p:cNvSpPr txBox="1"/>
          <p:nvPr/>
        </p:nvSpPr>
        <p:spPr>
          <a:xfrm>
            <a:off x="443439" y="6012084"/>
            <a:ext cx="801223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just"/>
            <a:r>
              <a:rPr lang="en-US" sz="1200" i="1" dirty="0">
                <a:solidFill>
                  <a:schemeClr val="bg1"/>
                </a:solidFill>
                <a:latin typeface="Calibri"/>
                <a:ea typeface="MS PGothic"/>
                <a:cs typeface="Calibri"/>
              </a:rPr>
              <a:t>This slide deck was created in 2022 at the UBC Pharmacists Clinic by Dr. Tiana Tilli, PharmD, RPh, ACPR with the help of Rebecca Leung E2P PharmD 2023</a:t>
            </a:r>
            <a:endParaRPr lang="en-US" sz="1200" dirty="0">
              <a:solidFill>
                <a:schemeClr val="bg1"/>
              </a:solidFill>
              <a:cs typeface="Calibri"/>
            </a:endParaRPr>
          </a:p>
        </p:txBody>
      </p:sp>
    </p:spTree>
    <p:extLst>
      <p:ext uri="{BB962C8B-B14F-4D97-AF65-F5344CB8AC3E}">
        <p14:creationId xmlns:p14="http://schemas.microsoft.com/office/powerpoint/2010/main" val="2949103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1C92-61B9-4552-B0F2-4047229133DE}"/>
              </a:ext>
            </a:extLst>
          </p:cNvPr>
          <p:cNvSpPr>
            <a:spLocks noGrp="1"/>
          </p:cNvSpPr>
          <p:nvPr>
            <p:ph type="title"/>
          </p:nvPr>
        </p:nvSpPr>
        <p:spPr>
          <a:xfrm>
            <a:off x="274928" y="274638"/>
            <a:ext cx="8606009" cy="1143000"/>
          </a:xfrm>
        </p:spPr>
        <p:txBody>
          <a:bodyPr/>
          <a:lstStyle/>
          <a:p>
            <a:r>
              <a:rPr lang="en-CA">
                <a:ea typeface="MS PGothic"/>
              </a:rPr>
              <a:t>Opioid Considerations</a:t>
            </a:r>
            <a:r>
              <a:rPr lang="en-CA" baseline="30000">
                <a:ea typeface="MS PGothic"/>
              </a:rPr>
              <a:t>1,3</a:t>
            </a:r>
            <a:r>
              <a:rPr lang="en-CA">
                <a:ea typeface="MS PGothic"/>
              </a:rPr>
              <a:t> </a:t>
            </a:r>
            <a:endParaRPr lang="en-CA"/>
          </a:p>
        </p:txBody>
      </p:sp>
      <p:pic>
        <p:nvPicPr>
          <p:cNvPr id="5" name="Graphic 5" descr="Weights Uneven with solid fill">
            <a:extLst>
              <a:ext uri="{FF2B5EF4-FFF2-40B4-BE49-F238E27FC236}">
                <a16:creationId xmlns:a16="http://schemas.microsoft.com/office/drawing/2014/main" id="{C5BA5EEC-9D8B-4B15-B486-CE25A6E3E7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53051" y="209980"/>
            <a:ext cx="914400" cy="914400"/>
          </a:xfrm>
          <a:prstGeom prst="rect">
            <a:avLst/>
          </a:prstGeom>
        </p:spPr>
      </p:pic>
      <p:graphicFrame>
        <p:nvGraphicFramePr>
          <p:cNvPr id="6" name="Table 6">
            <a:extLst>
              <a:ext uri="{FF2B5EF4-FFF2-40B4-BE49-F238E27FC236}">
                <a16:creationId xmlns:a16="http://schemas.microsoft.com/office/drawing/2014/main" id="{23560DE4-3340-4D26-8CE8-4DDD1933880C}"/>
              </a:ext>
            </a:extLst>
          </p:cNvPr>
          <p:cNvGraphicFramePr>
            <a:graphicFrameLocks noGrp="1"/>
          </p:cNvGraphicFramePr>
          <p:nvPr>
            <p:extLst>
              <p:ext uri="{D42A27DB-BD31-4B8C-83A1-F6EECF244321}">
                <p14:modId xmlns:p14="http://schemas.microsoft.com/office/powerpoint/2010/main" val="1139543737"/>
              </p:ext>
            </p:extLst>
          </p:nvPr>
        </p:nvGraphicFramePr>
        <p:xfrm>
          <a:off x="456479" y="2434462"/>
          <a:ext cx="8310839" cy="3232784"/>
        </p:xfrm>
        <a:graphic>
          <a:graphicData uri="http://schemas.openxmlformats.org/drawingml/2006/table">
            <a:tbl>
              <a:tblPr firstRow="1" bandRow="1">
                <a:tableStyleId>{2D5ABB26-0587-4C30-8999-92F81FD0307C}</a:tableStyleId>
              </a:tblPr>
              <a:tblGrid>
                <a:gridCol w="3993614">
                  <a:extLst>
                    <a:ext uri="{9D8B030D-6E8A-4147-A177-3AD203B41FA5}">
                      <a16:colId xmlns:a16="http://schemas.microsoft.com/office/drawing/2014/main" val="4258974799"/>
                    </a:ext>
                  </a:extLst>
                </a:gridCol>
                <a:gridCol w="4317225">
                  <a:extLst>
                    <a:ext uri="{9D8B030D-6E8A-4147-A177-3AD203B41FA5}">
                      <a16:colId xmlns:a16="http://schemas.microsoft.com/office/drawing/2014/main" val="3859836030"/>
                    </a:ext>
                  </a:extLst>
                </a:gridCol>
              </a:tblGrid>
              <a:tr h="702944">
                <a:tc>
                  <a:txBody>
                    <a:bodyPr/>
                    <a:lstStyle/>
                    <a:p>
                      <a:pPr lvl="0" algn="ctr">
                        <a:buNone/>
                      </a:pPr>
                      <a:r>
                        <a:rPr lang="en-CA" sz="3200" b="1" u="sng" strike="noStrike" noProof="0">
                          <a:latin typeface="Calibri Light"/>
                        </a:rPr>
                        <a:t>Potential Benefits</a:t>
                      </a:r>
                      <a:endParaRPr lang="en-US" sz="3200" b="1">
                        <a:latin typeface="Calibri Light"/>
                      </a:endParaRPr>
                    </a:p>
                  </a:txBody>
                  <a:tcPr>
                    <a:solidFill>
                      <a:schemeClr val="accent3">
                        <a:lumMod val="20000"/>
                        <a:lumOff val="80000"/>
                      </a:schemeClr>
                    </a:solidFill>
                  </a:tcPr>
                </a:tc>
                <a:tc>
                  <a:txBody>
                    <a:bodyPr/>
                    <a:lstStyle/>
                    <a:p>
                      <a:pPr lvl="0" algn="ctr">
                        <a:buNone/>
                      </a:pPr>
                      <a:r>
                        <a:rPr lang="en-CA" sz="3200" b="1" u="sng" strike="noStrike" noProof="0">
                          <a:latin typeface="Calibri Light"/>
                        </a:rPr>
                        <a:t>Potential Harms</a:t>
                      </a:r>
                      <a:endParaRPr lang="en-US" sz="3200" b="1">
                        <a:latin typeface="Calibri Light"/>
                      </a:endParaRPr>
                    </a:p>
                  </a:txBody>
                  <a:tcPr>
                    <a:solidFill>
                      <a:schemeClr val="accent2">
                        <a:lumMod val="20000"/>
                        <a:lumOff val="80000"/>
                      </a:schemeClr>
                    </a:solidFill>
                  </a:tcPr>
                </a:tc>
                <a:extLst>
                  <a:ext uri="{0D108BD9-81ED-4DB2-BD59-A6C34878D82A}">
                    <a16:rowId xmlns:a16="http://schemas.microsoft.com/office/drawing/2014/main" val="1661357516"/>
                  </a:ext>
                </a:extLst>
              </a:tr>
              <a:tr h="2151003">
                <a:tc>
                  <a:txBody>
                    <a:bodyPr/>
                    <a:lstStyle/>
                    <a:p>
                      <a:pPr marL="457200" lvl="0" indent="-457200" algn="l">
                        <a:buFont typeface="Arial"/>
                        <a:buChar char="•"/>
                      </a:pPr>
                      <a:r>
                        <a:rPr lang="en-CA" sz="3200" u="none" strike="noStrike" noProof="0">
                          <a:latin typeface="Calibri Light"/>
                        </a:rPr>
                        <a:t>Pain improvement</a:t>
                      </a:r>
                      <a:endParaRPr lang="en-US"/>
                    </a:p>
                    <a:p>
                      <a:pPr marL="457200" lvl="0" indent="-457200" algn="l">
                        <a:buFont typeface="Arial"/>
                        <a:buChar char="•"/>
                      </a:pPr>
                      <a:r>
                        <a:rPr lang="en-CA" sz="3200" u="none" strike="noStrike" noProof="0">
                          <a:latin typeface="Calibri Light"/>
                        </a:rPr>
                        <a:t>Improved function</a:t>
                      </a:r>
                    </a:p>
                  </a:txBody>
                  <a:tcPr>
                    <a:solidFill>
                      <a:schemeClr val="accent3">
                        <a:lumMod val="20000"/>
                        <a:lumOff val="80000"/>
                      </a:schemeClr>
                    </a:solidFill>
                  </a:tcPr>
                </a:tc>
                <a:tc>
                  <a:txBody>
                    <a:bodyPr/>
                    <a:lstStyle/>
                    <a:p>
                      <a:pPr marL="457200" lvl="0" indent="-457200" algn="l">
                        <a:buFont typeface="Arial"/>
                        <a:buChar char="•"/>
                      </a:pPr>
                      <a:r>
                        <a:rPr lang="en-CA" sz="3200" u="none" strike="noStrike" noProof="0">
                          <a:latin typeface="Calibri Light"/>
                        </a:rPr>
                        <a:t>Side effects </a:t>
                      </a:r>
                      <a:endParaRPr lang="en-US"/>
                    </a:p>
                    <a:p>
                      <a:pPr marL="457200" lvl="0" indent="-457200" algn="l">
                        <a:buFont typeface="Arial"/>
                        <a:buChar char="•"/>
                      </a:pPr>
                      <a:r>
                        <a:rPr lang="en-CA" sz="3200" u="none" strike="noStrike" noProof="0">
                          <a:latin typeface="Calibri Light"/>
                        </a:rPr>
                        <a:t>Tolerance </a:t>
                      </a:r>
                    </a:p>
                    <a:p>
                      <a:pPr marL="457200" lvl="0" indent="-457200" algn="l">
                        <a:buFont typeface="Arial"/>
                        <a:buChar char="•"/>
                      </a:pPr>
                      <a:r>
                        <a:rPr lang="en-CA" sz="3200" u="none" strike="noStrike" noProof="0">
                          <a:latin typeface="Calibri Light"/>
                        </a:rPr>
                        <a:t>Dependence</a:t>
                      </a:r>
                    </a:p>
                    <a:p>
                      <a:pPr marL="457200" lvl="0" indent="-457200" algn="l">
                        <a:buFont typeface="Arial"/>
                        <a:buChar char="•"/>
                      </a:pPr>
                      <a:r>
                        <a:rPr lang="en-CA" sz="3200" u="none" strike="noStrike" noProof="0">
                          <a:latin typeface="Calibri Light"/>
                        </a:rPr>
                        <a:t>Withdrawal </a:t>
                      </a:r>
                    </a:p>
                    <a:p>
                      <a:pPr marL="457200" lvl="0" indent="-457200" algn="l">
                        <a:buFont typeface="Arial"/>
                        <a:buChar char="•"/>
                      </a:pPr>
                      <a:r>
                        <a:rPr lang="en-CA" sz="3200" u="none" strike="noStrike" noProof="0">
                          <a:latin typeface="Calibri Light"/>
                        </a:rPr>
                        <a:t>Poisoning</a:t>
                      </a:r>
                    </a:p>
                  </a:txBody>
                  <a:tcPr>
                    <a:solidFill>
                      <a:schemeClr val="accent2">
                        <a:lumMod val="20000"/>
                        <a:lumOff val="80000"/>
                      </a:schemeClr>
                    </a:solidFill>
                  </a:tcPr>
                </a:tc>
                <a:extLst>
                  <a:ext uri="{0D108BD9-81ED-4DB2-BD59-A6C34878D82A}">
                    <a16:rowId xmlns:a16="http://schemas.microsoft.com/office/drawing/2014/main" val="4117666585"/>
                  </a:ext>
                </a:extLst>
              </a:tr>
            </a:tbl>
          </a:graphicData>
        </a:graphic>
      </p:graphicFrame>
      <p:sp>
        <p:nvSpPr>
          <p:cNvPr id="8" name="Content Placeholder 2">
            <a:extLst>
              <a:ext uri="{FF2B5EF4-FFF2-40B4-BE49-F238E27FC236}">
                <a16:creationId xmlns:a16="http://schemas.microsoft.com/office/drawing/2014/main" id="{CAE4DDAC-C38D-4273-A4A0-93F26FEB6748}"/>
              </a:ext>
            </a:extLst>
          </p:cNvPr>
          <p:cNvSpPr>
            <a:spLocks noGrp="1"/>
          </p:cNvSpPr>
          <p:nvPr>
            <p:ph idx="1"/>
          </p:nvPr>
        </p:nvSpPr>
        <p:spPr>
          <a:xfrm>
            <a:off x="490462" y="1327024"/>
            <a:ext cx="8276856" cy="927120"/>
          </a:xfrm>
        </p:spPr>
        <p:txBody>
          <a:bodyPr/>
          <a:lstStyle/>
          <a:p>
            <a:pPr marL="0" indent="0" algn="ctr">
              <a:buNone/>
            </a:pPr>
            <a:r>
              <a:rPr lang="en-CA" sz="2800" i="1">
                <a:ea typeface="MS PGothic"/>
              </a:rPr>
              <a:t>It is important to weigh the potential benefits and risks of opioids before deciding if an opioid should be tried</a:t>
            </a:r>
          </a:p>
        </p:txBody>
      </p:sp>
    </p:spTree>
    <p:extLst>
      <p:ext uri="{BB962C8B-B14F-4D97-AF65-F5344CB8AC3E}">
        <p14:creationId xmlns:p14="http://schemas.microsoft.com/office/powerpoint/2010/main" val="3038211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C7F5-E623-4504-B477-7FEB6C39875A}"/>
              </a:ext>
            </a:extLst>
          </p:cNvPr>
          <p:cNvSpPr>
            <a:spLocks noGrp="1"/>
          </p:cNvSpPr>
          <p:nvPr>
            <p:ph type="title"/>
          </p:nvPr>
        </p:nvSpPr>
        <p:spPr>
          <a:xfrm>
            <a:off x="457200" y="60662"/>
            <a:ext cx="8229600" cy="1143000"/>
          </a:xfrm>
        </p:spPr>
        <p:txBody>
          <a:bodyPr/>
          <a:lstStyle/>
          <a:p>
            <a:r>
              <a:rPr lang="en-CA">
                <a:ea typeface="MS PGothic"/>
              </a:rPr>
              <a:t>Potential Benefits</a:t>
            </a:r>
            <a:r>
              <a:rPr lang="en-CA" baseline="30000">
                <a:ea typeface="MS PGothic"/>
              </a:rPr>
              <a:t>1,3</a:t>
            </a:r>
            <a:endParaRPr lang="en-CA"/>
          </a:p>
        </p:txBody>
      </p:sp>
      <p:sp>
        <p:nvSpPr>
          <p:cNvPr id="3" name="Content Placeholder 2">
            <a:extLst>
              <a:ext uri="{FF2B5EF4-FFF2-40B4-BE49-F238E27FC236}">
                <a16:creationId xmlns:a16="http://schemas.microsoft.com/office/drawing/2014/main" id="{CBD0AAC2-556C-44C6-A62D-AB1172C24866}"/>
              </a:ext>
            </a:extLst>
          </p:cNvPr>
          <p:cNvSpPr>
            <a:spLocks noGrp="1"/>
          </p:cNvSpPr>
          <p:nvPr>
            <p:ph idx="1"/>
          </p:nvPr>
        </p:nvSpPr>
        <p:spPr>
          <a:xfrm>
            <a:off x="239431" y="1207643"/>
            <a:ext cx="8554149" cy="4882606"/>
          </a:xfrm>
        </p:spPr>
        <p:txBody>
          <a:bodyPr/>
          <a:lstStyle/>
          <a:p>
            <a:pPr>
              <a:spcAft>
                <a:spcPts val="1200"/>
              </a:spcAft>
            </a:pPr>
            <a:r>
              <a:rPr lang="en-CA" sz="2800">
                <a:ea typeface="MS PGothic"/>
              </a:rPr>
              <a:t>Some people may experience reduced pain when taking opioids, but many people do not experience benefit</a:t>
            </a:r>
            <a:endParaRPr lang="en-CA" sz="2800"/>
          </a:p>
          <a:p>
            <a:pPr>
              <a:spcAft>
                <a:spcPts val="1200"/>
              </a:spcAft>
            </a:pPr>
            <a:r>
              <a:rPr lang="en-CA" sz="2800">
                <a:ea typeface="MS PGothic"/>
              </a:rPr>
              <a:t>Opioids can be less effective than non-opioid and non-drug treatments. For example, with osteoarthritis:</a:t>
            </a:r>
            <a:endParaRPr lang="en-CA"/>
          </a:p>
        </p:txBody>
      </p:sp>
      <p:pic>
        <p:nvPicPr>
          <p:cNvPr id="6" name="Picture 5">
            <a:extLst>
              <a:ext uri="{FF2B5EF4-FFF2-40B4-BE49-F238E27FC236}">
                <a16:creationId xmlns:a16="http://schemas.microsoft.com/office/drawing/2014/main" id="{D5C3E614-5B31-4E75-861C-AB3DB52AE009}"/>
              </a:ext>
            </a:extLst>
          </p:cNvPr>
          <p:cNvPicPr>
            <a:picLocks noChangeAspect="1"/>
          </p:cNvPicPr>
          <p:nvPr/>
        </p:nvPicPr>
        <p:blipFill rotWithShape="1">
          <a:blip r:embed="rId3"/>
          <a:srcRect l="5050" t="5495" r="1973"/>
          <a:stretch/>
        </p:blipFill>
        <p:spPr>
          <a:xfrm>
            <a:off x="6735059" y="3636352"/>
            <a:ext cx="1951741" cy="1887884"/>
          </a:xfrm>
          <a:prstGeom prst="rect">
            <a:avLst/>
          </a:prstGeom>
        </p:spPr>
      </p:pic>
      <p:pic>
        <p:nvPicPr>
          <p:cNvPr id="8" name="Picture 7">
            <a:extLst>
              <a:ext uri="{FF2B5EF4-FFF2-40B4-BE49-F238E27FC236}">
                <a16:creationId xmlns:a16="http://schemas.microsoft.com/office/drawing/2014/main" id="{98911843-F5B5-42D8-91DA-C7CE32B79505}"/>
              </a:ext>
            </a:extLst>
          </p:cNvPr>
          <p:cNvPicPr>
            <a:picLocks noChangeAspect="1"/>
          </p:cNvPicPr>
          <p:nvPr/>
        </p:nvPicPr>
        <p:blipFill rotWithShape="1">
          <a:blip r:embed="rId4"/>
          <a:srcRect l="1439" t="2574" b="2665"/>
          <a:stretch/>
        </p:blipFill>
        <p:spPr>
          <a:xfrm>
            <a:off x="4714258" y="3698977"/>
            <a:ext cx="1907992" cy="1816606"/>
          </a:xfrm>
          <a:prstGeom prst="rect">
            <a:avLst/>
          </a:prstGeom>
        </p:spPr>
      </p:pic>
      <p:pic>
        <p:nvPicPr>
          <p:cNvPr id="10" name="Picture 9">
            <a:extLst>
              <a:ext uri="{FF2B5EF4-FFF2-40B4-BE49-F238E27FC236}">
                <a16:creationId xmlns:a16="http://schemas.microsoft.com/office/drawing/2014/main" id="{2016B6AE-96AE-402D-A7C2-1908B8B7B0DE}"/>
              </a:ext>
            </a:extLst>
          </p:cNvPr>
          <p:cNvPicPr>
            <a:picLocks noChangeAspect="1"/>
          </p:cNvPicPr>
          <p:nvPr/>
        </p:nvPicPr>
        <p:blipFill>
          <a:blip r:embed="rId5"/>
          <a:stretch>
            <a:fillRect/>
          </a:stretch>
        </p:blipFill>
        <p:spPr>
          <a:xfrm>
            <a:off x="2536425" y="3669501"/>
            <a:ext cx="1949242" cy="1868418"/>
          </a:xfrm>
          <a:prstGeom prst="rect">
            <a:avLst/>
          </a:prstGeom>
        </p:spPr>
      </p:pic>
      <p:pic>
        <p:nvPicPr>
          <p:cNvPr id="12" name="Picture 11">
            <a:extLst>
              <a:ext uri="{FF2B5EF4-FFF2-40B4-BE49-F238E27FC236}">
                <a16:creationId xmlns:a16="http://schemas.microsoft.com/office/drawing/2014/main" id="{349A3475-DDCB-4978-A0F2-7636D27BDE4F}"/>
              </a:ext>
            </a:extLst>
          </p:cNvPr>
          <p:cNvPicPr>
            <a:picLocks noChangeAspect="1"/>
          </p:cNvPicPr>
          <p:nvPr/>
        </p:nvPicPr>
        <p:blipFill>
          <a:blip r:embed="rId6"/>
          <a:stretch>
            <a:fillRect/>
          </a:stretch>
        </p:blipFill>
        <p:spPr>
          <a:xfrm>
            <a:off x="507286" y="3641224"/>
            <a:ext cx="1907992" cy="1896695"/>
          </a:xfrm>
          <a:prstGeom prst="rect">
            <a:avLst/>
          </a:prstGeom>
        </p:spPr>
      </p:pic>
      <p:sp>
        <p:nvSpPr>
          <p:cNvPr id="5" name="TextBox 4">
            <a:extLst>
              <a:ext uri="{FF2B5EF4-FFF2-40B4-BE49-F238E27FC236}">
                <a16:creationId xmlns:a16="http://schemas.microsoft.com/office/drawing/2014/main" id="{47CCC07E-ADF0-4ACB-8363-E3F2E7929DE1}"/>
              </a:ext>
            </a:extLst>
          </p:cNvPr>
          <p:cNvSpPr txBox="1"/>
          <p:nvPr/>
        </p:nvSpPr>
        <p:spPr>
          <a:xfrm>
            <a:off x="8598029" y="6599512"/>
            <a:ext cx="2166296" cy="523220"/>
          </a:xfrm>
          <a:prstGeom prst="rect">
            <a:avLst/>
          </a:prstGeom>
          <a:noFill/>
        </p:spPr>
        <p:txBody>
          <a:bodyPr wrap="square" lIns="91440" tIns="45720" rIns="91440" bIns="45720" rtlCol="0" anchor="t">
            <a:spAutoFit/>
          </a:bodyPr>
          <a:lstStyle/>
          <a:p>
            <a:r>
              <a:rPr lang="en-CA" sz="1000" dirty="0">
                <a:latin typeface="Calibri"/>
                <a:ea typeface="MS PGothic"/>
                <a:cs typeface="Calibri"/>
              </a:rPr>
              <a:t>Image 2</a:t>
            </a:r>
            <a:endParaRPr lang="en-CA" sz="1000" dirty="0">
              <a:effectLst/>
              <a:latin typeface="Calibri"/>
              <a:ea typeface="MS PGothic"/>
              <a:cs typeface="Calibri"/>
            </a:endParaRPr>
          </a:p>
          <a:p>
            <a:endParaRPr lang="en-CA"/>
          </a:p>
        </p:txBody>
      </p:sp>
      <p:grpSp>
        <p:nvGrpSpPr>
          <p:cNvPr id="14" name="Group 13">
            <a:extLst>
              <a:ext uri="{FF2B5EF4-FFF2-40B4-BE49-F238E27FC236}">
                <a16:creationId xmlns:a16="http://schemas.microsoft.com/office/drawing/2014/main" id="{D63A8F97-FE19-4A87-94F6-55877420566B}"/>
              </a:ext>
            </a:extLst>
          </p:cNvPr>
          <p:cNvGrpSpPr/>
          <p:nvPr/>
        </p:nvGrpSpPr>
        <p:grpSpPr>
          <a:xfrm>
            <a:off x="6318953" y="5791199"/>
            <a:ext cx="497567" cy="1027319"/>
            <a:chOff x="5459754" y="5604342"/>
            <a:chExt cx="497567" cy="1191006"/>
          </a:xfrm>
        </p:grpSpPr>
        <p:pic>
          <p:nvPicPr>
            <p:cNvPr id="9" name="Picture 8">
              <a:extLst>
                <a:ext uri="{FF2B5EF4-FFF2-40B4-BE49-F238E27FC236}">
                  <a16:creationId xmlns:a16="http://schemas.microsoft.com/office/drawing/2014/main" id="{C7951DBF-DCC7-4214-AD5D-15BA2C3E2723}"/>
                </a:ext>
              </a:extLst>
            </p:cNvPr>
            <p:cNvPicPr>
              <a:picLocks noChangeAspect="1"/>
            </p:cNvPicPr>
            <p:nvPr/>
          </p:nvPicPr>
          <p:blipFill rotWithShape="1">
            <a:blip r:embed="rId7"/>
            <a:srcRect l="2295" t="44110" r="76487"/>
            <a:stretch/>
          </p:blipFill>
          <p:spPr>
            <a:xfrm>
              <a:off x="5522940" y="6019898"/>
              <a:ext cx="434381" cy="775450"/>
            </a:xfrm>
            <a:prstGeom prst="rect">
              <a:avLst/>
            </a:prstGeom>
          </p:spPr>
        </p:pic>
        <p:pic>
          <p:nvPicPr>
            <p:cNvPr id="13" name="Picture 12">
              <a:extLst>
                <a:ext uri="{FF2B5EF4-FFF2-40B4-BE49-F238E27FC236}">
                  <a16:creationId xmlns:a16="http://schemas.microsoft.com/office/drawing/2014/main" id="{483BA95B-5774-489C-A1C5-D58945E79179}"/>
                </a:ext>
              </a:extLst>
            </p:cNvPr>
            <p:cNvPicPr>
              <a:picLocks noChangeAspect="1"/>
            </p:cNvPicPr>
            <p:nvPr/>
          </p:nvPicPr>
          <p:blipFill rotWithShape="1">
            <a:blip r:embed="rId7"/>
            <a:srcRect l="-453" r="76375" b="70328"/>
            <a:stretch/>
          </p:blipFill>
          <p:spPr>
            <a:xfrm>
              <a:off x="5459754" y="5604342"/>
              <a:ext cx="497567" cy="415556"/>
            </a:xfrm>
            <a:prstGeom prst="rect">
              <a:avLst/>
            </a:prstGeom>
          </p:spPr>
        </p:pic>
      </p:grpSp>
      <p:sp>
        <p:nvSpPr>
          <p:cNvPr id="15" name="TextBox 14">
            <a:extLst>
              <a:ext uri="{FF2B5EF4-FFF2-40B4-BE49-F238E27FC236}">
                <a16:creationId xmlns:a16="http://schemas.microsoft.com/office/drawing/2014/main" id="{EE53755D-2701-4737-BE49-5E60DD69856E}"/>
              </a:ext>
            </a:extLst>
          </p:cNvPr>
          <p:cNvSpPr txBox="1"/>
          <p:nvPr/>
        </p:nvSpPr>
        <p:spPr>
          <a:xfrm>
            <a:off x="6676929" y="5812979"/>
            <a:ext cx="2924270" cy="369332"/>
          </a:xfrm>
          <a:prstGeom prst="rect">
            <a:avLst/>
          </a:prstGeom>
          <a:noFill/>
        </p:spPr>
        <p:txBody>
          <a:bodyPr wrap="square" rtlCol="0">
            <a:spAutoFit/>
          </a:bodyPr>
          <a:lstStyle/>
          <a:p>
            <a:r>
              <a:rPr lang="en-CA"/>
              <a:t>Improve with treatment </a:t>
            </a:r>
          </a:p>
        </p:txBody>
      </p:sp>
      <p:sp>
        <p:nvSpPr>
          <p:cNvPr id="16" name="TextBox 15">
            <a:extLst>
              <a:ext uri="{FF2B5EF4-FFF2-40B4-BE49-F238E27FC236}">
                <a16:creationId xmlns:a16="http://schemas.microsoft.com/office/drawing/2014/main" id="{0024063E-9CF6-4C75-AC76-8D55FE94D480}"/>
              </a:ext>
            </a:extLst>
          </p:cNvPr>
          <p:cNvSpPr txBox="1"/>
          <p:nvPr/>
        </p:nvSpPr>
        <p:spPr>
          <a:xfrm>
            <a:off x="6695234" y="6140024"/>
            <a:ext cx="2445193" cy="369332"/>
          </a:xfrm>
          <a:prstGeom prst="rect">
            <a:avLst/>
          </a:prstGeom>
          <a:noFill/>
        </p:spPr>
        <p:txBody>
          <a:bodyPr wrap="square" rtlCol="0">
            <a:spAutoFit/>
          </a:bodyPr>
          <a:lstStyle/>
          <a:p>
            <a:r>
              <a:rPr lang="en-CA"/>
              <a:t>Improve with placebo </a:t>
            </a:r>
          </a:p>
        </p:txBody>
      </p:sp>
      <p:sp>
        <p:nvSpPr>
          <p:cNvPr id="17" name="TextBox 16">
            <a:extLst>
              <a:ext uri="{FF2B5EF4-FFF2-40B4-BE49-F238E27FC236}">
                <a16:creationId xmlns:a16="http://schemas.microsoft.com/office/drawing/2014/main" id="{F3110A82-0AEC-4C2E-B50D-25DC0C570AE9}"/>
              </a:ext>
            </a:extLst>
          </p:cNvPr>
          <p:cNvSpPr txBox="1"/>
          <p:nvPr/>
        </p:nvSpPr>
        <p:spPr>
          <a:xfrm>
            <a:off x="6701470" y="6458557"/>
            <a:ext cx="2178097" cy="369332"/>
          </a:xfrm>
          <a:prstGeom prst="rect">
            <a:avLst/>
          </a:prstGeom>
          <a:noFill/>
        </p:spPr>
        <p:txBody>
          <a:bodyPr wrap="square" rtlCol="0">
            <a:spAutoFit/>
          </a:bodyPr>
          <a:lstStyle/>
          <a:p>
            <a:r>
              <a:rPr lang="en-CA"/>
              <a:t>No improvement</a:t>
            </a:r>
          </a:p>
        </p:txBody>
      </p:sp>
    </p:spTree>
    <p:extLst>
      <p:ext uri="{BB962C8B-B14F-4D97-AF65-F5344CB8AC3E}">
        <p14:creationId xmlns:p14="http://schemas.microsoft.com/office/powerpoint/2010/main" val="374933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CFF34-A821-4251-838C-20BA229374C2}"/>
              </a:ext>
            </a:extLst>
          </p:cNvPr>
          <p:cNvSpPr>
            <a:spLocks noGrp="1"/>
          </p:cNvSpPr>
          <p:nvPr>
            <p:ph type="title"/>
          </p:nvPr>
        </p:nvSpPr>
        <p:spPr>
          <a:xfrm>
            <a:off x="457200" y="41152"/>
            <a:ext cx="8229600" cy="1143000"/>
          </a:xfrm>
        </p:spPr>
        <p:txBody>
          <a:bodyPr/>
          <a:lstStyle/>
          <a:p>
            <a:r>
              <a:rPr lang="en-CA">
                <a:ea typeface="MS PGothic"/>
              </a:rPr>
              <a:t>Potential Harms </a:t>
            </a:r>
            <a:endParaRPr lang="en-CA"/>
          </a:p>
        </p:txBody>
      </p:sp>
      <p:graphicFrame>
        <p:nvGraphicFramePr>
          <p:cNvPr id="4" name="Content Placeholder 3">
            <a:extLst>
              <a:ext uri="{FF2B5EF4-FFF2-40B4-BE49-F238E27FC236}">
                <a16:creationId xmlns:a16="http://schemas.microsoft.com/office/drawing/2014/main" id="{0F99FF9B-38EF-4A45-99D9-CE62DDD0EF2D}"/>
              </a:ext>
            </a:extLst>
          </p:cNvPr>
          <p:cNvGraphicFramePr>
            <a:graphicFrameLocks noGrp="1"/>
          </p:cNvGraphicFramePr>
          <p:nvPr>
            <p:ph idx="1"/>
            <p:extLst>
              <p:ext uri="{D42A27DB-BD31-4B8C-83A1-F6EECF244321}">
                <p14:modId xmlns:p14="http://schemas.microsoft.com/office/powerpoint/2010/main" val="2537367505"/>
              </p:ext>
            </p:extLst>
          </p:nvPr>
        </p:nvGraphicFramePr>
        <p:xfrm>
          <a:off x="0" y="1143353"/>
          <a:ext cx="9144000" cy="4935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9177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1FDE8-64E3-4D8D-9036-256DBADCEA87}"/>
              </a:ext>
            </a:extLst>
          </p:cNvPr>
          <p:cNvSpPr>
            <a:spLocks noGrp="1"/>
          </p:cNvSpPr>
          <p:nvPr>
            <p:ph type="title"/>
          </p:nvPr>
        </p:nvSpPr>
        <p:spPr>
          <a:xfrm>
            <a:off x="457200" y="0"/>
            <a:ext cx="8229600" cy="940444"/>
          </a:xfrm>
        </p:spPr>
        <p:txBody>
          <a:bodyPr/>
          <a:lstStyle/>
          <a:p>
            <a:r>
              <a:rPr lang="en-CA"/>
              <a:t>Quiz Question</a:t>
            </a:r>
          </a:p>
        </p:txBody>
      </p:sp>
      <p:sp>
        <p:nvSpPr>
          <p:cNvPr id="3" name="Content Placeholder 2">
            <a:extLst>
              <a:ext uri="{FF2B5EF4-FFF2-40B4-BE49-F238E27FC236}">
                <a16:creationId xmlns:a16="http://schemas.microsoft.com/office/drawing/2014/main" id="{44C5CC03-A0D0-4907-8C53-56DEBEF41298}"/>
              </a:ext>
            </a:extLst>
          </p:cNvPr>
          <p:cNvSpPr>
            <a:spLocks noGrp="1"/>
          </p:cNvSpPr>
          <p:nvPr>
            <p:ph idx="1"/>
          </p:nvPr>
        </p:nvSpPr>
        <p:spPr>
          <a:xfrm>
            <a:off x="187125" y="947738"/>
            <a:ext cx="8846915" cy="630189"/>
          </a:xfrm>
        </p:spPr>
        <p:txBody>
          <a:bodyPr/>
          <a:lstStyle/>
          <a:p>
            <a:pPr marL="0" indent="0" algn="ctr">
              <a:buNone/>
            </a:pPr>
            <a:r>
              <a:rPr lang="en-CA">
                <a:ea typeface="MS PGothic"/>
              </a:rPr>
              <a:t>Who is more likely to develop opioid dependence?  </a:t>
            </a:r>
            <a:endParaRPr lang="en-CA"/>
          </a:p>
        </p:txBody>
      </p:sp>
      <p:graphicFrame>
        <p:nvGraphicFramePr>
          <p:cNvPr id="4" name="Diagram 3">
            <a:extLst>
              <a:ext uri="{FF2B5EF4-FFF2-40B4-BE49-F238E27FC236}">
                <a16:creationId xmlns:a16="http://schemas.microsoft.com/office/drawing/2014/main" id="{64CBC2A3-71FF-4AD9-99AB-D5E155AC106C}"/>
              </a:ext>
            </a:extLst>
          </p:cNvPr>
          <p:cNvGraphicFramePr/>
          <p:nvPr>
            <p:extLst>
              <p:ext uri="{D42A27DB-BD31-4B8C-83A1-F6EECF244321}">
                <p14:modId xmlns:p14="http://schemas.microsoft.com/office/powerpoint/2010/main" val="1016197545"/>
              </p:ext>
            </p:extLst>
          </p:nvPr>
        </p:nvGraphicFramePr>
        <p:xfrm>
          <a:off x="276428" y="3455204"/>
          <a:ext cx="8602318"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D1AAC07-AFFB-4891-A98F-BE97EADD8F16}"/>
              </a:ext>
            </a:extLst>
          </p:cNvPr>
          <p:cNvSpPr txBox="1"/>
          <p:nvPr/>
        </p:nvSpPr>
        <p:spPr>
          <a:xfrm>
            <a:off x="276428" y="1597367"/>
            <a:ext cx="8563737" cy="584775"/>
          </a:xfrm>
          <a:prstGeom prst="rect">
            <a:avLst/>
          </a:prstGeom>
          <a:noFill/>
        </p:spPr>
        <p:txBody>
          <a:bodyPr wrap="square" lIns="91440" tIns="45720" rIns="91440" bIns="45720" rtlCol="0" anchor="t">
            <a:spAutoFit/>
          </a:bodyPr>
          <a:lstStyle/>
          <a:p>
            <a:pPr algn="ctr"/>
            <a:r>
              <a:rPr lang="en-CA" sz="3200" b="1">
                <a:solidFill>
                  <a:schemeClr val="accent3">
                    <a:lumMod val="75000"/>
                  </a:schemeClr>
                </a:solidFill>
                <a:latin typeface="Calibri"/>
                <a:ea typeface="MS PGothic"/>
                <a:cs typeface="Calibri"/>
              </a:rPr>
              <a:t>Anyone taking opioids can develop dependence </a:t>
            </a:r>
            <a:endParaRPr lang="en-CA" sz="3200" b="1">
              <a:solidFill>
                <a:schemeClr val="accent3">
                  <a:lumMod val="75000"/>
                </a:schemeClr>
              </a:solidFill>
            </a:endParaRPr>
          </a:p>
        </p:txBody>
      </p:sp>
    </p:spTree>
    <p:extLst>
      <p:ext uri="{BB962C8B-B14F-4D97-AF65-F5344CB8AC3E}">
        <p14:creationId xmlns:p14="http://schemas.microsoft.com/office/powerpoint/2010/main" val="26042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48A0-EB0B-4149-A4E2-AA1830BE50A2}"/>
              </a:ext>
            </a:extLst>
          </p:cNvPr>
          <p:cNvSpPr>
            <a:spLocks noGrp="1"/>
          </p:cNvSpPr>
          <p:nvPr>
            <p:ph type="title"/>
          </p:nvPr>
        </p:nvSpPr>
        <p:spPr/>
        <p:txBody>
          <a:bodyPr/>
          <a:lstStyle/>
          <a:p>
            <a:r>
              <a:rPr lang="en-CA">
                <a:ea typeface="MS PGothic"/>
              </a:rPr>
              <a:t>Quiz Question: </a:t>
            </a:r>
            <a:r>
              <a:rPr lang="en-CA">
                <a:ea typeface="+mj-lt"/>
                <a:cs typeface="+mj-lt"/>
              </a:rPr>
              <a:t>True or False</a:t>
            </a:r>
            <a:r>
              <a:rPr lang="en-CA">
                <a:ea typeface="MS PGothic"/>
              </a:rPr>
              <a:t> </a:t>
            </a:r>
            <a:endParaRPr lang="en-CA"/>
          </a:p>
        </p:txBody>
      </p:sp>
      <p:sp>
        <p:nvSpPr>
          <p:cNvPr id="3" name="Content Placeholder 2">
            <a:extLst>
              <a:ext uri="{FF2B5EF4-FFF2-40B4-BE49-F238E27FC236}">
                <a16:creationId xmlns:a16="http://schemas.microsoft.com/office/drawing/2014/main" id="{940540DE-D82D-487C-A745-90012D031352}"/>
              </a:ext>
            </a:extLst>
          </p:cNvPr>
          <p:cNvSpPr>
            <a:spLocks noGrp="1"/>
          </p:cNvSpPr>
          <p:nvPr>
            <p:ph idx="1"/>
          </p:nvPr>
        </p:nvSpPr>
        <p:spPr>
          <a:xfrm>
            <a:off x="457200" y="1839230"/>
            <a:ext cx="8229600" cy="2018763"/>
          </a:xfrm>
        </p:spPr>
        <p:txBody>
          <a:bodyPr/>
          <a:lstStyle/>
          <a:p>
            <a:pPr marL="0" indent="0" algn="ctr">
              <a:spcAft>
                <a:spcPts val="1200"/>
              </a:spcAft>
              <a:buNone/>
            </a:pPr>
            <a:r>
              <a:rPr lang="en-CA" b="1" i="1" u="sng">
                <a:ea typeface="MS PGothic"/>
              </a:rPr>
              <a:t>10 mg </a:t>
            </a:r>
            <a:r>
              <a:rPr lang="en-CA">
                <a:ea typeface="MS PGothic"/>
              </a:rPr>
              <a:t>of </a:t>
            </a:r>
            <a:r>
              <a:rPr lang="en-CA" b="1">
                <a:ea typeface="MS PGothic"/>
              </a:rPr>
              <a:t>hydromorphone</a:t>
            </a:r>
            <a:endParaRPr lang="en-CA" b="1"/>
          </a:p>
          <a:p>
            <a:pPr marL="0" indent="0" algn="ctr">
              <a:spcAft>
                <a:spcPts val="1200"/>
              </a:spcAft>
              <a:buNone/>
            </a:pPr>
            <a:r>
              <a:rPr lang="en-CA">
                <a:ea typeface="MS PGothic"/>
              </a:rPr>
              <a:t> is equivalent to</a:t>
            </a:r>
            <a:endParaRPr lang="en-CA"/>
          </a:p>
          <a:p>
            <a:pPr marL="0" indent="0" algn="ctr">
              <a:buNone/>
            </a:pPr>
            <a:r>
              <a:rPr lang="en-CA" b="1" u="sng">
                <a:ea typeface="MS PGothic"/>
              </a:rPr>
              <a:t>10 mg</a:t>
            </a:r>
            <a:r>
              <a:rPr lang="en-CA" b="1">
                <a:ea typeface="MS PGothic"/>
              </a:rPr>
              <a:t> </a:t>
            </a:r>
            <a:r>
              <a:rPr lang="en-CA">
                <a:ea typeface="MS PGothic"/>
              </a:rPr>
              <a:t>of </a:t>
            </a:r>
            <a:r>
              <a:rPr lang="en-CA" b="1">
                <a:ea typeface="MS PGothic"/>
              </a:rPr>
              <a:t>morphine</a:t>
            </a:r>
            <a:endParaRPr lang="en-CA" b="1"/>
          </a:p>
        </p:txBody>
      </p:sp>
      <p:sp>
        <p:nvSpPr>
          <p:cNvPr id="4" name="TextBox 3">
            <a:extLst>
              <a:ext uri="{FF2B5EF4-FFF2-40B4-BE49-F238E27FC236}">
                <a16:creationId xmlns:a16="http://schemas.microsoft.com/office/drawing/2014/main" id="{45494FA7-DADD-4209-9EE5-67E174255039}"/>
              </a:ext>
            </a:extLst>
          </p:cNvPr>
          <p:cNvSpPr txBox="1"/>
          <p:nvPr/>
        </p:nvSpPr>
        <p:spPr>
          <a:xfrm>
            <a:off x="2631708" y="4844779"/>
            <a:ext cx="3709116" cy="523220"/>
          </a:xfrm>
          <a:prstGeom prst="rect">
            <a:avLst/>
          </a:prstGeom>
          <a:noFill/>
        </p:spPr>
        <p:txBody>
          <a:bodyPr wrap="square" lIns="91440" tIns="45720" rIns="91440" bIns="45720" rtlCol="0" anchor="t">
            <a:spAutoFit/>
          </a:bodyPr>
          <a:lstStyle/>
          <a:p>
            <a:pPr algn="ctr"/>
            <a:r>
              <a:rPr lang="en-CA" sz="2800" b="1">
                <a:solidFill>
                  <a:srgbClr val="FF0000"/>
                </a:solidFill>
                <a:latin typeface="Calibri"/>
                <a:ea typeface="MS PGothic"/>
                <a:cs typeface="Calibri"/>
              </a:rPr>
              <a:t>FALSE</a:t>
            </a:r>
            <a:endParaRPr lang="en-US">
              <a:solidFill>
                <a:srgbClr val="FF0000"/>
              </a:solidFill>
              <a:cs typeface="Calibri"/>
            </a:endParaRPr>
          </a:p>
        </p:txBody>
      </p:sp>
      <p:sp>
        <p:nvSpPr>
          <p:cNvPr id="5" name="TextBox 4">
            <a:extLst>
              <a:ext uri="{FF2B5EF4-FFF2-40B4-BE49-F238E27FC236}">
                <a16:creationId xmlns:a16="http://schemas.microsoft.com/office/drawing/2014/main" id="{77205B22-272B-40EB-BF2A-27BB431B3AEE}"/>
              </a:ext>
            </a:extLst>
          </p:cNvPr>
          <p:cNvSpPr txBox="1"/>
          <p:nvPr/>
        </p:nvSpPr>
        <p:spPr>
          <a:xfrm>
            <a:off x="1715860" y="3337843"/>
            <a:ext cx="3612298" cy="954107"/>
          </a:xfrm>
          <a:prstGeom prst="rect">
            <a:avLst/>
          </a:prstGeom>
          <a:noFill/>
        </p:spPr>
        <p:txBody>
          <a:bodyPr wrap="square" lIns="91440" tIns="45720" rIns="91440" bIns="45720" rtlCol="0" anchor="t">
            <a:spAutoFit/>
          </a:bodyPr>
          <a:lstStyle/>
          <a:p>
            <a:pPr algn="ctr"/>
            <a:r>
              <a:rPr lang="en-CA" sz="2800" b="1">
                <a:solidFill>
                  <a:srgbClr val="FF0000"/>
                </a:solidFill>
                <a:latin typeface="Calibri"/>
                <a:ea typeface="MS PGothic"/>
                <a:cs typeface="Calibri"/>
              </a:rPr>
              <a:t>----------</a:t>
            </a:r>
            <a:endParaRPr lang="en-US">
              <a:solidFill>
                <a:srgbClr val="000000"/>
              </a:solidFill>
              <a:cs typeface="Calibri" panose="020F0502020204030204" pitchFamily="34" charset="0"/>
            </a:endParaRPr>
          </a:p>
          <a:p>
            <a:pPr algn="ctr"/>
            <a:r>
              <a:rPr lang="en-CA" sz="2800" b="1">
                <a:solidFill>
                  <a:srgbClr val="00B050"/>
                </a:solidFill>
                <a:latin typeface="Calibri"/>
                <a:ea typeface="MS PGothic"/>
                <a:cs typeface="Calibri"/>
              </a:rPr>
              <a:t>50 mg</a:t>
            </a:r>
            <a:endParaRPr lang="en-CA" sz="2800" b="1">
              <a:solidFill>
                <a:srgbClr val="00B050"/>
              </a:solidFill>
              <a:cs typeface="Calibri"/>
            </a:endParaRPr>
          </a:p>
        </p:txBody>
      </p:sp>
    </p:spTree>
    <p:extLst>
      <p:ext uri="{BB962C8B-B14F-4D97-AF65-F5344CB8AC3E}">
        <p14:creationId xmlns:p14="http://schemas.microsoft.com/office/powerpoint/2010/main" val="79409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56E51-7B58-456B-8C55-D974BFE408C5}"/>
              </a:ext>
            </a:extLst>
          </p:cNvPr>
          <p:cNvSpPr>
            <a:spLocks noGrp="1"/>
          </p:cNvSpPr>
          <p:nvPr>
            <p:ph type="title"/>
          </p:nvPr>
        </p:nvSpPr>
        <p:spPr>
          <a:xfrm>
            <a:off x="457200" y="127746"/>
            <a:ext cx="8229600" cy="1143000"/>
          </a:xfrm>
        </p:spPr>
        <p:txBody>
          <a:bodyPr wrap="square" anchor="ctr">
            <a:normAutofit/>
          </a:bodyPr>
          <a:lstStyle/>
          <a:p>
            <a:r>
              <a:rPr lang="en-CA">
                <a:ea typeface="MS PGothic"/>
              </a:rPr>
              <a:t>Opioid Dose</a:t>
            </a:r>
            <a:r>
              <a:rPr lang="en-CA" baseline="30000">
                <a:ea typeface="MS PGothic"/>
              </a:rPr>
              <a:t>9</a:t>
            </a:r>
            <a:endParaRPr lang="en-CA">
              <a:ea typeface="MS PGothic"/>
            </a:endParaRPr>
          </a:p>
        </p:txBody>
      </p:sp>
      <p:sp>
        <p:nvSpPr>
          <p:cNvPr id="9" name="Content Placeholder 2">
            <a:extLst>
              <a:ext uri="{FF2B5EF4-FFF2-40B4-BE49-F238E27FC236}">
                <a16:creationId xmlns:a16="http://schemas.microsoft.com/office/drawing/2014/main" id="{9F2B9A9F-E356-424C-B299-64997B26BD9E}"/>
              </a:ext>
            </a:extLst>
          </p:cNvPr>
          <p:cNvSpPr txBox="1">
            <a:spLocks/>
          </p:cNvSpPr>
          <p:nvPr/>
        </p:nvSpPr>
        <p:spPr bwMode="auto">
          <a:xfrm>
            <a:off x="566057" y="1311288"/>
            <a:ext cx="8229600" cy="23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b="0" i="0" kern="1200">
                <a:solidFill>
                  <a:schemeClr val="tx1"/>
                </a:solidFill>
                <a:latin typeface="Calibri Light"/>
                <a:ea typeface="MS PGothic" panose="020B0600070205080204" pitchFamily="34" charset="-128"/>
                <a:cs typeface="Calibri Light"/>
              </a:defRPr>
            </a:lvl1pPr>
            <a:lvl2pPr marL="742950" indent="-285750" algn="l" defTabSz="457200" rtl="0" eaLnBrk="0" fontAlgn="base" hangingPunct="0">
              <a:spcBef>
                <a:spcPct val="20000"/>
              </a:spcBef>
              <a:spcAft>
                <a:spcPct val="0"/>
              </a:spcAft>
              <a:buFont typeface="Arial" panose="020B0604020202020204" pitchFamily="34" charset="0"/>
              <a:buChar char="–"/>
              <a:defRPr sz="2400" b="0" i="0" kern="1200">
                <a:solidFill>
                  <a:schemeClr val="tx1"/>
                </a:solidFill>
                <a:latin typeface="Calibri Light"/>
                <a:ea typeface="MS PGothic" panose="020B0600070205080204" pitchFamily="34" charset="-128"/>
                <a:cs typeface="Calibri Light"/>
              </a:defRPr>
            </a:lvl2pPr>
            <a:lvl3pPr marL="1143000" indent="-228600" algn="l" defTabSz="457200" rtl="0" eaLnBrk="0" fontAlgn="base" hangingPunct="0">
              <a:spcBef>
                <a:spcPct val="20000"/>
              </a:spcBef>
              <a:spcAft>
                <a:spcPct val="0"/>
              </a:spcAft>
              <a:buFont typeface="Arial" panose="020B0604020202020204" pitchFamily="34" charset="0"/>
              <a:buChar char="•"/>
              <a:defRPr sz="2000" b="0" i="0" kern="1200">
                <a:solidFill>
                  <a:schemeClr val="tx1"/>
                </a:solidFill>
                <a:latin typeface="Calibri Light"/>
                <a:ea typeface="MS PGothic" panose="020B0600070205080204" pitchFamily="34" charset="-128"/>
                <a:cs typeface="Calibri Light"/>
              </a:defRPr>
            </a:lvl3pPr>
            <a:lvl4pPr marL="1600200" indent="-228600" algn="l" defTabSz="457200" rtl="0" eaLnBrk="0" fontAlgn="base" hangingPunct="0">
              <a:spcBef>
                <a:spcPct val="20000"/>
              </a:spcBef>
              <a:spcAft>
                <a:spcPct val="0"/>
              </a:spcAft>
              <a:buFont typeface="Arial" panose="020B0604020202020204" pitchFamily="34" charset="0"/>
              <a:buChar char="–"/>
              <a:defRPr sz="1800" b="0" i="0" kern="1200">
                <a:solidFill>
                  <a:schemeClr val="tx1"/>
                </a:solidFill>
                <a:latin typeface="Calibri Light"/>
                <a:ea typeface="MS PGothic" panose="020B0600070205080204" pitchFamily="34" charset="-128"/>
                <a:cs typeface="Calibri Light"/>
              </a:defRPr>
            </a:lvl4pPr>
            <a:lvl5pPr marL="2057400" indent="-228600" algn="l" defTabSz="457200" rtl="0" eaLnBrk="0" fontAlgn="base" hangingPunct="0">
              <a:spcBef>
                <a:spcPct val="20000"/>
              </a:spcBef>
              <a:spcAft>
                <a:spcPct val="0"/>
              </a:spcAft>
              <a:buFont typeface="Arial" panose="020B0604020202020204" pitchFamily="34" charset="0"/>
              <a:buChar char="»"/>
              <a:defRPr sz="1800" b="0" i="0" kern="1200">
                <a:solidFill>
                  <a:schemeClr val="tx1"/>
                </a:solidFill>
                <a:latin typeface="Calibri Light"/>
                <a:ea typeface="MS PGothic" panose="020B0600070205080204" pitchFamily="34" charset="-128"/>
                <a:cs typeface="Calibri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Aft>
                <a:spcPts val="1200"/>
              </a:spcAft>
            </a:pPr>
            <a:r>
              <a:rPr lang="en-CA">
                <a:ea typeface="MS PGothic"/>
              </a:rPr>
              <a:t>Different opioids have different relative strengths</a:t>
            </a:r>
            <a:endParaRPr lang="en-US"/>
          </a:p>
          <a:p>
            <a:pPr>
              <a:spcAft>
                <a:spcPts val="1200"/>
              </a:spcAft>
            </a:pPr>
            <a:r>
              <a:rPr lang="en-CA">
                <a:ea typeface="MS PGothic"/>
              </a:rPr>
              <a:t>While a dose may look small, it can be quite strong</a:t>
            </a:r>
            <a:endParaRPr lang="en-CA"/>
          </a:p>
          <a:p>
            <a:pPr>
              <a:spcAft>
                <a:spcPts val="1200"/>
              </a:spcAft>
            </a:pPr>
            <a:r>
              <a:rPr lang="en-CA">
                <a:ea typeface="MS PGothic"/>
              </a:rPr>
              <a:t>We calculate the morphine equivalent to help compare doses and determine the relative strength</a:t>
            </a:r>
          </a:p>
        </p:txBody>
      </p:sp>
      <p:sp>
        <p:nvSpPr>
          <p:cNvPr id="3" name="TextBox 2">
            <a:extLst>
              <a:ext uri="{FF2B5EF4-FFF2-40B4-BE49-F238E27FC236}">
                <a16:creationId xmlns:a16="http://schemas.microsoft.com/office/drawing/2014/main" id="{FD36E530-F157-42CA-8FB5-048BE878F908}"/>
              </a:ext>
            </a:extLst>
          </p:cNvPr>
          <p:cNvSpPr txBox="1"/>
          <p:nvPr/>
        </p:nvSpPr>
        <p:spPr>
          <a:xfrm>
            <a:off x="8525813" y="6617339"/>
            <a:ext cx="4415883" cy="246221"/>
          </a:xfrm>
          <a:prstGeom prst="rect">
            <a:avLst/>
          </a:prstGeom>
          <a:noFill/>
        </p:spPr>
        <p:txBody>
          <a:bodyPr wrap="square" lIns="91440" tIns="45720" rIns="91440" bIns="45720" rtlCol="0" anchor="t">
            <a:spAutoFit/>
          </a:bodyPr>
          <a:lstStyle/>
          <a:p>
            <a:r>
              <a:rPr lang="en-CA" sz="1000" dirty="0">
                <a:latin typeface="+mn-lt"/>
                <a:ea typeface="MS PGothic"/>
                <a:cs typeface="Calibri"/>
              </a:rPr>
              <a:t>Image 3</a:t>
            </a:r>
            <a:endParaRPr lang="en-CA" sz="1000" dirty="0">
              <a:effectLst/>
              <a:latin typeface="+mn-lt"/>
              <a:ea typeface="MS PGothic"/>
              <a:cs typeface="Calibri"/>
            </a:endParaRPr>
          </a:p>
        </p:txBody>
      </p:sp>
      <p:pic>
        <p:nvPicPr>
          <p:cNvPr id="5" name="Picture 4">
            <a:extLst>
              <a:ext uri="{FF2B5EF4-FFF2-40B4-BE49-F238E27FC236}">
                <a16:creationId xmlns:a16="http://schemas.microsoft.com/office/drawing/2014/main" id="{259C3BF2-B065-44F8-AA81-B99E7A3CBC80}"/>
              </a:ext>
            </a:extLst>
          </p:cNvPr>
          <p:cNvPicPr>
            <a:picLocks noChangeAspect="1"/>
          </p:cNvPicPr>
          <p:nvPr/>
        </p:nvPicPr>
        <p:blipFill>
          <a:blip r:embed="rId3"/>
          <a:stretch>
            <a:fillRect/>
          </a:stretch>
        </p:blipFill>
        <p:spPr>
          <a:xfrm>
            <a:off x="1617040" y="3687067"/>
            <a:ext cx="5965933" cy="2168934"/>
          </a:xfrm>
          <a:prstGeom prst="rect">
            <a:avLst/>
          </a:prstGeom>
        </p:spPr>
      </p:pic>
    </p:spTree>
    <p:extLst>
      <p:ext uri="{BB962C8B-B14F-4D97-AF65-F5344CB8AC3E}">
        <p14:creationId xmlns:p14="http://schemas.microsoft.com/office/powerpoint/2010/main" val="1264763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56E51-7B58-456B-8C55-D974BFE408C5}"/>
              </a:ext>
            </a:extLst>
          </p:cNvPr>
          <p:cNvSpPr>
            <a:spLocks noGrp="1"/>
          </p:cNvSpPr>
          <p:nvPr>
            <p:ph type="title"/>
          </p:nvPr>
        </p:nvSpPr>
        <p:spPr>
          <a:xfrm>
            <a:off x="457200" y="76947"/>
            <a:ext cx="8229600" cy="1143000"/>
          </a:xfrm>
        </p:spPr>
        <p:txBody>
          <a:bodyPr wrap="square" anchor="ctr">
            <a:normAutofit/>
          </a:bodyPr>
          <a:lstStyle/>
          <a:p>
            <a:r>
              <a:rPr lang="en-CA">
                <a:solidFill>
                  <a:schemeClr val="tx1"/>
                </a:solidFill>
                <a:ea typeface="MS PGothic"/>
              </a:rPr>
              <a:t>Opioid Equivalence</a:t>
            </a:r>
          </a:p>
        </p:txBody>
      </p:sp>
      <p:sp>
        <p:nvSpPr>
          <p:cNvPr id="9" name="Content Placeholder 2">
            <a:extLst>
              <a:ext uri="{FF2B5EF4-FFF2-40B4-BE49-F238E27FC236}">
                <a16:creationId xmlns:a16="http://schemas.microsoft.com/office/drawing/2014/main" id="{9F2B9A9F-E356-424C-B299-64997B26BD9E}"/>
              </a:ext>
            </a:extLst>
          </p:cNvPr>
          <p:cNvSpPr txBox="1">
            <a:spLocks/>
          </p:cNvSpPr>
          <p:nvPr/>
        </p:nvSpPr>
        <p:spPr bwMode="auto">
          <a:xfrm>
            <a:off x="461728" y="1140655"/>
            <a:ext cx="8341414" cy="95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b="0" i="0" kern="1200">
                <a:solidFill>
                  <a:schemeClr val="tx1"/>
                </a:solidFill>
                <a:latin typeface="Calibri Light"/>
                <a:ea typeface="MS PGothic" panose="020B0600070205080204" pitchFamily="34" charset="-128"/>
                <a:cs typeface="Calibri Light"/>
              </a:defRPr>
            </a:lvl1pPr>
            <a:lvl2pPr marL="742950" indent="-285750" algn="l" defTabSz="457200" rtl="0" eaLnBrk="0" fontAlgn="base" hangingPunct="0">
              <a:spcBef>
                <a:spcPct val="20000"/>
              </a:spcBef>
              <a:spcAft>
                <a:spcPct val="0"/>
              </a:spcAft>
              <a:buFont typeface="Arial" panose="020B0604020202020204" pitchFamily="34" charset="0"/>
              <a:buChar char="–"/>
              <a:defRPr sz="2400" b="0" i="0" kern="1200">
                <a:solidFill>
                  <a:schemeClr val="tx1"/>
                </a:solidFill>
                <a:latin typeface="Calibri Light"/>
                <a:ea typeface="MS PGothic" panose="020B0600070205080204" pitchFamily="34" charset="-128"/>
                <a:cs typeface="Calibri Light"/>
              </a:defRPr>
            </a:lvl2pPr>
            <a:lvl3pPr marL="1143000" indent="-228600" algn="l" defTabSz="457200" rtl="0" eaLnBrk="0" fontAlgn="base" hangingPunct="0">
              <a:spcBef>
                <a:spcPct val="20000"/>
              </a:spcBef>
              <a:spcAft>
                <a:spcPct val="0"/>
              </a:spcAft>
              <a:buFont typeface="Arial" panose="020B0604020202020204" pitchFamily="34" charset="0"/>
              <a:buChar char="•"/>
              <a:defRPr sz="2000" b="0" i="0" kern="1200">
                <a:solidFill>
                  <a:schemeClr val="tx1"/>
                </a:solidFill>
                <a:latin typeface="Calibri Light"/>
                <a:ea typeface="MS PGothic" panose="020B0600070205080204" pitchFamily="34" charset="-128"/>
                <a:cs typeface="Calibri Light"/>
              </a:defRPr>
            </a:lvl3pPr>
            <a:lvl4pPr marL="1600200" indent="-228600" algn="l" defTabSz="457200" rtl="0" eaLnBrk="0" fontAlgn="base" hangingPunct="0">
              <a:spcBef>
                <a:spcPct val="20000"/>
              </a:spcBef>
              <a:spcAft>
                <a:spcPct val="0"/>
              </a:spcAft>
              <a:buFont typeface="Arial" panose="020B0604020202020204" pitchFamily="34" charset="0"/>
              <a:buChar char="–"/>
              <a:defRPr sz="1800" b="0" i="0" kern="1200">
                <a:solidFill>
                  <a:schemeClr val="tx1"/>
                </a:solidFill>
                <a:latin typeface="Calibri Light"/>
                <a:ea typeface="MS PGothic" panose="020B0600070205080204" pitchFamily="34" charset="-128"/>
                <a:cs typeface="Calibri Light"/>
              </a:defRPr>
            </a:lvl4pPr>
            <a:lvl5pPr marL="2057400" indent="-228600" algn="l" defTabSz="457200" rtl="0" eaLnBrk="0" fontAlgn="base" hangingPunct="0">
              <a:spcBef>
                <a:spcPct val="20000"/>
              </a:spcBef>
              <a:spcAft>
                <a:spcPct val="0"/>
              </a:spcAft>
              <a:buFont typeface="Arial" panose="020B0604020202020204" pitchFamily="34" charset="0"/>
              <a:buChar char="»"/>
              <a:defRPr sz="1800" b="0" i="0" kern="1200">
                <a:solidFill>
                  <a:schemeClr val="tx1"/>
                </a:solidFill>
                <a:latin typeface="Calibri Light"/>
                <a:ea typeface="MS PGothic" panose="020B0600070205080204" pitchFamily="34" charset="-128"/>
                <a:cs typeface="Calibri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CA">
                <a:ea typeface="MS PGothic"/>
              </a:rPr>
              <a:t>Example: </a:t>
            </a:r>
            <a:r>
              <a:rPr lang="en-CA" sz="3200" b="1">
                <a:solidFill>
                  <a:schemeClr val="accent1"/>
                </a:solidFill>
                <a:ea typeface="MS PGothic"/>
              </a:rPr>
              <a:t>100 mg morphine </a:t>
            </a:r>
            <a:r>
              <a:rPr lang="en-CA">
                <a:ea typeface="MS PGothic"/>
              </a:rPr>
              <a:t>is equivalent* to…</a:t>
            </a:r>
            <a:endParaRPr lang="en-CA"/>
          </a:p>
        </p:txBody>
      </p:sp>
      <p:graphicFrame>
        <p:nvGraphicFramePr>
          <p:cNvPr id="3" name="Diagram 2">
            <a:extLst>
              <a:ext uri="{FF2B5EF4-FFF2-40B4-BE49-F238E27FC236}">
                <a16:creationId xmlns:a16="http://schemas.microsoft.com/office/drawing/2014/main" id="{FA94CD64-A8A4-4FBE-BC57-996523CEE357}"/>
              </a:ext>
            </a:extLst>
          </p:cNvPr>
          <p:cNvGraphicFramePr/>
          <p:nvPr/>
        </p:nvGraphicFramePr>
        <p:xfrm>
          <a:off x="1017888" y="1883950"/>
          <a:ext cx="6839843" cy="3546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8FFA61F-0B32-420F-A167-78171F57A977}"/>
              </a:ext>
            </a:extLst>
          </p:cNvPr>
          <p:cNvSpPr txBox="1"/>
          <p:nvPr/>
        </p:nvSpPr>
        <p:spPr>
          <a:xfrm>
            <a:off x="5230217" y="4711156"/>
            <a:ext cx="1851660" cy="923330"/>
          </a:xfrm>
          <a:prstGeom prst="rect">
            <a:avLst/>
          </a:prstGeom>
          <a:noFill/>
        </p:spPr>
        <p:txBody>
          <a:bodyPr wrap="square" lIns="91440" tIns="45720" rIns="91440" bIns="45720" rtlCol="0" anchor="t">
            <a:spAutoFit/>
          </a:bodyPr>
          <a:lstStyle/>
          <a:p>
            <a:pPr algn="ctr"/>
            <a:r>
              <a:rPr lang="en-CA" b="1">
                <a:latin typeface="Calibri"/>
                <a:ea typeface="MS PGothic"/>
                <a:cs typeface="Calibri"/>
              </a:rPr>
              <a:t>Oxycodone </a:t>
            </a:r>
            <a:endParaRPr lang="en-CA" b="1"/>
          </a:p>
          <a:p>
            <a:pPr algn="ctr"/>
            <a:r>
              <a:rPr lang="en-CA" b="1">
                <a:latin typeface="Calibri"/>
                <a:ea typeface="MS PGothic"/>
                <a:cs typeface="Calibri"/>
              </a:rPr>
              <a:t>67 mg </a:t>
            </a:r>
            <a:endParaRPr lang="en-CA" b="1">
              <a:cs typeface="Calibri"/>
            </a:endParaRPr>
          </a:p>
          <a:p>
            <a:endParaRPr lang="en-CA"/>
          </a:p>
        </p:txBody>
      </p:sp>
      <p:sp>
        <p:nvSpPr>
          <p:cNvPr id="10" name="TextBox 9">
            <a:extLst>
              <a:ext uri="{FF2B5EF4-FFF2-40B4-BE49-F238E27FC236}">
                <a16:creationId xmlns:a16="http://schemas.microsoft.com/office/drawing/2014/main" id="{5573F95A-4EF9-4EEF-A773-EF3D804AA65D}"/>
              </a:ext>
            </a:extLst>
          </p:cNvPr>
          <p:cNvSpPr txBox="1"/>
          <p:nvPr/>
        </p:nvSpPr>
        <p:spPr>
          <a:xfrm>
            <a:off x="3864097" y="2796536"/>
            <a:ext cx="1222686" cy="923330"/>
          </a:xfrm>
          <a:prstGeom prst="rect">
            <a:avLst/>
          </a:prstGeom>
          <a:noFill/>
        </p:spPr>
        <p:txBody>
          <a:bodyPr wrap="square" rtlCol="0">
            <a:spAutoFit/>
          </a:bodyPr>
          <a:lstStyle/>
          <a:p>
            <a:pPr algn="ctr"/>
            <a:r>
              <a:rPr lang="en-CA" b="1"/>
              <a:t>Codeine 667 mg </a:t>
            </a:r>
          </a:p>
          <a:p>
            <a:endParaRPr lang="en-CA"/>
          </a:p>
        </p:txBody>
      </p:sp>
      <p:sp>
        <p:nvSpPr>
          <p:cNvPr id="6" name="TextBox 5">
            <a:extLst>
              <a:ext uri="{FF2B5EF4-FFF2-40B4-BE49-F238E27FC236}">
                <a16:creationId xmlns:a16="http://schemas.microsoft.com/office/drawing/2014/main" id="{92DC8409-3D1F-4DFC-B6AA-8B77E30E796C}"/>
              </a:ext>
            </a:extLst>
          </p:cNvPr>
          <p:cNvSpPr txBox="1"/>
          <p:nvPr/>
        </p:nvSpPr>
        <p:spPr>
          <a:xfrm>
            <a:off x="1913054" y="4612906"/>
            <a:ext cx="1851660" cy="923330"/>
          </a:xfrm>
          <a:prstGeom prst="rect">
            <a:avLst/>
          </a:prstGeom>
          <a:noFill/>
        </p:spPr>
        <p:txBody>
          <a:bodyPr wrap="square" lIns="91440" tIns="45720" rIns="91440" bIns="45720" rtlCol="0" anchor="t">
            <a:spAutoFit/>
          </a:bodyPr>
          <a:lstStyle/>
          <a:p>
            <a:pPr algn="ctr"/>
            <a:r>
              <a:rPr lang="en-CA" sz="1800" b="1">
                <a:latin typeface="Calibri"/>
                <a:ea typeface="MS PGothic"/>
                <a:cs typeface="Calibri"/>
              </a:rPr>
              <a:t>Hydromorphone </a:t>
            </a:r>
            <a:r>
              <a:rPr lang="en-CA" b="1">
                <a:latin typeface="Calibri"/>
                <a:ea typeface="MS PGothic"/>
                <a:cs typeface="Calibri"/>
              </a:rPr>
              <a:t>20 </a:t>
            </a:r>
            <a:r>
              <a:rPr lang="en-CA" sz="1800" b="1">
                <a:latin typeface="Calibri"/>
                <a:ea typeface="MS PGothic"/>
                <a:cs typeface="Calibri"/>
              </a:rPr>
              <a:t>mg</a:t>
            </a:r>
            <a:r>
              <a:rPr lang="en-CA" b="1">
                <a:latin typeface="Calibri"/>
                <a:ea typeface="MS PGothic"/>
                <a:cs typeface="Calibri"/>
              </a:rPr>
              <a:t> </a:t>
            </a:r>
            <a:endParaRPr lang="en-CA" sz="1800" b="1"/>
          </a:p>
          <a:p>
            <a:endParaRPr lang="en-CA"/>
          </a:p>
        </p:txBody>
      </p:sp>
      <p:sp>
        <p:nvSpPr>
          <p:cNvPr id="5" name="TextBox 4">
            <a:extLst>
              <a:ext uri="{FF2B5EF4-FFF2-40B4-BE49-F238E27FC236}">
                <a16:creationId xmlns:a16="http://schemas.microsoft.com/office/drawing/2014/main" id="{13955F31-9BF4-4FED-9E57-77063D132C27}"/>
              </a:ext>
            </a:extLst>
          </p:cNvPr>
          <p:cNvSpPr txBox="1"/>
          <p:nvPr/>
        </p:nvSpPr>
        <p:spPr>
          <a:xfrm>
            <a:off x="427829" y="5762733"/>
            <a:ext cx="8620534" cy="584775"/>
          </a:xfrm>
          <a:prstGeom prst="rect">
            <a:avLst/>
          </a:prstGeom>
          <a:noFill/>
        </p:spPr>
        <p:txBody>
          <a:bodyPr wrap="square" rtlCol="0">
            <a:spAutoFit/>
          </a:bodyPr>
          <a:lstStyle/>
          <a:p>
            <a:pPr algn="ctr"/>
            <a:r>
              <a:rPr lang="en-CA" sz="1600" i="1"/>
              <a:t>*When switching between opioids, we calculate the equivalent dose for the new opioid and then lower it to take into account that the body had tolerance to the original opioid but not the new one.  </a:t>
            </a:r>
          </a:p>
        </p:txBody>
      </p:sp>
      <p:pic>
        <p:nvPicPr>
          <p:cNvPr id="51" name="Picture 51">
            <a:extLst>
              <a:ext uri="{FF2B5EF4-FFF2-40B4-BE49-F238E27FC236}">
                <a16:creationId xmlns:a16="http://schemas.microsoft.com/office/drawing/2014/main" id="{0FBA5406-8D97-C8B9-37D4-481E51D49BBB}"/>
              </a:ext>
            </a:extLst>
          </p:cNvPr>
          <p:cNvPicPr>
            <a:picLocks noChangeAspect="1"/>
          </p:cNvPicPr>
          <p:nvPr/>
        </p:nvPicPr>
        <p:blipFill>
          <a:blip r:embed="rId8"/>
          <a:stretch>
            <a:fillRect/>
          </a:stretch>
        </p:blipFill>
        <p:spPr>
          <a:xfrm>
            <a:off x="2474406" y="4127504"/>
            <a:ext cx="746091" cy="478085"/>
          </a:xfrm>
          <a:prstGeom prst="rect">
            <a:avLst/>
          </a:prstGeom>
        </p:spPr>
      </p:pic>
      <p:pic>
        <p:nvPicPr>
          <p:cNvPr id="68" name="Picture 51" descr="Icon&#10;&#10;Description automatically generated">
            <a:extLst>
              <a:ext uri="{FF2B5EF4-FFF2-40B4-BE49-F238E27FC236}">
                <a16:creationId xmlns:a16="http://schemas.microsoft.com/office/drawing/2014/main" id="{CFDEDDDE-D5C9-3BD1-64B8-59343FD0275F}"/>
              </a:ext>
            </a:extLst>
          </p:cNvPr>
          <p:cNvPicPr>
            <a:picLocks noChangeAspect="1"/>
          </p:cNvPicPr>
          <p:nvPr/>
        </p:nvPicPr>
        <p:blipFill>
          <a:blip r:embed="rId8"/>
          <a:stretch>
            <a:fillRect/>
          </a:stretch>
        </p:blipFill>
        <p:spPr>
          <a:xfrm>
            <a:off x="6139384" y="4327097"/>
            <a:ext cx="746091" cy="478085"/>
          </a:xfrm>
          <a:prstGeom prst="rect">
            <a:avLst/>
          </a:prstGeom>
        </p:spPr>
      </p:pic>
      <p:pic>
        <p:nvPicPr>
          <p:cNvPr id="70" name="Picture 51" descr="Icon&#10;&#10;Description automatically generated">
            <a:extLst>
              <a:ext uri="{FF2B5EF4-FFF2-40B4-BE49-F238E27FC236}">
                <a16:creationId xmlns:a16="http://schemas.microsoft.com/office/drawing/2014/main" id="{9E3584F4-E54E-CF37-73E9-FDB64C13F7C6}"/>
              </a:ext>
            </a:extLst>
          </p:cNvPr>
          <p:cNvPicPr>
            <a:picLocks noChangeAspect="1"/>
          </p:cNvPicPr>
          <p:nvPr/>
        </p:nvPicPr>
        <p:blipFill>
          <a:blip r:embed="rId8"/>
          <a:stretch>
            <a:fillRect/>
          </a:stretch>
        </p:blipFill>
        <p:spPr>
          <a:xfrm>
            <a:off x="5382356" y="4327096"/>
            <a:ext cx="746091" cy="478085"/>
          </a:xfrm>
          <a:prstGeom prst="rect">
            <a:avLst/>
          </a:prstGeom>
        </p:spPr>
      </p:pic>
      <p:pic>
        <p:nvPicPr>
          <p:cNvPr id="69" name="Picture 51" descr="Icon&#10;&#10;Description automatically generated">
            <a:extLst>
              <a:ext uri="{FF2B5EF4-FFF2-40B4-BE49-F238E27FC236}">
                <a16:creationId xmlns:a16="http://schemas.microsoft.com/office/drawing/2014/main" id="{F2128586-BE01-4613-82EC-01E72A458D0B}"/>
              </a:ext>
            </a:extLst>
          </p:cNvPr>
          <p:cNvPicPr>
            <a:picLocks noChangeAspect="1"/>
          </p:cNvPicPr>
          <p:nvPr/>
        </p:nvPicPr>
        <p:blipFill>
          <a:blip r:embed="rId8"/>
          <a:stretch>
            <a:fillRect/>
          </a:stretch>
        </p:blipFill>
        <p:spPr>
          <a:xfrm>
            <a:off x="5752008" y="3896679"/>
            <a:ext cx="746091" cy="478085"/>
          </a:xfrm>
          <a:prstGeom prst="rect">
            <a:avLst/>
          </a:prstGeom>
        </p:spPr>
      </p:pic>
      <p:pic>
        <p:nvPicPr>
          <p:cNvPr id="82" name="Picture 51" descr="Icon&#10;&#10;Description automatically generated">
            <a:extLst>
              <a:ext uri="{FF2B5EF4-FFF2-40B4-BE49-F238E27FC236}">
                <a16:creationId xmlns:a16="http://schemas.microsoft.com/office/drawing/2014/main" id="{04BC896C-5B67-31A6-04FA-F899BF633738}"/>
              </a:ext>
            </a:extLst>
          </p:cNvPr>
          <p:cNvPicPr>
            <a:picLocks noChangeAspect="1"/>
          </p:cNvPicPr>
          <p:nvPr/>
        </p:nvPicPr>
        <p:blipFill rotWithShape="1">
          <a:blip r:embed="rId8"/>
          <a:srcRect l="19872" t="9000" r="23718" b="3000"/>
          <a:stretch/>
        </p:blipFill>
        <p:spPr>
          <a:xfrm>
            <a:off x="3958597" y="2414127"/>
            <a:ext cx="205665" cy="205507"/>
          </a:xfrm>
          <a:prstGeom prst="rect">
            <a:avLst/>
          </a:prstGeom>
        </p:spPr>
      </p:pic>
      <p:pic>
        <p:nvPicPr>
          <p:cNvPr id="116" name="Picture 51" descr="Icon&#10;&#10;Description automatically generated">
            <a:extLst>
              <a:ext uri="{FF2B5EF4-FFF2-40B4-BE49-F238E27FC236}">
                <a16:creationId xmlns:a16="http://schemas.microsoft.com/office/drawing/2014/main" id="{F9441768-D959-111B-37D0-DBE9EBFFA960}"/>
              </a:ext>
            </a:extLst>
          </p:cNvPr>
          <p:cNvPicPr>
            <a:picLocks noChangeAspect="1"/>
          </p:cNvPicPr>
          <p:nvPr/>
        </p:nvPicPr>
        <p:blipFill rotWithShape="1">
          <a:blip r:embed="rId8"/>
          <a:srcRect l="19872" t="9000" r="23718" b="3000"/>
          <a:stretch/>
        </p:blipFill>
        <p:spPr>
          <a:xfrm>
            <a:off x="4532487" y="2136745"/>
            <a:ext cx="205665" cy="205507"/>
          </a:xfrm>
          <a:prstGeom prst="rect">
            <a:avLst/>
          </a:prstGeom>
        </p:spPr>
      </p:pic>
      <p:pic>
        <p:nvPicPr>
          <p:cNvPr id="117" name="Picture 51" descr="Icon&#10;&#10;Description automatically generated">
            <a:extLst>
              <a:ext uri="{FF2B5EF4-FFF2-40B4-BE49-F238E27FC236}">
                <a16:creationId xmlns:a16="http://schemas.microsoft.com/office/drawing/2014/main" id="{23B9068F-8558-D85C-2199-4F1AD1344C10}"/>
              </a:ext>
            </a:extLst>
          </p:cNvPr>
          <p:cNvPicPr>
            <a:picLocks noChangeAspect="1"/>
          </p:cNvPicPr>
          <p:nvPr/>
        </p:nvPicPr>
        <p:blipFill rotWithShape="1">
          <a:blip r:embed="rId8"/>
          <a:srcRect l="19872" t="9000" r="23718" b="3000"/>
          <a:stretch/>
        </p:blipFill>
        <p:spPr>
          <a:xfrm>
            <a:off x="4785956" y="2136746"/>
            <a:ext cx="205665" cy="205507"/>
          </a:xfrm>
          <a:prstGeom prst="rect">
            <a:avLst/>
          </a:prstGeom>
        </p:spPr>
      </p:pic>
      <p:pic>
        <p:nvPicPr>
          <p:cNvPr id="118" name="Picture 51" descr="Icon&#10;&#10;Description automatically generated">
            <a:extLst>
              <a:ext uri="{FF2B5EF4-FFF2-40B4-BE49-F238E27FC236}">
                <a16:creationId xmlns:a16="http://schemas.microsoft.com/office/drawing/2014/main" id="{F157ADCE-0136-4C29-D7FF-C927C68C63E1}"/>
              </a:ext>
            </a:extLst>
          </p:cNvPr>
          <p:cNvPicPr>
            <a:picLocks noChangeAspect="1"/>
          </p:cNvPicPr>
          <p:nvPr/>
        </p:nvPicPr>
        <p:blipFill rotWithShape="1">
          <a:blip r:embed="rId8"/>
          <a:srcRect l="19872" t="9000" r="23718" b="3000"/>
          <a:stretch/>
        </p:blipFill>
        <p:spPr>
          <a:xfrm>
            <a:off x="4785956" y="2414126"/>
            <a:ext cx="205665" cy="205507"/>
          </a:xfrm>
          <a:prstGeom prst="rect">
            <a:avLst/>
          </a:prstGeom>
        </p:spPr>
      </p:pic>
      <p:pic>
        <p:nvPicPr>
          <p:cNvPr id="119" name="Picture 51" descr="Icon&#10;&#10;Description automatically generated">
            <a:extLst>
              <a:ext uri="{FF2B5EF4-FFF2-40B4-BE49-F238E27FC236}">
                <a16:creationId xmlns:a16="http://schemas.microsoft.com/office/drawing/2014/main" id="{079757D7-5B12-20EB-7DF6-F6AC58A0CBA1}"/>
              </a:ext>
            </a:extLst>
          </p:cNvPr>
          <p:cNvPicPr>
            <a:picLocks noChangeAspect="1"/>
          </p:cNvPicPr>
          <p:nvPr/>
        </p:nvPicPr>
        <p:blipFill rotWithShape="1">
          <a:blip r:embed="rId8"/>
          <a:srcRect l="19872" t="9000" r="23718" b="3000"/>
          <a:stretch/>
        </p:blipFill>
        <p:spPr>
          <a:xfrm>
            <a:off x="4527706" y="2414126"/>
            <a:ext cx="205665" cy="205507"/>
          </a:xfrm>
          <a:prstGeom prst="rect">
            <a:avLst/>
          </a:prstGeom>
        </p:spPr>
      </p:pic>
      <p:pic>
        <p:nvPicPr>
          <p:cNvPr id="120" name="Picture 51" descr="Icon&#10;&#10;Description automatically generated">
            <a:extLst>
              <a:ext uri="{FF2B5EF4-FFF2-40B4-BE49-F238E27FC236}">
                <a16:creationId xmlns:a16="http://schemas.microsoft.com/office/drawing/2014/main" id="{8A95737E-B59C-26A3-E38E-8384CED50D1C}"/>
              </a:ext>
            </a:extLst>
          </p:cNvPr>
          <p:cNvPicPr>
            <a:picLocks noChangeAspect="1"/>
          </p:cNvPicPr>
          <p:nvPr/>
        </p:nvPicPr>
        <p:blipFill rotWithShape="1">
          <a:blip r:embed="rId8"/>
          <a:srcRect l="19872" t="9000" r="23718" b="3000"/>
          <a:stretch/>
        </p:blipFill>
        <p:spPr>
          <a:xfrm>
            <a:off x="4231195" y="2414127"/>
            <a:ext cx="205665" cy="205507"/>
          </a:xfrm>
          <a:prstGeom prst="rect">
            <a:avLst/>
          </a:prstGeom>
        </p:spPr>
      </p:pic>
      <p:pic>
        <p:nvPicPr>
          <p:cNvPr id="142" name="Picture 51" descr="Icon&#10;&#10;Description automatically generated">
            <a:extLst>
              <a:ext uri="{FF2B5EF4-FFF2-40B4-BE49-F238E27FC236}">
                <a16:creationId xmlns:a16="http://schemas.microsoft.com/office/drawing/2014/main" id="{FB30850E-31E7-97A6-1D1B-7D8801E5C952}"/>
              </a:ext>
            </a:extLst>
          </p:cNvPr>
          <p:cNvPicPr>
            <a:picLocks noChangeAspect="1"/>
          </p:cNvPicPr>
          <p:nvPr/>
        </p:nvPicPr>
        <p:blipFill rotWithShape="1">
          <a:blip r:embed="rId8"/>
          <a:srcRect l="19872" t="9000" r="23718" b="3000"/>
          <a:stretch/>
        </p:blipFill>
        <p:spPr>
          <a:xfrm>
            <a:off x="4230959" y="2136745"/>
            <a:ext cx="205665" cy="205507"/>
          </a:xfrm>
          <a:prstGeom prst="rect">
            <a:avLst/>
          </a:prstGeom>
        </p:spPr>
      </p:pic>
      <p:pic>
        <p:nvPicPr>
          <p:cNvPr id="143" name="Picture 51" descr="Icon&#10;&#10;Description automatically generated">
            <a:extLst>
              <a:ext uri="{FF2B5EF4-FFF2-40B4-BE49-F238E27FC236}">
                <a16:creationId xmlns:a16="http://schemas.microsoft.com/office/drawing/2014/main" id="{7701B1C3-9BEF-45A5-A74A-89B1522E90C0}"/>
              </a:ext>
            </a:extLst>
          </p:cNvPr>
          <p:cNvPicPr>
            <a:picLocks noChangeAspect="1"/>
          </p:cNvPicPr>
          <p:nvPr/>
        </p:nvPicPr>
        <p:blipFill rotWithShape="1">
          <a:blip r:embed="rId8"/>
          <a:srcRect l="19872" t="9000" r="23718" b="3000"/>
          <a:stretch/>
        </p:blipFill>
        <p:spPr>
          <a:xfrm>
            <a:off x="3915407" y="2136745"/>
            <a:ext cx="205665" cy="205507"/>
          </a:xfrm>
          <a:prstGeom prst="rect">
            <a:avLst/>
          </a:prstGeom>
        </p:spPr>
      </p:pic>
      <p:pic>
        <p:nvPicPr>
          <p:cNvPr id="144" name="Picture 51" descr="Icon&#10;&#10;Description automatically generated">
            <a:extLst>
              <a:ext uri="{FF2B5EF4-FFF2-40B4-BE49-F238E27FC236}">
                <a16:creationId xmlns:a16="http://schemas.microsoft.com/office/drawing/2014/main" id="{EC856982-44F3-1A52-B62D-D5CB4C90CD4B}"/>
              </a:ext>
            </a:extLst>
          </p:cNvPr>
          <p:cNvPicPr>
            <a:picLocks noChangeAspect="1"/>
          </p:cNvPicPr>
          <p:nvPr/>
        </p:nvPicPr>
        <p:blipFill rotWithShape="1">
          <a:blip r:embed="rId8"/>
          <a:srcRect l="19872" t="9000" r="23718" b="3000"/>
          <a:stretch/>
        </p:blipFill>
        <p:spPr>
          <a:xfrm>
            <a:off x="3655952" y="2424247"/>
            <a:ext cx="205665" cy="205507"/>
          </a:xfrm>
          <a:prstGeom prst="rect">
            <a:avLst/>
          </a:prstGeom>
        </p:spPr>
      </p:pic>
      <p:pic>
        <p:nvPicPr>
          <p:cNvPr id="145" name="Picture 51" descr="Icon&#10;&#10;Description automatically generated">
            <a:extLst>
              <a:ext uri="{FF2B5EF4-FFF2-40B4-BE49-F238E27FC236}">
                <a16:creationId xmlns:a16="http://schemas.microsoft.com/office/drawing/2014/main" id="{401EEFBD-1115-014D-F62F-B0E4AE6968A6}"/>
              </a:ext>
            </a:extLst>
          </p:cNvPr>
          <p:cNvPicPr>
            <a:picLocks noChangeAspect="1"/>
          </p:cNvPicPr>
          <p:nvPr/>
        </p:nvPicPr>
        <p:blipFill rotWithShape="1">
          <a:blip r:embed="rId8"/>
          <a:srcRect l="19872" t="9000" r="23718" b="3000"/>
          <a:stretch/>
        </p:blipFill>
        <p:spPr>
          <a:xfrm>
            <a:off x="4230958" y="1891315"/>
            <a:ext cx="205665" cy="205507"/>
          </a:xfrm>
          <a:prstGeom prst="rect">
            <a:avLst/>
          </a:prstGeom>
        </p:spPr>
      </p:pic>
      <p:pic>
        <p:nvPicPr>
          <p:cNvPr id="146" name="Picture 51" descr="Icon&#10;&#10;Description automatically generated">
            <a:extLst>
              <a:ext uri="{FF2B5EF4-FFF2-40B4-BE49-F238E27FC236}">
                <a16:creationId xmlns:a16="http://schemas.microsoft.com/office/drawing/2014/main" id="{C3A0221C-0E0C-1816-D16E-61C90BCD1892}"/>
              </a:ext>
            </a:extLst>
          </p:cNvPr>
          <p:cNvPicPr>
            <a:picLocks noChangeAspect="1"/>
          </p:cNvPicPr>
          <p:nvPr/>
        </p:nvPicPr>
        <p:blipFill rotWithShape="1">
          <a:blip r:embed="rId8"/>
          <a:srcRect l="19872" t="9000" r="23718" b="3000"/>
          <a:stretch/>
        </p:blipFill>
        <p:spPr>
          <a:xfrm>
            <a:off x="4518462" y="1884303"/>
            <a:ext cx="205665" cy="205507"/>
          </a:xfrm>
          <a:prstGeom prst="rect">
            <a:avLst/>
          </a:prstGeom>
        </p:spPr>
      </p:pic>
      <p:pic>
        <p:nvPicPr>
          <p:cNvPr id="147" name="Picture 51" descr="Icon&#10;&#10;Description automatically generated">
            <a:extLst>
              <a:ext uri="{FF2B5EF4-FFF2-40B4-BE49-F238E27FC236}">
                <a16:creationId xmlns:a16="http://schemas.microsoft.com/office/drawing/2014/main" id="{858C0846-3FD3-783F-37A2-4FDF7B47350F}"/>
              </a:ext>
            </a:extLst>
          </p:cNvPr>
          <p:cNvPicPr>
            <a:picLocks noChangeAspect="1"/>
          </p:cNvPicPr>
          <p:nvPr/>
        </p:nvPicPr>
        <p:blipFill rotWithShape="1">
          <a:blip r:embed="rId8"/>
          <a:srcRect l="19872" t="9000" r="23718" b="3000"/>
          <a:stretch/>
        </p:blipFill>
        <p:spPr>
          <a:xfrm>
            <a:off x="5051393" y="2417235"/>
            <a:ext cx="205665" cy="205507"/>
          </a:xfrm>
          <a:prstGeom prst="rect">
            <a:avLst/>
          </a:prstGeom>
        </p:spPr>
      </p:pic>
      <p:pic>
        <p:nvPicPr>
          <p:cNvPr id="24" name="Picture 51" descr="Icon&#10;&#10;Description automatically generated">
            <a:extLst>
              <a:ext uri="{FF2B5EF4-FFF2-40B4-BE49-F238E27FC236}">
                <a16:creationId xmlns:a16="http://schemas.microsoft.com/office/drawing/2014/main" id="{AD368E1C-C206-781B-32D1-2D101E4D7318}"/>
              </a:ext>
            </a:extLst>
          </p:cNvPr>
          <p:cNvPicPr>
            <a:picLocks noChangeAspect="1"/>
          </p:cNvPicPr>
          <p:nvPr/>
        </p:nvPicPr>
        <p:blipFill rotWithShape="1">
          <a:blip r:embed="rId8"/>
          <a:srcRect l="19872" t="9000" r="23718" b="3000"/>
          <a:stretch/>
        </p:blipFill>
        <p:spPr>
          <a:xfrm>
            <a:off x="4951105" y="2696582"/>
            <a:ext cx="205665" cy="205507"/>
          </a:xfrm>
          <a:prstGeom prst="rect">
            <a:avLst/>
          </a:prstGeom>
        </p:spPr>
      </p:pic>
      <p:pic>
        <p:nvPicPr>
          <p:cNvPr id="25" name="Picture 51" descr="Icon&#10;&#10;Description automatically generated">
            <a:extLst>
              <a:ext uri="{FF2B5EF4-FFF2-40B4-BE49-F238E27FC236}">
                <a16:creationId xmlns:a16="http://schemas.microsoft.com/office/drawing/2014/main" id="{4CDD7087-5B82-F345-AED0-D7C0340FA885}"/>
              </a:ext>
            </a:extLst>
          </p:cNvPr>
          <p:cNvPicPr>
            <a:picLocks noChangeAspect="1"/>
          </p:cNvPicPr>
          <p:nvPr/>
        </p:nvPicPr>
        <p:blipFill rotWithShape="1">
          <a:blip r:embed="rId8"/>
          <a:srcRect l="19872" t="9000" r="23718" b="3000"/>
          <a:stretch/>
        </p:blipFill>
        <p:spPr>
          <a:xfrm>
            <a:off x="3710133" y="2733904"/>
            <a:ext cx="205665" cy="205507"/>
          </a:xfrm>
          <a:prstGeom prst="rect">
            <a:avLst/>
          </a:prstGeom>
        </p:spPr>
      </p:pic>
      <p:pic>
        <p:nvPicPr>
          <p:cNvPr id="26" name="Picture 51" descr="Icon&#10;&#10;Description automatically generated">
            <a:extLst>
              <a:ext uri="{FF2B5EF4-FFF2-40B4-BE49-F238E27FC236}">
                <a16:creationId xmlns:a16="http://schemas.microsoft.com/office/drawing/2014/main" id="{D4D01781-F567-E7CB-A80F-C0ADF6E911A5}"/>
              </a:ext>
            </a:extLst>
          </p:cNvPr>
          <p:cNvPicPr>
            <a:picLocks noChangeAspect="1"/>
          </p:cNvPicPr>
          <p:nvPr/>
        </p:nvPicPr>
        <p:blipFill rotWithShape="1">
          <a:blip r:embed="rId8"/>
          <a:srcRect l="19872" t="9000" r="23718" b="3000"/>
          <a:stretch/>
        </p:blipFill>
        <p:spPr>
          <a:xfrm>
            <a:off x="4027373" y="2659258"/>
            <a:ext cx="205665" cy="205507"/>
          </a:xfrm>
          <a:prstGeom prst="rect">
            <a:avLst/>
          </a:prstGeom>
        </p:spPr>
      </p:pic>
      <p:pic>
        <p:nvPicPr>
          <p:cNvPr id="27" name="Picture 51" descr="Icon&#10;&#10;Description automatically generated">
            <a:extLst>
              <a:ext uri="{FF2B5EF4-FFF2-40B4-BE49-F238E27FC236}">
                <a16:creationId xmlns:a16="http://schemas.microsoft.com/office/drawing/2014/main" id="{CD504D06-00C4-0E1C-2D3B-06D53AE2466B}"/>
              </a:ext>
            </a:extLst>
          </p:cNvPr>
          <p:cNvPicPr>
            <a:picLocks noChangeAspect="1"/>
          </p:cNvPicPr>
          <p:nvPr/>
        </p:nvPicPr>
        <p:blipFill rotWithShape="1">
          <a:blip r:embed="rId8"/>
          <a:srcRect l="19872" t="9000" r="23718" b="3000"/>
          <a:stretch/>
        </p:blipFill>
        <p:spPr>
          <a:xfrm>
            <a:off x="4633863" y="2659258"/>
            <a:ext cx="205665" cy="205507"/>
          </a:xfrm>
          <a:prstGeom prst="rect">
            <a:avLst/>
          </a:prstGeom>
        </p:spPr>
      </p:pic>
      <p:pic>
        <p:nvPicPr>
          <p:cNvPr id="28" name="Picture 51" descr="Icon&#10;&#10;Description automatically generated">
            <a:extLst>
              <a:ext uri="{FF2B5EF4-FFF2-40B4-BE49-F238E27FC236}">
                <a16:creationId xmlns:a16="http://schemas.microsoft.com/office/drawing/2014/main" id="{B64F3FCA-79FB-E507-5E07-4022C2CDFD39}"/>
              </a:ext>
            </a:extLst>
          </p:cNvPr>
          <p:cNvPicPr>
            <a:picLocks noChangeAspect="1"/>
          </p:cNvPicPr>
          <p:nvPr/>
        </p:nvPicPr>
        <p:blipFill rotWithShape="1">
          <a:blip r:embed="rId8"/>
          <a:srcRect l="19872" t="9000" r="23718" b="3000"/>
          <a:stretch/>
        </p:blipFill>
        <p:spPr>
          <a:xfrm>
            <a:off x="4344614" y="2631266"/>
            <a:ext cx="205665" cy="205507"/>
          </a:xfrm>
          <a:prstGeom prst="rect">
            <a:avLst/>
          </a:prstGeom>
        </p:spPr>
      </p:pic>
      <p:sp>
        <p:nvSpPr>
          <p:cNvPr id="29" name="TextBox 28">
            <a:extLst>
              <a:ext uri="{FF2B5EF4-FFF2-40B4-BE49-F238E27FC236}">
                <a16:creationId xmlns:a16="http://schemas.microsoft.com/office/drawing/2014/main" id="{7D9FB093-6E13-6F81-8BDA-112E6DE4D730}"/>
              </a:ext>
            </a:extLst>
          </p:cNvPr>
          <p:cNvSpPr txBox="1"/>
          <p:nvPr/>
        </p:nvSpPr>
        <p:spPr>
          <a:xfrm>
            <a:off x="8550984" y="660755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000" dirty="0">
                <a:latin typeface="Calibri"/>
                <a:ea typeface="MS PGothic"/>
                <a:cs typeface="Calibri"/>
              </a:rPr>
              <a:t>Image 4</a:t>
            </a:r>
            <a:endParaRPr lang="en-US" sz="1000" dirty="0"/>
          </a:p>
        </p:txBody>
      </p:sp>
    </p:spTree>
    <p:extLst>
      <p:ext uri="{BB962C8B-B14F-4D97-AF65-F5344CB8AC3E}">
        <p14:creationId xmlns:p14="http://schemas.microsoft.com/office/powerpoint/2010/main" val="100108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7E69-D32F-4953-BBF9-0C130A2D7EDF}"/>
              </a:ext>
            </a:extLst>
          </p:cNvPr>
          <p:cNvSpPr>
            <a:spLocks noGrp="1"/>
          </p:cNvSpPr>
          <p:nvPr>
            <p:ph type="title"/>
          </p:nvPr>
        </p:nvSpPr>
        <p:spPr>
          <a:xfrm>
            <a:off x="457200" y="194656"/>
            <a:ext cx="8229600" cy="1143000"/>
          </a:xfrm>
        </p:spPr>
        <p:txBody>
          <a:bodyPr/>
          <a:lstStyle/>
          <a:p>
            <a:r>
              <a:rPr lang="en-CA">
                <a:ea typeface="MS PGothic"/>
              </a:rPr>
              <a:t>Opioid Dosage Forms</a:t>
            </a:r>
            <a:r>
              <a:rPr lang="en-CA" baseline="30000">
                <a:ea typeface="MS PGothic"/>
              </a:rPr>
              <a:t>4,10</a:t>
            </a:r>
            <a:endParaRPr lang="en-CA"/>
          </a:p>
        </p:txBody>
      </p:sp>
      <p:graphicFrame>
        <p:nvGraphicFramePr>
          <p:cNvPr id="4" name="Table 4">
            <a:extLst>
              <a:ext uri="{FF2B5EF4-FFF2-40B4-BE49-F238E27FC236}">
                <a16:creationId xmlns:a16="http://schemas.microsoft.com/office/drawing/2014/main" id="{3E148828-2D0C-41FD-82C1-A56FD83A49C1}"/>
              </a:ext>
            </a:extLst>
          </p:cNvPr>
          <p:cNvGraphicFramePr>
            <a:graphicFrameLocks noGrp="1"/>
          </p:cNvGraphicFramePr>
          <p:nvPr>
            <p:ph idx="1"/>
            <p:extLst>
              <p:ext uri="{D42A27DB-BD31-4B8C-83A1-F6EECF244321}">
                <p14:modId xmlns:p14="http://schemas.microsoft.com/office/powerpoint/2010/main" val="1736146109"/>
              </p:ext>
            </p:extLst>
          </p:nvPr>
        </p:nvGraphicFramePr>
        <p:xfrm>
          <a:off x="191070" y="2058448"/>
          <a:ext cx="8761860" cy="2988127"/>
        </p:xfrm>
        <a:graphic>
          <a:graphicData uri="http://schemas.openxmlformats.org/drawingml/2006/table">
            <a:tbl>
              <a:tblPr firstRow="1" bandRow="1">
                <a:tableStyleId>{5C22544A-7EE6-4342-B048-85BDC9FD1C3A}</a:tableStyleId>
              </a:tblPr>
              <a:tblGrid>
                <a:gridCol w="1663132">
                  <a:extLst>
                    <a:ext uri="{9D8B030D-6E8A-4147-A177-3AD203B41FA5}">
                      <a16:colId xmlns:a16="http://schemas.microsoft.com/office/drawing/2014/main" val="4265305786"/>
                    </a:ext>
                  </a:extLst>
                </a:gridCol>
                <a:gridCol w="3637254">
                  <a:extLst>
                    <a:ext uri="{9D8B030D-6E8A-4147-A177-3AD203B41FA5}">
                      <a16:colId xmlns:a16="http://schemas.microsoft.com/office/drawing/2014/main" val="1174727385"/>
                    </a:ext>
                  </a:extLst>
                </a:gridCol>
                <a:gridCol w="3461474">
                  <a:extLst>
                    <a:ext uri="{9D8B030D-6E8A-4147-A177-3AD203B41FA5}">
                      <a16:colId xmlns:a16="http://schemas.microsoft.com/office/drawing/2014/main" val="932848432"/>
                    </a:ext>
                  </a:extLst>
                </a:gridCol>
              </a:tblGrid>
              <a:tr h="391885">
                <a:tc>
                  <a:txBody>
                    <a:bodyPr/>
                    <a:lstStyle/>
                    <a:p>
                      <a:pPr algn="ctr"/>
                      <a:endParaRPr lang="en-CA" b="1"/>
                    </a:p>
                  </a:txBody>
                  <a:tcPr anchor="ctr">
                    <a:solidFill>
                      <a:schemeClr val="bg1"/>
                    </a:solidFill>
                  </a:tcPr>
                </a:tc>
                <a:tc>
                  <a:txBody>
                    <a:bodyPr/>
                    <a:lstStyle/>
                    <a:p>
                      <a:pPr algn="ctr"/>
                      <a:r>
                        <a:rPr lang="en-CA" b="1"/>
                        <a:t>Immediate Release (Shorter Acting) </a:t>
                      </a:r>
                    </a:p>
                  </a:txBody>
                  <a:tcPr anchor="ctr">
                    <a:solidFill>
                      <a:schemeClr val="accent4"/>
                    </a:solidFill>
                  </a:tcPr>
                </a:tc>
                <a:tc>
                  <a:txBody>
                    <a:bodyPr/>
                    <a:lstStyle/>
                    <a:p>
                      <a:pPr algn="ctr"/>
                      <a:r>
                        <a:rPr lang="en-CA" b="1"/>
                        <a:t>Sustained Release (Longer Acting) </a:t>
                      </a:r>
                    </a:p>
                  </a:txBody>
                  <a:tcPr anchor="ctr">
                    <a:solidFill>
                      <a:schemeClr val="accent6"/>
                    </a:solidFill>
                  </a:tcPr>
                </a:tc>
                <a:extLst>
                  <a:ext uri="{0D108BD9-81ED-4DB2-BD59-A6C34878D82A}">
                    <a16:rowId xmlns:a16="http://schemas.microsoft.com/office/drawing/2014/main" val="706531572"/>
                  </a:ext>
                </a:extLst>
              </a:tr>
              <a:tr h="538611">
                <a:tc>
                  <a:txBody>
                    <a:bodyPr/>
                    <a:lstStyle/>
                    <a:p>
                      <a:pPr marL="0" lvl="0" indent="0" algn="ctr">
                        <a:buFont typeface="Arial" panose="020B0604020202020204" pitchFamily="34" charset="0"/>
                        <a:buNone/>
                      </a:pPr>
                      <a:r>
                        <a:rPr lang="en-CA" b="1" i="0"/>
                        <a:t>Use</a:t>
                      </a:r>
                    </a:p>
                  </a:txBody>
                  <a:tcPr anchor="ctr">
                    <a:solidFill>
                      <a:schemeClr val="bg1">
                        <a:lumMod val="95000"/>
                      </a:schemeClr>
                    </a:solidFill>
                  </a:tcPr>
                </a:tc>
                <a:tc>
                  <a:txBody>
                    <a:bodyPr/>
                    <a:lstStyle/>
                    <a:p>
                      <a:pPr marL="285750" indent="-285750">
                        <a:buFont typeface="Arial" panose="020B0604020202020204" pitchFamily="34" charset="0"/>
                        <a:buChar char="•"/>
                      </a:pPr>
                      <a:r>
                        <a:rPr lang="en-CA"/>
                        <a:t>Treat pain</a:t>
                      </a:r>
                      <a:endParaRPr lang="en-US"/>
                    </a:p>
                    <a:p>
                      <a:pPr marL="285750" lvl="0" indent="-285750">
                        <a:buFont typeface="Arial" panose="020B0604020202020204" pitchFamily="34" charset="0"/>
                        <a:buChar char="•"/>
                      </a:pPr>
                      <a:r>
                        <a:rPr lang="en-CA"/>
                        <a:t>Acute or inconsistent pain</a:t>
                      </a:r>
                    </a:p>
                  </a:txBody>
                  <a:tcPr anchor="ctr">
                    <a:solidFill>
                      <a:schemeClr val="accent4">
                        <a:lumMod val="40000"/>
                        <a:lumOff val="60000"/>
                      </a:schemeClr>
                    </a:solidFill>
                  </a:tcPr>
                </a:tc>
                <a:tc>
                  <a:txBody>
                    <a:bodyPr/>
                    <a:lstStyle/>
                    <a:p>
                      <a:pPr marL="285750" indent="-285750">
                        <a:buFont typeface="Arial" panose="020B0604020202020204" pitchFamily="34" charset="0"/>
                        <a:buChar char="•"/>
                      </a:pPr>
                      <a:r>
                        <a:rPr lang="en-CA"/>
                        <a:t>Prevent pain</a:t>
                      </a:r>
                    </a:p>
                    <a:p>
                      <a:pPr marL="285750" lvl="0" indent="-285750">
                        <a:buFont typeface="Arial" panose="020B0604020202020204" pitchFamily="34" charset="0"/>
                        <a:buChar char="•"/>
                      </a:pPr>
                      <a:r>
                        <a:rPr lang="en-CA"/>
                        <a:t>Chronic or continuous pain </a:t>
                      </a:r>
                    </a:p>
                  </a:txBody>
                  <a:tcPr anchor="ctr">
                    <a:solidFill>
                      <a:schemeClr val="accent6">
                        <a:lumMod val="40000"/>
                        <a:lumOff val="60000"/>
                      </a:schemeClr>
                    </a:solidFill>
                  </a:tcPr>
                </a:tc>
                <a:extLst>
                  <a:ext uri="{0D108BD9-81ED-4DB2-BD59-A6C34878D82A}">
                    <a16:rowId xmlns:a16="http://schemas.microsoft.com/office/drawing/2014/main" val="410891339"/>
                  </a:ext>
                </a:extLst>
              </a:tr>
              <a:tr h="307778">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CA" b="1" i="0"/>
                        <a:t>Length of Effect </a:t>
                      </a:r>
                    </a:p>
                  </a:txBody>
                  <a:tcPr anchor="ctr">
                    <a:solidFill>
                      <a:schemeClr val="bg1">
                        <a:lumMod val="95000"/>
                      </a:schemeClr>
                    </a:solidFill>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CA"/>
                        <a:t>Varies (1 - 6 hours)</a:t>
                      </a:r>
                    </a:p>
                  </a:txBody>
                  <a:tcPr anchor="ctr">
                    <a:solidFill>
                      <a:schemeClr val="accent4">
                        <a:lumMod val="40000"/>
                        <a:lumOff val="60000"/>
                      </a:schemeClr>
                    </a:solidFill>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CA"/>
                        <a:t>Varies (8-24 hours)</a:t>
                      </a:r>
                    </a:p>
                  </a:txBody>
                  <a:tcPr anchor="ctr">
                    <a:solidFill>
                      <a:schemeClr val="accent6">
                        <a:lumMod val="40000"/>
                        <a:lumOff val="60000"/>
                      </a:schemeClr>
                    </a:solidFill>
                  </a:tcPr>
                </a:tc>
                <a:extLst>
                  <a:ext uri="{0D108BD9-81ED-4DB2-BD59-A6C34878D82A}">
                    <a16:rowId xmlns:a16="http://schemas.microsoft.com/office/drawing/2014/main" val="2880117853"/>
                  </a:ext>
                </a:extLst>
              </a:tr>
              <a:tr h="950322">
                <a:tc>
                  <a:txBody>
                    <a:bodyPr/>
                    <a:lstStyle/>
                    <a:p>
                      <a:pPr marL="0" lvl="0" indent="0" algn="ctr">
                        <a:buFont typeface="Arial" panose="020B0604020202020204" pitchFamily="34" charset="0"/>
                        <a:buNone/>
                      </a:pPr>
                      <a:r>
                        <a:rPr lang="en-CA" b="1" i="0"/>
                        <a:t>Advantages </a:t>
                      </a:r>
                    </a:p>
                  </a:txBody>
                  <a:tcPr anchor="ctr">
                    <a:solidFill>
                      <a:schemeClr val="bg1">
                        <a:lumMod val="95000"/>
                      </a:schemeClr>
                    </a:solidFill>
                  </a:tcPr>
                </a:tc>
                <a:tc>
                  <a:txBody>
                    <a:bodyPr/>
                    <a:lstStyle/>
                    <a:p>
                      <a:pPr marL="285750" indent="-285750">
                        <a:buFont typeface="Arial" panose="020B0604020202020204" pitchFamily="34" charset="0"/>
                        <a:buChar char="•"/>
                      </a:pPr>
                      <a:r>
                        <a:rPr lang="en-CA"/>
                        <a:t>May help with:</a:t>
                      </a:r>
                      <a:endParaRPr lang="en-US"/>
                    </a:p>
                    <a:p>
                      <a:pPr marL="742950" lvl="1" indent="-285750">
                        <a:buFont typeface="Arial" panose="020B0604020202020204" pitchFamily="34" charset="0"/>
                        <a:buChar char="•"/>
                      </a:pPr>
                      <a:r>
                        <a:rPr lang="en-CA"/>
                        <a:t>Acute pain</a:t>
                      </a:r>
                    </a:p>
                    <a:p>
                      <a:pPr marL="742950" lvl="1" indent="-285750">
                        <a:buFont typeface="Arial" panose="020B0604020202020204" pitchFamily="34" charset="0"/>
                        <a:buChar char="•"/>
                      </a:pPr>
                      <a:r>
                        <a:rPr lang="en-CA"/>
                        <a:t>Adjusting doses</a:t>
                      </a:r>
                    </a:p>
                  </a:txBody>
                  <a:tcPr anchor="ctr">
                    <a:solidFill>
                      <a:schemeClr val="accent4">
                        <a:lumMod val="40000"/>
                        <a:lumOff val="60000"/>
                      </a:schemeClr>
                    </a:solidFill>
                  </a:tcPr>
                </a:tc>
                <a:tc>
                  <a:txBody>
                    <a:bodyPr/>
                    <a:lstStyle/>
                    <a:p>
                      <a:pPr marL="285750" indent="-285750">
                        <a:buFont typeface="Arial" panose="020B0604020202020204" pitchFamily="34" charset="0"/>
                        <a:buChar char="•"/>
                      </a:pPr>
                      <a:r>
                        <a:rPr lang="en-CA"/>
                        <a:t>Fewer pills to take</a:t>
                      </a:r>
                    </a:p>
                    <a:p>
                      <a:pPr marL="285750" indent="-285750">
                        <a:buFont typeface="Arial" panose="020B0604020202020204" pitchFamily="34" charset="0"/>
                        <a:buChar char="•"/>
                      </a:pPr>
                      <a:r>
                        <a:rPr lang="en-CA"/>
                        <a:t>Consistent pain control</a:t>
                      </a:r>
                    </a:p>
                    <a:p>
                      <a:pPr marL="285750" lvl="0" indent="-285750">
                        <a:buFont typeface="Arial" panose="020B0604020202020204" pitchFamily="34" charset="0"/>
                        <a:buChar char="•"/>
                      </a:pPr>
                      <a:r>
                        <a:rPr lang="en-CA"/>
                        <a:t>Prevention vs. chasing pain</a:t>
                      </a:r>
                    </a:p>
                  </a:txBody>
                  <a:tcPr anchor="ctr">
                    <a:solidFill>
                      <a:schemeClr val="accent6">
                        <a:lumMod val="40000"/>
                        <a:lumOff val="60000"/>
                      </a:schemeClr>
                    </a:solidFill>
                  </a:tcPr>
                </a:tc>
                <a:extLst>
                  <a:ext uri="{0D108BD9-81ED-4DB2-BD59-A6C34878D82A}">
                    <a16:rowId xmlns:a16="http://schemas.microsoft.com/office/drawing/2014/main" val="3142367144"/>
                  </a:ext>
                </a:extLst>
              </a:tr>
              <a:tr h="307778">
                <a:tc>
                  <a:txBody>
                    <a:bodyPr/>
                    <a:lstStyle/>
                    <a:p>
                      <a:pPr marL="0" indent="0" algn="ctr">
                        <a:buFont typeface="Arial" panose="020B0604020202020204" pitchFamily="34" charset="0"/>
                        <a:buNone/>
                      </a:pPr>
                      <a:r>
                        <a:rPr lang="en-CA" b="1" i="0"/>
                        <a:t>Disadvantages </a:t>
                      </a:r>
                    </a:p>
                  </a:txBody>
                  <a:tcPr anchor="ctr">
                    <a:solidFill>
                      <a:schemeClr val="bg1">
                        <a:lumMod val="95000"/>
                      </a:schemeClr>
                    </a:solidFill>
                  </a:tcPr>
                </a:tc>
                <a:tc>
                  <a:txBody>
                    <a:bodyPr/>
                    <a:lstStyle/>
                    <a:p>
                      <a:pPr marL="285750" indent="-285750">
                        <a:buFont typeface="Arial" panose="020B0604020202020204" pitchFamily="34" charset="0"/>
                        <a:buChar char="•"/>
                      </a:pPr>
                      <a:r>
                        <a:rPr lang="en-CA"/>
                        <a:t>Fluctuations (pain, withdrawal)</a:t>
                      </a:r>
                    </a:p>
                  </a:txBody>
                  <a:tcPr anchor="ctr">
                    <a:solidFill>
                      <a:schemeClr val="accent4">
                        <a:lumMod val="40000"/>
                        <a:lumOff val="60000"/>
                      </a:schemeClr>
                    </a:solidFill>
                  </a:tcPr>
                </a:tc>
                <a:tc>
                  <a:txBody>
                    <a:bodyPr/>
                    <a:lstStyle/>
                    <a:p>
                      <a:pPr marL="285750" indent="-285750">
                        <a:buFont typeface="Arial" panose="020B0604020202020204" pitchFamily="34" charset="0"/>
                        <a:buChar char="•"/>
                      </a:pPr>
                      <a:r>
                        <a:rPr lang="en-CA"/>
                        <a:t>Cannot break or chew</a:t>
                      </a:r>
                    </a:p>
                  </a:txBody>
                  <a:tcPr anchor="ctr">
                    <a:solidFill>
                      <a:schemeClr val="accent6">
                        <a:lumMod val="40000"/>
                        <a:lumOff val="60000"/>
                      </a:schemeClr>
                    </a:solidFill>
                  </a:tcPr>
                </a:tc>
                <a:extLst>
                  <a:ext uri="{0D108BD9-81ED-4DB2-BD59-A6C34878D82A}">
                    <a16:rowId xmlns:a16="http://schemas.microsoft.com/office/drawing/2014/main" val="902416506"/>
                  </a:ext>
                </a:extLst>
              </a:tr>
            </a:tbl>
          </a:graphicData>
        </a:graphic>
      </p:graphicFrame>
    </p:spTree>
    <p:extLst>
      <p:ext uri="{BB962C8B-B14F-4D97-AF65-F5344CB8AC3E}">
        <p14:creationId xmlns:p14="http://schemas.microsoft.com/office/powerpoint/2010/main" val="2811871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7E69-D32F-4953-BBF9-0C130A2D7EDF}"/>
              </a:ext>
            </a:extLst>
          </p:cNvPr>
          <p:cNvSpPr>
            <a:spLocks noGrp="1"/>
          </p:cNvSpPr>
          <p:nvPr>
            <p:ph type="title"/>
          </p:nvPr>
        </p:nvSpPr>
        <p:spPr>
          <a:xfrm>
            <a:off x="457200" y="44531"/>
            <a:ext cx="8229600" cy="1143000"/>
          </a:xfrm>
        </p:spPr>
        <p:txBody>
          <a:bodyPr/>
          <a:lstStyle/>
          <a:p>
            <a:r>
              <a:rPr lang="en-CA">
                <a:ea typeface="MS PGothic"/>
              </a:rPr>
              <a:t>Opioid Dosage Forms</a:t>
            </a:r>
            <a:r>
              <a:rPr lang="en-CA" baseline="30000">
                <a:ea typeface="MS PGothic"/>
              </a:rPr>
              <a:t>4,10</a:t>
            </a:r>
            <a:endParaRPr lang="en-CA"/>
          </a:p>
        </p:txBody>
      </p:sp>
      <p:pic>
        <p:nvPicPr>
          <p:cNvPr id="10" name="Picture 9">
            <a:extLst>
              <a:ext uri="{FF2B5EF4-FFF2-40B4-BE49-F238E27FC236}">
                <a16:creationId xmlns:a16="http://schemas.microsoft.com/office/drawing/2014/main" id="{C7D09553-E53B-4E4C-9ED8-F48219F3E604}"/>
              </a:ext>
            </a:extLst>
          </p:cNvPr>
          <p:cNvPicPr>
            <a:picLocks noChangeAspect="1"/>
          </p:cNvPicPr>
          <p:nvPr/>
        </p:nvPicPr>
        <p:blipFill rotWithShape="1">
          <a:blip r:embed="rId3"/>
          <a:srcRect l="-6207" t="8641"/>
          <a:stretch/>
        </p:blipFill>
        <p:spPr>
          <a:xfrm>
            <a:off x="-76201" y="2106305"/>
            <a:ext cx="7990405" cy="2851069"/>
          </a:xfrm>
          <a:prstGeom prst="rect">
            <a:avLst/>
          </a:prstGeom>
        </p:spPr>
      </p:pic>
      <p:sp>
        <p:nvSpPr>
          <p:cNvPr id="11" name="TextBox 10">
            <a:extLst>
              <a:ext uri="{FF2B5EF4-FFF2-40B4-BE49-F238E27FC236}">
                <a16:creationId xmlns:a16="http://schemas.microsoft.com/office/drawing/2014/main" id="{C7289B22-0571-4AC7-AF03-B2C28A208F7B}"/>
              </a:ext>
            </a:extLst>
          </p:cNvPr>
          <p:cNvSpPr txBox="1"/>
          <p:nvPr/>
        </p:nvSpPr>
        <p:spPr>
          <a:xfrm>
            <a:off x="0" y="3059991"/>
            <a:ext cx="1439346" cy="369332"/>
          </a:xfrm>
          <a:prstGeom prst="rect">
            <a:avLst/>
          </a:prstGeom>
          <a:noFill/>
        </p:spPr>
        <p:txBody>
          <a:bodyPr wrap="square" rtlCol="0">
            <a:spAutoFit/>
          </a:bodyPr>
          <a:lstStyle/>
          <a:p>
            <a:r>
              <a:rPr lang="en-CA" b="1"/>
              <a:t>Pain Relief </a:t>
            </a:r>
          </a:p>
        </p:txBody>
      </p:sp>
      <p:sp>
        <p:nvSpPr>
          <p:cNvPr id="12" name="TextBox 11">
            <a:extLst>
              <a:ext uri="{FF2B5EF4-FFF2-40B4-BE49-F238E27FC236}">
                <a16:creationId xmlns:a16="http://schemas.microsoft.com/office/drawing/2014/main" id="{C8345115-0273-46E6-92C8-C95B35E57A11}"/>
              </a:ext>
            </a:extLst>
          </p:cNvPr>
          <p:cNvSpPr txBox="1"/>
          <p:nvPr/>
        </p:nvSpPr>
        <p:spPr>
          <a:xfrm>
            <a:off x="638175" y="2203208"/>
            <a:ext cx="1390650" cy="307777"/>
          </a:xfrm>
          <a:prstGeom prst="rect">
            <a:avLst/>
          </a:prstGeom>
          <a:noFill/>
        </p:spPr>
        <p:txBody>
          <a:bodyPr wrap="square" rtlCol="0">
            <a:spAutoFit/>
          </a:bodyPr>
          <a:lstStyle/>
          <a:p>
            <a:r>
              <a:rPr lang="en-CA" sz="1400" i="1"/>
              <a:t>Too High </a:t>
            </a:r>
          </a:p>
        </p:txBody>
      </p:sp>
      <p:sp>
        <p:nvSpPr>
          <p:cNvPr id="13" name="TextBox 12">
            <a:extLst>
              <a:ext uri="{FF2B5EF4-FFF2-40B4-BE49-F238E27FC236}">
                <a16:creationId xmlns:a16="http://schemas.microsoft.com/office/drawing/2014/main" id="{FCBDEB79-F232-4EEE-BAFE-F22AEB69F891}"/>
              </a:ext>
            </a:extLst>
          </p:cNvPr>
          <p:cNvSpPr txBox="1"/>
          <p:nvPr/>
        </p:nvSpPr>
        <p:spPr>
          <a:xfrm>
            <a:off x="638175" y="4039460"/>
            <a:ext cx="1285875" cy="307777"/>
          </a:xfrm>
          <a:prstGeom prst="rect">
            <a:avLst/>
          </a:prstGeom>
          <a:noFill/>
        </p:spPr>
        <p:txBody>
          <a:bodyPr wrap="square" rtlCol="0">
            <a:spAutoFit/>
          </a:bodyPr>
          <a:lstStyle/>
          <a:p>
            <a:r>
              <a:rPr lang="en-CA" sz="1400" i="1"/>
              <a:t>Too Low </a:t>
            </a:r>
          </a:p>
        </p:txBody>
      </p:sp>
      <p:sp>
        <p:nvSpPr>
          <p:cNvPr id="14" name="TextBox 13">
            <a:extLst>
              <a:ext uri="{FF2B5EF4-FFF2-40B4-BE49-F238E27FC236}">
                <a16:creationId xmlns:a16="http://schemas.microsoft.com/office/drawing/2014/main" id="{E614F6D5-E1F8-44A1-86D6-E845288CC977}"/>
              </a:ext>
            </a:extLst>
          </p:cNvPr>
          <p:cNvSpPr txBox="1"/>
          <p:nvPr/>
        </p:nvSpPr>
        <p:spPr>
          <a:xfrm>
            <a:off x="8542554" y="6611291"/>
            <a:ext cx="743684" cy="246221"/>
          </a:xfrm>
          <a:prstGeom prst="rect">
            <a:avLst/>
          </a:prstGeom>
          <a:noFill/>
        </p:spPr>
        <p:txBody>
          <a:bodyPr wrap="square" lIns="91440" tIns="45720" rIns="91440" bIns="45720" rtlCol="0" anchor="t">
            <a:spAutoFit/>
          </a:bodyPr>
          <a:lstStyle/>
          <a:p>
            <a:r>
              <a:rPr lang="en-CA" sz="1000" dirty="0">
                <a:latin typeface="Calibri"/>
                <a:ea typeface="MS PGothic"/>
                <a:cs typeface="Calibri"/>
              </a:rPr>
              <a:t>Image 5</a:t>
            </a:r>
            <a:endParaRPr lang="en-CA" sz="1000" dirty="0">
              <a:solidFill>
                <a:schemeClr val="bg1">
                  <a:lumMod val="65000"/>
                </a:schemeClr>
              </a:solidFill>
              <a:cs typeface="Calibri" panose="020F0502020204030204" pitchFamily="34" charset="0"/>
            </a:endParaRPr>
          </a:p>
        </p:txBody>
      </p:sp>
    </p:spTree>
    <p:extLst>
      <p:ext uri="{BB962C8B-B14F-4D97-AF65-F5344CB8AC3E}">
        <p14:creationId xmlns:p14="http://schemas.microsoft.com/office/powerpoint/2010/main" val="3701338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79EF6B08-F5BC-45EA-A3C5-06ED4445A51C}"/>
              </a:ext>
            </a:extLst>
          </p:cNvPr>
          <p:cNvSpPr>
            <a:spLocks noGrp="1"/>
          </p:cNvSpPr>
          <p:nvPr>
            <p:ph type="title"/>
          </p:nvPr>
        </p:nvSpPr>
        <p:spPr>
          <a:xfrm>
            <a:off x="457200" y="236863"/>
            <a:ext cx="8275503" cy="1143000"/>
          </a:xfrm>
        </p:spPr>
        <p:txBody>
          <a:bodyPr/>
          <a:lstStyle/>
          <a:p>
            <a:r>
              <a:rPr lang="en-US" altLang="en-US">
                <a:ea typeface="MS PGothic"/>
              </a:rPr>
              <a:t>Starting an Opioid</a:t>
            </a:r>
            <a:r>
              <a:rPr lang="en-US" altLang="en-US" baseline="30000">
                <a:ea typeface="MS PGothic"/>
              </a:rPr>
              <a:t>3,4</a:t>
            </a:r>
            <a:endParaRPr lang="en-US" altLang="en-US">
              <a:ea typeface="MS PGothic"/>
            </a:endParaRPr>
          </a:p>
        </p:txBody>
      </p:sp>
      <p:graphicFrame>
        <p:nvGraphicFramePr>
          <p:cNvPr id="2" name="Diagram 1">
            <a:extLst>
              <a:ext uri="{FF2B5EF4-FFF2-40B4-BE49-F238E27FC236}">
                <a16:creationId xmlns:a16="http://schemas.microsoft.com/office/drawing/2014/main" id="{EFCC7271-4107-4F26-8C5C-DF9649096B55}"/>
              </a:ext>
            </a:extLst>
          </p:cNvPr>
          <p:cNvGraphicFramePr/>
          <p:nvPr>
            <p:extLst>
              <p:ext uri="{D42A27DB-BD31-4B8C-83A1-F6EECF244321}">
                <p14:modId xmlns:p14="http://schemas.microsoft.com/office/powerpoint/2010/main" val="2527269201"/>
              </p:ext>
            </p:extLst>
          </p:nvPr>
        </p:nvGraphicFramePr>
        <p:xfrm>
          <a:off x="291947" y="1459268"/>
          <a:ext cx="8554054" cy="4524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a:extLst>
              <a:ext uri="{FF2B5EF4-FFF2-40B4-BE49-F238E27FC236}">
                <a16:creationId xmlns:a16="http://schemas.microsoft.com/office/drawing/2014/main" id="{CD9F3298-EB22-6C2A-0B10-48C383205487}"/>
              </a:ext>
            </a:extLst>
          </p:cNvPr>
          <p:cNvSpPr>
            <a:spLocks noGrp="1"/>
          </p:cNvSpPr>
          <p:nvPr>
            <p:ph type="title"/>
          </p:nvPr>
        </p:nvSpPr>
        <p:spPr/>
        <p:txBody>
          <a:bodyPr/>
          <a:lstStyle/>
          <a:p>
            <a:r>
              <a:rPr lang="en-US" altLang="en-US">
                <a:solidFill>
                  <a:srgbClr val="073763"/>
                </a:solidFill>
              </a:rPr>
              <a:t>Land Acknowledgement </a:t>
            </a:r>
            <a:endParaRPr lang="en-US" altLang="en-US"/>
          </a:p>
        </p:txBody>
      </p:sp>
      <p:sp>
        <p:nvSpPr>
          <p:cNvPr id="3" name="Content Placeholder 2">
            <a:extLst>
              <a:ext uri="{FF2B5EF4-FFF2-40B4-BE49-F238E27FC236}">
                <a16:creationId xmlns:a16="http://schemas.microsoft.com/office/drawing/2014/main" id="{176979C0-EAF9-22B6-4BE3-76428B7330C9}"/>
              </a:ext>
            </a:extLst>
          </p:cNvPr>
          <p:cNvSpPr>
            <a:spLocks noGrp="1"/>
          </p:cNvSpPr>
          <p:nvPr>
            <p:ph idx="1"/>
          </p:nvPr>
        </p:nvSpPr>
        <p:spPr/>
        <p:txBody>
          <a:bodyPr/>
          <a:lstStyle/>
          <a:p>
            <a:pPr algn="ctr">
              <a:spcBef>
                <a:spcPts val="600"/>
              </a:spcBef>
            </a:pPr>
            <a:endParaRPr lang="en-US"/>
          </a:p>
          <a:p>
            <a:pPr marL="0" indent="0" algn="ctr">
              <a:spcBef>
                <a:spcPts val="600"/>
              </a:spcBef>
              <a:buNone/>
            </a:pPr>
            <a:r>
              <a:rPr lang="en-CA" sz="3600" i="1">
                <a:solidFill>
                  <a:srgbClr val="073763"/>
                </a:solidFill>
              </a:rPr>
              <a:t>[We invite you to create a land acknowledgement to recognize the traditional, ancestral, and unceded land that your office/clinic is located on]</a:t>
            </a:r>
            <a:endParaRPr lang="en-CA" sz="3600">
              <a:solidFill>
                <a:srgbClr val="073763"/>
              </a:solidFill>
            </a:endParaRPr>
          </a:p>
          <a:p>
            <a:pPr algn="ctr">
              <a:spcBef>
                <a:spcPts val="600"/>
              </a:spcBef>
            </a:pPr>
            <a:endParaRPr lang="en-CA">
              <a:solidFill>
                <a:srgbClr val="073763"/>
              </a:solidFill>
            </a:endParaRPr>
          </a:p>
          <a:p>
            <a:endParaRPr lang="en-US"/>
          </a:p>
          <a:p>
            <a:endParaRPr lang="en-US"/>
          </a:p>
        </p:txBody>
      </p:sp>
    </p:spTree>
    <p:extLst>
      <p:ext uri="{BB962C8B-B14F-4D97-AF65-F5344CB8AC3E}">
        <p14:creationId xmlns:p14="http://schemas.microsoft.com/office/powerpoint/2010/main" val="2601984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3DF43-35DC-429E-9E95-74CC2679040D}"/>
              </a:ext>
            </a:extLst>
          </p:cNvPr>
          <p:cNvSpPr>
            <a:spLocks noGrp="1"/>
          </p:cNvSpPr>
          <p:nvPr>
            <p:ph type="title"/>
          </p:nvPr>
        </p:nvSpPr>
        <p:spPr>
          <a:xfrm>
            <a:off x="457200" y="2857500"/>
            <a:ext cx="8229600" cy="1143000"/>
          </a:xfrm>
        </p:spPr>
        <p:txBody>
          <a:bodyPr/>
          <a:lstStyle/>
          <a:p>
            <a:r>
              <a:rPr lang="en-CA">
                <a:ea typeface="MS PGothic"/>
              </a:rPr>
              <a:t>Opioid Side Effects</a:t>
            </a:r>
            <a:endParaRPr lang="en-CA"/>
          </a:p>
        </p:txBody>
      </p:sp>
    </p:spTree>
    <p:extLst>
      <p:ext uri="{BB962C8B-B14F-4D97-AF65-F5344CB8AC3E}">
        <p14:creationId xmlns:p14="http://schemas.microsoft.com/office/powerpoint/2010/main" val="4210990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3AE9-1E02-49A3-9720-9F8D8D5E631F}"/>
              </a:ext>
            </a:extLst>
          </p:cNvPr>
          <p:cNvSpPr>
            <a:spLocks noGrp="1"/>
          </p:cNvSpPr>
          <p:nvPr>
            <p:ph type="title"/>
          </p:nvPr>
        </p:nvSpPr>
        <p:spPr>
          <a:xfrm>
            <a:off x="457199" y="202436"/>
            <a:ext cx="8229600" cy="863278"/>
          </a:xfrm>
        </p:spPr>
        <p:txBody>
          <a:bodyPr/>
          <a:lstStyle/>
          <a:p>
            <a:r>
              <a:rPr lang="en-US">
                <a:ea typeface="MS PGothic"/>
              </a:rPr>
              <a:t>Common Opioid Side Effects</a:t>
            </a:r>
            <a:r>
              <a:rPr lang="en-US" baseline="30000">
                <a:ea typeface="MS PGothic"/>
              </a:rPr>
              <a:t>4</a:t>
            </a:r>
            <a:endParaRPr lang="en-US"/>
          </a:p>
        </p:txBody>
      </p:sp>
      <p:sp>
        <p:nvSpPr>
          <p:cNvPr id="4" name="Content Placeholder 16">
            <a:extLst>
              <a:ext uri="{FF2B5EF4-FFF2-40B4-BE49-F238E27FC236}">
                <a16:creationId xmlns:a16="http://schemas.microsoft.com/office/drawing/2014/main" id="{51DFB265-EA40-4F39-9F91-51A7C4E0233B}"/>
              </a:ext>
            </a:extLst>
          </p:cNvPr>
          <p:cNvSpPr>
            <a:spLocks noGrp="1"/>
          </p:cNvSpPr>
          <p:nvPr>
            <p:ph idx="1"/>
          </p:nvPr>
        </p:nvSpPr>
        <p:spPr>
          <a:xfrm>
            <a:off x="165934" y="5713645"/>
            <a:ext cx="8812131" cy="444336"/>
          </a:xfrm>
        </p:spPr>
        <p:txBody>
          <a:bodyPr/>
          <a:lstStyle/>
          <a:p>
            <a:pPr marL="0" indent="0" algn="ctr">
              <a:spcBef>
                <a:spcPts val="0"/>
              </a:spcBef>
              <a:buNone/>
            </a:pPr>
            <a:r>
              <a:rPr lang="en-CA" sz="1600" i="1">
                <a:ea typeface="MS PGothic"/>
              </a:rPr>
              <a:t>Take to your pharmacist if you experiencing side effect(s).</a:t>
            </a:r>
          </a:p>
          <a:p>
            <a:pPr marL="0" indent="0" algn="ctr">
              <a:spcBef>
                <a:spcPts val="0"/>
              </a:spcBef>
              <a:buNone/>
            </a:pPr>
            <a:r>
              <a:rPr lang="en-CA" sz="1600" i="1">
                <a:ea typeface="MS PGothic"/>
              </a:rPr>
              <a:t>It may be a sign to try a lower dose or different medication.</a:t>
            </a:r>
            <a:endParaRPr lang="en-CA" sz="1600"/>
          </a:p>
        </p:txBody>
      </p:sp>
      <p:grpSp>
        <p:nvGrpSpPr>
          <p:cNvPr id="48" name="Group 47">
            <a:extLst>
              <a:ext uri="{FF2B5EF4-FFF2-40B4-BE49-F238E27FC236}">
                <a16:creationId xmlns:a16="http://schemas.microsoft.com/office/drawing/2014/main" id="{DE9A297A-7734-4EAC-AD38-9DF859EE0A75}"/>
              </a:ext>
            </a:extLst>
          </p:cNvPr>
          <p:cNvGrpSpPr/>
          <p:nvPr/>
        </p:nvGrpSpPr>
        <p:grpSpPr>
          <a:xfrm>
            <a:off x="138320" y="1397040"/>
            <a:ext cx="8722928" cy="4204051"/>
            <a:chOff x="30103" y="1146205"/>
            <a:chExt cx="8448602" cy="4679514"/>
          </a:xfrm>
        </p:grpSpPr>
        <p:sp>
          <p:nvSpPr>
            <p:cNvPr id="34" name="TextBox 1">
              <a:extLst>
                <a:ext uri="{FF2B5EF4-FFF2-40B4-BE49-F238E27FC236}">
                  <a16:creationId xmlns:a16="http://schemas.microsoft.com/office/drawing/2014/main" id="{AA7E2261-9ED8-4A03-B49A-BB71AB27A530}"/>
                </a:ext>
              </a:extLst>
            </p:cNvPr>
            <p:cNvSpPr txBox="1"/>
            <p:nvPr/>
          </p:nvSpPr>
          <p:spPr>
            <a:xfrm>
              <a:off x="571573" y="5106290"/>
              <a:ext cx="3121166" cy="719429"/>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Constipation,</a:t>
              </a:r>
            </a:p>
            <a:p>
              <a:pPr algn="ctr"/>
              <a:r>
                <a:rPr lang="en-US">
                  <a:latin typeface="Calibri"/>
                  <a:ea typeface="MS PGothic"/>
                  <a:cs typeface="Calibri"/>
                </a:rPr>
                <a:t>Bladder Issues</a:t>
              </a:r>
              <a:endParaRPr lang="en-US"/>
            </a:p>
          </p:txBody>
        </p:sp>
        <p:grpSp>
          <p:nvGrpSpPr>
            <p:cNvPr id="44" name="Group 43">
              <a:extLst>
                <a:ext uri="{FF2B5EF4-FFF2-40B4-BE49-F238E27FC236}">
                  <a16:creationId xmlns:a16="http://schemas.microsoft.com/office/drawing/2014/main" id="{4E827B39-80C2-434E-BB9D-A556FC65B4BB}"/>
                </a:ext>
              </a:extLst>
            </p:cNvPr>
            <p:cNvGrpSpPr/>
            <p:nvPr/>
          </p:nvGrpSpPr>
          <p:grpSpPr>
            <a:xfrm>
              <a:off x="30103" y="1146205"/>
              <a:ext cx="8448602" cy="4679513"/>
              <a:chOff x="30103" y="1146205"/>
              <a:chExt cx="8448602" cy="4679513"/>
            </a:xfrm>
          </p:grpSpPr>
          <p:sp>
            <p:nvSpPr>
              <p:cNvPr id="27" name="TextBox 1">
                <a:extLst>
                  <a:ext uri="{FF2B5EF4-FFF2-40B4-BE49-F238E27FC236}">
                    <a16:creationId xmlns:a16="http://schemas.microsoft.com/office/drawing/2014/main" id="{39CFAE46-A94C-4455-A9C2-8A9968CDA881}"/>
                  </a:ext>
                </a:extLst>
              </p:cNvPr>
              <p:cNvSpPr txBox="1"/>
              <p:nvPr/>
            </p:nvSpPr>
            <p:spPr>
              <a:xfrm>
                <a:off x="4334448" y="2554270"/>
                <a:ext cx="2201553" cy="719429"/>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Slow Reaction Times,</a:t>
                </a:r>
              </a:p>
              <a:p>
                <a:pPr algn="ctr"/>
                <a:r>
                  <a:rPr lang="en-US">
                    <a:latin typeface="Calibri"/>
                    <a:ea typeface="MS PGothic"/>
                    <a:cs typeface="Calibri"/>
                  </a:rPr>
                  <a:t>Falls and Accidents</a:t>
                </a:r>
                <a:endParaRPr lang="en-US"/>
              </a:p>
            </p:txBody>
          </p:sp>
          <p:sp>
            <p:nvSpPr>
              <p:cNvPr id="32" name="TextBox 1">
                <a:extLst>
                  <a:ext uri="{FF2B5EF4-FFF2-40B4-BE49-F238E27FC236}">
                    <a16:creationId xmlns:a16="http://schemas.microsoft.com/office/drawing/2014/main" id="{57C52806-628E-4E34-BD7D-E88CE8F0AF89}"/>
                  </a:ext>
                </a:extLst>
              </p:cNvPr>
              <p:cNvSpPr txBox="1"/>
              <p:nvPr/>
            </p:nvSpPr>
            <p:spPr>
              <a:xfrm>
                <a:off x="2972433" y="5106289"/>
                <a:ext cx="2724029" cy="719429"/>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Nausea,</a:t>
                </a:r>
              </a:p>
              <a:p>
                <a:pPr algn="ctr"/>
                <a:r>
                  <a:rPr lang="en-US">
                    <a:latin typeface="Calibri"/>
                    <a:ea typeface="MS PGothic"/>
                    <a:cs typeface="Calibri"/>
                  </a:rPr>
                  <a:t>Vomiting</a:t>
                </a:r>
                <a:endParaRPr lang="en-US"/>
              </a:p>
            </p:txBody>
          </p:sp>
          <p:grpSp>
            <p:nvGrpSpPr>
              <p:cNvPr id="43" name="Group 42">
                <a:extLst>
                  <a:ext uri="{FF2B5EF4-FFF2-40B4-BE49-F238E27FC236}">
                    <a16:creationId xmlns:a16="http://schemas.microsoft.com/office/drawing/2014/main" id="{A571CA31-D8B0-49E0-8055-DF4B99D65A44}"/>
                  </a:ext>
                </a:extLst>
              </p:cNvPr>
              <p:cNvGrpSpPr/>
              <p:nvPr/>
            </p:nvGrpSpPr>
            <p:grpSpPr>
              <a:xfrm>
                <a:off x="30103" y="1146205"/>
                <a:ext cx="8448602" cy="4327358"/>
                <a:chOff x="30103" y="1146205"/>
                <a:chExt cx="8448602" cy="4327358"/>
              </a:xfrm>
            </p:grpSpPr>
            <p:sp>
              <p:nvSpPr>
                <p:cNvPr id="31" name="Oval 30">
                  <a:extLst>
                    <a:ext uri="{FF2B5EF4-FFF2-40B4-BE49-F238E27FC236}">
                      <a16:creationId xmlns:a16="http://schemas.microsoft.com/office/drawing/2014/main" id="{5D1B311F-B796-4752-9389-B3435E6E4FC9}"/>
                    </a:ext>
                  </a:extLst>
                </p:cNvPr>
                <p:cNvSpPr/>
                <p:nvPr/>
              </p:nvSpPr>
              <p:spPr>
                <a:xfrm>
                  <a:off x="467641" y="1159119"/>
                  <a:ext cx="1294493" cy="1351158"/>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241691A-C280-467A-B609-8A9713681DC4}"/>
                    </a:ext>
                  </a:extLst>
                </p:cNvPr>
                <p:cNvSpPr/>
                <p:nvPr/>
              </p:nvSpPr>
              <p:spPr>
                <a:xfrm>
                  <a:off x="6940997" y="1185810"/>
                  <a:ext cx="1294493"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F43D57E-78C4-45FE-A42D-DBADE1BC5351}"/>
                    </a:ext>
                  </a:extLst>
                </p:cNvPr>
                <p:cNvSpPr/>
                <p:nvPr/>
              </p:nvSpPr>
              <p:spPr>
                <a:xfrm>
                  <a:off x="1484910" y="3745517"/>
                  <a:ext cx="1294493"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81BCB6E-7E6C-4334-ABD8-C55932F261B8}"/>
                    </a:ext>
                  </a:extLst>
                </p:cNvPr>
                <p:cNvSpPr/>
                <p:nvPr/>
              </p:nvSpPr>
              <p:spPr>
                <a:xfrm>
                  <a:off x="2561228" y="1156752"/>
                  <a:ext cx="1294493"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F36D264-72BA-41E8-9F8A-BD8D2B252986}"/>
                    </a:ext>
                  </a:extLst>
                </p:cNvPr>
                <p:cNvSpPr/>
                <p:nvPr/>
              </p:nvSpPr>
              <p:spPr>
                <a:xfrm>
                  <a:off x="4808934" y="1146205"/>
                  <a:ext cx="1294493" cy="1351158"/>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31CD850-3C84-442C-94C4-F8AB2B2F5BF3}"/>
                    </a:ext>
                  </a:extLst>
                </p:cNvPr>
                <p:cNvSpPr/>
                <p:nvPr/>
              </p:nvSpPr>
              <p:spPr>
                <a:xfrm>
                  <a:off x="3635303" y="3739821"/>
                  <a:ext cx="1294493"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655AB27-57C8-42C5-9F99-5322626809C5}"/>
                    </a:ext>
                  </a:extLst>
                </p:cNvPr>
                <p:cNvSpPr/>
                <p:nvPr/>
              </p:nvSpPr>
              <p:spPr>
                <a:xfrm>
                  <a:off x="5869294" y="3700738"/>
                  <a:ext cx="1294493" cy="1351157"/>
                </a:xfrm>
                <a:prstGeom prst="ellipse">
                  <a:avLst/>
                </a:prstGeom>
                <a:solidFill>
                  <a:schemeClr val="bg1"/>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1">
                  <a:extLst>
                    <a:ext uri="{FF2B5EF4-FFF2-40B4-BE49-F238E27FC236}">
                      <a16:creationId xmlns:a16="http://schemas.microsoft.com/office/drawing/2014/main" id="{AE0E8E25-F660-4E10-8883-367F327F0D25}"/>
                    </a:ext>
                  </a:extLst>
                </p:cNvPr>
                <p:cNvSpPr txBox="1"/>
                <p:nvPr/>
              </p:nvSpPr>
              <p:spPr>
                <a:xfrm>
                  <a:off x="30103" y="2547285"/>
                  <a:ext cx="2268657" cy="719429"/>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Feeling Tired,</a:t>
                  </a:r>
                </a:p>
                <a:p>
                  <a:pPr algn="ctr"/>
                  <a:r>
                    <a:rPr lang="en-US">
                      <a:latin typeface="Calibri"/>
                      <a:ea typeface="MS PGothic"/>
                      <a:cs typeface="Calibri"/>
                    </a:rPr>
                    <a:t>Feeling Groggy</a:t>
                  </a:r>
                  <a:endParaRPr lang="en-US">
                    <a:cs typeface="Calibri"/>
                  </a:endParaRPr>
                </a:p>
              </p:txBody>
            </p:sp>
            <p:sp>
              <p:nvSpPr>
                <p:cNvPr id="26" name="TextBox 1">
                  <a:extLst>
                    <a:ext uri="{FF2B5EF4-FFF2-40B4-BE49-F238E27FC236}">
                      <a16:creationId xmlns:a16="http://schemas.microsoft.com/office/drawing/2014/main" id="{B7CA16BC-DD5A-4C4E-8AEB-5374B0101EE8}"/>
                    </a:ext>
                  </a:extLst>
                </p:cNvPr>
                <p:cNvSpPr txBox="1"/>
                <p:nvPr/>
              </p:nvSpPr>
              <p:spPr>
                <a:xfrm>
                  <a:off x="2255556" y="2569583"/>
                  <a:ext cx="2026995" cy="719429"/>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Confusion,</a:t>
                  </a:r>
                </a:p>
                <a:p>
                  <a:pPr algn="ctr"/>
                  <a:r>
                    <a:rPr lang="en-US">
                      <a:latin typeface="Calibri"/>
                      <a:ea typeface="MS PGothic"/>
                      <a:cs typeface="Calibri"/>
                    </a:rPr>
                    <a:t>Memory Difficulties</a:t>
                  </a:r>
                </a:p>
              </p:txBody>
            </p:sp>
            <p:sp>
              <p:nvSpPr>
                <p:cNvPr id="29" name="TextBox 1">
                  <a:extLst>
                    <a:ext uri="{FF2B5EF4-FFF2-40B4-BE49-F238E27FC236}">
                      <a16:creationId xmlns:a16="http://schemas.microsoft.com/office/drawing/2014/main" id="{32F9BA20-5F74-460B-B40D-F964DB7A78C7}"/>
                    </a:ext>
                  </a:extLst>
                </p:cNvPr>
                <p:cNvSpPr txBox="1"/>
                <p:nvPr/>
              </p:nvSpPr>
              <p:spPr>
                <a:xfrm>
                  <a:off x="6761794" y="2537994"/>
                  <a:ext cx="1716911" cy="719429"/>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Sweating,</a:t>
                  </a:r>
                </a:p>
                <a:p>
                  <a:pPr algn="ctr"/>
                  <a:r>
                    <a:rPr lang="en-US">
                      <a:latin typeface="Calibri"/>
                      <a:ea typeface="MS PGothic"/>
                      <a:cs typeface="Calibri"/>
                    </a:rPr>
                    <a:t>Itching Skin</a:t>
                  </a:r>
                  <a:endParaRPr lang="en-US"/>
                </a:p>
              </p:txBody>
            </p:sp>
            <p:sp>
              <p:nvSpPr>
                <p:cNvPr id="36" name="TextBox 1">
                  <a:extLst>
                    <a:ext uri="{FF2B5EF4-FFF2-40B4-BE49-F238E27FC236}">
                      <a16:creationId xmlns:a16="http://schemas.microsoft.com/office/drawing/2014/main" id="{D31BFE75-C37B-4E99-84B0-2C21D3B04E2F}"/>
                    </a:ext>
                  </a:extLst>
                </p:cNvPr>
                <p:cNvSpPr txBox="1"/>
                <p:nvPr/>
              </p:nvSpPr>
              <p:spPr>
                <a:xfrm>
                  <a:off x="5658084" y="5104231"/>
                  <a:ext cx="1716911" cy="369332"/>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Sexual Issues</a:t>
                  </a:r>
                  <a:endParaRPr lang="en-US"/>
                </a:p>
              </p:txBody>
            </p:sp>
            <p:pic>
              <p:nvPicPr>
                <p:cNvPr id="38" name="Graphic 38" descr="Moon and stars with solid fill">
                  <a:extLst>
                    <a:ext uri="{FF2B5EF4-FFF2-40B4-BE49-F238E27FC236}">
                      <a16:creationId xmlns:a16="http://schemas.microsoft.com/office/drawing/2014/main" id="{3CDC4331-74EA-4BEA-9481-83984D53C8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7227" y="1380360"/>
                  <a:ext cx="914400" cy="914400"/>
                </a:xfrm>
                <a:prstGeom prst="rect">
                  <a:avLst/>
                </a:prstGeom>
              </p:spPr>
            </p:pic>
            <p:pic>
              <p:nvPicPr>
                <p:cNvPr id="40" name="Graphic 40" descr="Toilet with solid fill">
                  <a:extLst>
                    <a:ext uri="{FF2B5EF4-FFF2-40B4-BE49-F238E27FC236}">
                      <a16:creationId xmlns:a16="http://schemas.microsoft.com/office/drawing/2014/main" id="{4FE1EE62-4818-451C-B731-EFCA53CC11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74960" y="3963895"/>
                  <a:ext cx="914400" cy="914400"/>
                </a:xfrm>
                <a:prstGeom prst="rect">
                  <a:avLst/>
                </a:prstGeom>
              </p:spPr>
            </p:pic>
            <p:pic>
              <p:nvPicPr>
                <p:cNvPr id="41" name="Graphic 41" descr="Head with gears with solid fill">
                  <a:extLst>
                    <a:ext uri="{FF2B5EF4-FFF2-40B4-BE49-F238E27FC236}">
                      <a16:creationId xmlns:a16="http://schemas.microsoft.com/office/drawing/2014/main" id="{D0A3AE2B-822B-4A27-B414-80427B5D0E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81018" y="1365675"/>
                  <a:ext cx="914400" cy="914400"/>
                </a:xfrm>
                <a:prstGeom prst="rect">
                  <a:avLst/>
                </a:prstGeom>
              </p:spPr>
            </p:pic>
            <p:pic>
              <p:nvPicPr>
                <p:cNvPr id="45" name="Graphic 45" descr="Home1 with solid fill">
                  <a:extLst>
                    <a:ext uri="{FF2B5EF4-FFF2-40B4-BE49-F238E27FC236}">
                      <a16:creationId xmlns:a16="http://schemas.microsoft.com/office/drawing/2014/main" id="{DA58A2E4-48F3-4373-915E-8C1ED86BD3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72390" y="3826246"/>
                  <a:ext cx="914400" cy="914400"/>
                </a:xfrm>
                <a:prstGeom prst="rect">
                  <a:avLst/>
                </a:prstGeom>
              </p:spPr>
            </p:pic>
            <p:pic>
              <p:nvPicPr>
                <p:cNvPr id="47" name="Graphic 47" descr="Water with solid fill">
                  <a:extLst>
                    <a:ext uri="{FF2B5EF4-FFF2-40B4-BE49-F238E27FC236}">
                      <a16:creationId xmlns:a16="http://schemas.microsoft.com/office/drawing/2014/main" id="{2E8A6530-8EF3-47C3-8701-787B38FFE3E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31042" y="1413644"/>
                  <a:ext cx="914400" cy="914400"/>
                </a:xfrm>
                <a:prstGeom prst="rect">
                  <a:avLst/>
                </a:prstGeom>
              </p:spPr>
            </p:pic>
            <p:pic>
              <p:nvPicPr>
                <p:cNvPr id="6" name="Graphic 5" descr="Slippery with solid fill">
                  <a:extLst>
                    <a:ext uri="{FF2B5EF4-FFF2-40B4-BE49-F238E27FC236}">
                      <a16:creationId xmlns:a16="http://schemas.microsoft.com/office/drawing/2014/main" id="{AA6CEE9E-22D8-4E5B-A199-4AB79B2DCB3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81186" y="1296884"/>
                  <a:ext cx="914400" cy="914400"/>
                </a:xfrm>
                <a:prstGeom prst="rect">
                  <a:avLst/>
                </a:prstGeom>
              </p:spPr>
            </p:pic>
            <p:pic>
              <p:nvPicPr>
                <p:cNvPr id="42" name="Graphic 41" descr="Stomach with solid fill">
                  <a:extLst>
                    <a:ext uri="{FF2B5EF4-FFF2-40B4-BE49-F238E27FC236}">
                      <a16:creationId xmlns:a16="http://schemas.microsoft.com/office/drawing/2014/main" id="{5F7225CB-7DA8-44CC-9A62-A07A104678D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25348" y="3891998"/>
                  <a:ext cx="914400" cy="914400"/>
                </a:xfrm>
                <a:prstGeom prst="rect">
                  <a:avLst/>
                </a:prstGeom>
              </p:spPr>
            </p:pic>
          </p:grpSp>
        </p:grpSp>
      </p:grpSp>
    </p:spTree>
    <p:extLst>
      <p:ext uri="{BB962C8B-B14F-4D97-AF65-F5344CB8AC3E}">
        <p14:creationId xmlns:p14="http://schemas.microsoft.com/office/powerpoint/2010/main" val="1637792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FB91-7930-4BBA-A853-B569D7E330E0}"/>
              </a:ext>
            </a:extLst>
          </p:cNvPr>
          <p:cNvSpPr>
            <a:spLocks noGrp="1"/>
          </p:cNvSpPr>
          <p:nvPr>
            <p:ph type="title"/>
          </p:nvPr>
        </p:nvSpPr>
        <p:spPr>
          <a:xfrm>
            <a:off x="147918" y="274638"/>
            <a:ext cx="8915399" cy="1143000"/>
          </a:xfrm>
        </p:spPr>
        <p:txBody>
          <a:bodyPr/>
          <a:lstStyle/>
          <a:p>
            <a:r>
              <a:rPr lang="en-CA">
                <a:ea typeface="MS PGothic"/>
              </a:rPr>
              <a:t>Medications for Opioid Constipation</a:t>
            </a:r>
            <a:r>
              <a:rPr lang="en-CA" baseline="30000">
                <a:ea typeface="MS PGothic"/>
              </a:rPr>
              <a:t>11</a:t>
            </a:r>
            <a:endParaRPr lang="en-CA">
              <a:ea typeface="MS PGothic"/>
            </a:endParaRPr>
          </a:p>
        </p:txBody>
      </p:sp>
      <p:graphicFrame>
        <p:nvGraphicFramePr>
          <p:cNvPr id="4" name="Table 4">
            <a:extLst>
              <a:ext uri="{FF2B5EF4-FFF2-40B4-BE49-F238E27FC236}">
                <a16:creationId xmlns:a16="http://schemas.microsoft.com/office/drawing/2014/main" id="{0F6F8950-A43E-464F-B64A-247DF9DDBB1B}"/>
              </a:ext>
            </a:extLst>
          </p:cNvPr>
          <p:cNvGraphicFramePr>
            <a:graphicFrameLocks noGrp="1"/>
          </p:cNvGraphicFramePr>
          <p:nvPr>
            <p:ph idx="1"/>
            <p:extLst>
              <p:ext uri="{D42A27DB-BD31-4B8C-83A1-F6EECF244321}">
                <p14:modId xmlns:p14="http://schemas.microsoft.com/office/powerpoint/2010/main" val="3610733312"/>
              </p:ext>
            </p:extLst>
          </p:nvPr>
        </p:nvGraphicFramePr>
        <p:xfrm>
          <a:off x="415636" y="1476990"/>
          <a:ext cx="8406071" cy="4674428"/>
        </p:xfrm>
        <a:graphic>
          <a:graphicData uri="http://schemas.openxmlformats.org/drawingml/2006/table">
            <a:tbl>
              <a:tblPr firstRow="1" bandRow="1">
                <a:tableStyleId>{5C22544A-7EE6-4342-B048-85BDC9FD1C3A}</a:tableStyleId>
              </a:tblPr>
              <a:tblGrid>
                <a:gridCol w="1681214">
                  <a:extLst>
                    <a:ext uri="{9D8B030D-6E8A-4147-A177-3AD203B41FA5}">
                      <a16:colId xmlns:a16="http://schemas.microsoft.com/office/drawing/2014/main" val="2088382357"/>
                    </a:ext>
                  </a:extLst>
                </a:gridCol>
                <a:gridCol w="1681214">
                  <a:extLst>
                    <a:ext uri="{9D8B030D-6E8A-4147-A177-3AD203B41FA5}">
                      <a16:colId xmlns:a16="http://schemas.microsoft.com/office/drawing/2014/main" val="1441249097"/>
                    </a:ext>
                  </a:extLst>
                </a:gridCol>
                <a:gridCol w="1951848">
                  <a:extLst>
                    <a:ext uri="{9D8B030D-6E8A-4147-A177-3AD203B41FA5}">
                      <a16:colId xmlns:a16="http://schemas.microsoft.com/office/drawing/2014/main" val="2467276557"/>
                    </a:ext>
                  </a:extLst>
                </a:gridCol>
                <a:gridCol w="3091795">
                  <a:extLst>
                    <a:ext uri="{9D8B030D-6E8A-4147-A177-3AD203B41FA5}">
                      <a16:colId xmlns:a16="http://schemas.microsoft.com/office/drawing/2014/main" val="2903262151"/>
                    </a:ext>
                  </a:extLst>
                </a:gridCol>
              </a:tblGrid>
              <a:tr h="409787">
                <a:tc>
                  <a:txBody>
                    <a:bodyPr/>
                    <a:lstStyle/>
                    <a:p>
                      <a:pPr algn="ctr"/>
                      <a:endParaRPr lang="en-CA"/>
                    </a:p>
                  </a:txBody>
                  <a:tcPr>
                    <a:solidFill>
                      <a:schemeClr val="bg1"/>
                    </a:solidFill>
                  </a:tcPr>
                </a:tc>
                <a:tc gridSpan="2">
                  <a:txBody>
                    <a:bodyPr/>
                    <a:lstStyle/>
                    <a:p>
                      <a:pPr algn="ctr"/>
                      <a:r>
                        <a:rPr lang="en-CA"/>
                        <a:t>Stimulants </a:t>
                      </a:r>
                    </a:p>
                  </a:txBody>
                  <a:tcPr anchor="ctr">
                    <a:solidFill>
                      <a:schemeClr val="accent2"/>
                    </a:solidFill>
                  </a:tcPr>
                </a:tc>
                <a:tc hMerge="1">
                  <a:txBody>
                    <a:bodyPr/>
                    <a:lstStyle/>
                    <a:p>
                      <a:endParaRPr lang="en-CA"/>
                    </a:p>
                  </a:txBody>
                  <a:tcPr/>
                </a:tc>
                <a:tc>
                  <a:txBody>
                    <a:bodyPr/>
                    <a:lstStyle/>
                    <a:p>
                      <a:pPr algn="ctr"/>
                      <a:r>
                        <a:rPr lang="en-CA"/>
                        <a:t>Osmotic Laxatives</a:t>
                      </a:r>
                    </a:p>
                  </a:txBody>
                  <a:tcPr anchor="ctr">
                    <a:solidFill>
                      <a:schemeClr val="accent5">
                        <a:lumMod val="75000"/>
                      </a:schemeClr>
                    </a:solidFill>
                  </a:tcPr>
                </a:tc>
                <a:extLst>
                  <a:ext uri="{0D108BD9-81ED-4DB2-BD59-A6C34878D82A}">
                    <a16:rowId xmlns:a16="http://schemas.microsoft.com/office/drawing/2014/main" val="1361806441"/>
                  </a:ext>
                </a:extLst>
              </a:tr>
              <a:tr h="409787">
                <a:tc rowSpan="2">
                  <a:txBody>
                    <a:bodyPr/>
                    <a:lstStyle/>
                    <a:p>
                      <a:pPr algn="ctr"/>
                      <a:r>
                        <a:rPr lang="en-CA" sz="1800" b="1"/>
                        <a:t>Example</a:t>
                      </a:r>
                    </a:p>
                  </a:txBody>
                  <a:tcPr anchor="ctr">
                    <a:solidFill>
                      <a:schemeClr val="bg1">
                        <a:lumMod val="85000"/>
                      </a:schemeClr>
                    </a:solidFill>
                  </a:tcPr>
                </a:tc>
                <a:tc>
                  <a:txBody>
                    <a:bodyPr/>
                    <a:lstStyle/>
                    <a:p>
                      <a:pPr algn="ctr"/>
                      <a:r>
                        <a:rPr lang="en-CA" sz="1800"/>
                        <a:t>Sennosides </a:t>
                      </a:r>
                    </a:p>
                  </a:txBody>
                  <a:tcPr anchor="ctr">
                    <a:solidFill>
                      <a:schemeClr val="accent2">
                        <a:lumMod val="40000"/>
                        <a:lumOff val="60000"/>
                      </a:schemeClr>
                    </a:solidFill>
                  </a:tcPr>
                </a:tc>
                <a:tc>
                  <a:txBody>
                    <a:bodyPr/>
                    <a:lstStyle/>
                    <a:p>
                      <a:pPr algn="ctr"/>
                      <a:r>
                        <a:rPr lang="en-CA" sz="1800"/>
                        <a:t>Bisacodyl</a:t>
                      </a:r>
                    </a:p>
                  </a:txBody>
                  <a:tcPr anchor="ctr">
                    <a:solidFill>
                      <a:schemeClr val="accent2">
                        <a:lumMod val="40000"/>
                        <a:lumOff val="60000"/>
                      </a:schemeClr>
                    </a:solidFill>
                  </a:tcPr>
                </a:tc>
                <a:tc>
                  <a:txBody>
                    <a:bodyPr/>
                    <a:lstStyle/>
                    <a:p>
                      <a:pPr algn="ctr"/>
                      <a:r>
                        <a:rPr lang="en-CA" sz="1800"/>
                        <a:t>PEG 3350 </a:t>
                      </a:r>
                    </a:p>
                  </a:txBody>
                  <a:tcPr anchor="ctr">
                    <a:solidFill>
                      <a:schemeClr val="accent5">
                        <a:lumMod val="40000"/>
                        <a:lumOff val="60000"/>
                      </a:schemeClr>
                    </a:solidFill>
                  </a:tcPr>
                </a:tc>
                <a:extLst>
                  <a:ext uri="{0D108BD9-81ED-4DB2-BD59-A6C34878D82A}">
                    <a16:rowId xmlns:a16="http://schemas.microsoft.com/office/drawing/2014/main" val="1258400549"/>
                  </a:ext>
                </a:extLst>
              </a:tr>
              <a:tr h="2010815">
                <a:tc vMerge="1">
                  <a:txBody>
                    <a:bodyPr/>
                    <a:lstStyle/>
                    <a:p>
                      <a:pPr algn="ctr"/>
                      <a:endParaRPr lang="en-CA" sz="1800"/>
                    </a:p>
                  </a:txBody>
                  <a:tcPr>
                    <a:solidFill>
                      <a:schemeClr val="accent2">
                        <a:lumMod val="40000"/>
                        <a:lumOff val="60000"/>
                      </a:schemeClr>
                    </a:solidFill>
                  </a:tcPr>
                </a:tc>
                <a:tc>
                  <a:txBody>
                    <a:bodyPr/>
                    <a:lstStyle/>
                    <a:p>
                      <a:pPr algn="ctr"/>
                      <a:endParaRPr lang="en-CA" sz="1800"/>
                    </a:p>
                  </a:txBody>
                  <a:tcPr anchor="ctr">
                    <a:solidFill>
                      <a:schemeClr val="accent2">
                        <a:lumMod val="40000"/>
                        <a:lumOff val="60000"/>
                      </a:schemeClr>
                    </a:solidFill>
                  </a:tcPr>
                </a:tc>
                <a:tc>
                  <a:txBody>
                    <a:bodyPr/>
                    <a:lstStyle/>
                    <a:p>
                      <a:pPr algn="ctr"/>
                      <a:endParaRPr lang="en-CA" sz="1800"/>
                    </a:p>
                  </a:txBody>
                  <a:tcPr anchor="ctr">
                    <a:solidFill>
                      <a:schemeClr val="accent2">
                        <a:lumMod val="40000"/>
                        <a:lumOff val="60000"/>
                      </a:schemeClr>
                    </a:solidFill>
                  </a:tcPr>
                </a:tc>
                <a:tc>
                  <a:txBody>
                    <a:bodyPr/>
                    <a:lstStyle/>
                    <a:p>
                      <a:pPr algn="ctr"/>
                      <a:endParaRPr lang="en-CA" sz="1800"/>
                    </a:p>
                  </a:txBody>
                  <a:tcPr anchor="ctr">
                    <a:solidFill>
                      <a:schemeClr val="accent5">
                        <a:lumMod val="40000"/>
                        <a:lumOff val="60000"/>
                      </a:schemeClr>
                    </a:solidFill>
                  </a:tcPr>
                </a:tc>
                <a:extLst>
                  <a:ext uri="{0D108BD9-81ED-4DB2-BD59-A6C34878D82A}">
                    <a16:rowId xmlns:a16="http://schemas.microsoft.com/office/drawing/2014/main" val="1051102326"/>
                  </a:ext>
                </a:extLst>
              </a:tr>
              <a:tr h="717126">
                <a:tc>
                  <a:txBody>
                    <a:bodyPr/>
                    <a:lstStyle/>
                    <a:p>
                      <a:pPr algn="ctr"/>
                      <a:r>
                        <a:rPr lang="en-CA" sz="1800" b="1"/>
                        <a:t>Dose </a:t>
                      </a:r>
                    </a:p>
                  </a:txBody>
                  <a:tcPr anchor="ctr">
                    <a:solidFill>
                      <a:schemeClr val="bg1">
                        <a:lumMod val="95000"/>
                      </a:schemeClr>
                    </a:solidFill>
                  </a:tcPr>
                </a:tc>
                <a:tc>
                  <a:txBody>
                    <a:bodyPr/>
                    <a:lstStyle/>
                    <a:p>
                      <a:pPr algn="ctr"/>
                      <a:r>
                        <a:rPr lang="en-CA" sz="1800"/>
                        <a:t>2 tablets daily at bedtime </a:t>
                      </a:r>
                    </a:p>
                  </a:txBody>
                  <a:tcPr anchor="ctr">
                    <a:solidFill>
                      <a:schemeClr val="accent2">
                        <a:lumMod val="20000"/>
                        <a:lumOff val="80000"/>
                      </a:schemeClr>
                    </a:solidFill>
                  </a:tcPr>
                </a:tc>
                <a:tc>
                  <a:txBody>
                    <a:bodyPr/>
                    <a:lstStyle/>
                    <a:p>
                      <a:pPr algn="ctr"/>
                      <a:r>
                        <a:rPr lang="en-CA" sz="1800"/>
                        <a:t>5 – 10 mg daily at bedtime </a:t>
                      </a:r>
                    </a:p>
                  </a:txBody>
                  <a:tcPr anchor="ctr">
                    <a:solidFill>
                      <a:schemeClr val="accent2">
                        <a:lumMod val="20000"/>
                        <a:lumOff val="80000"/>
                      </a:schemeClr>
                    </a:solidFill>
                  </a:tcPr>
                </a:tc>
                <a:tc>
                  <a:txBody>
                    <a:bodyPr/>
                    <a:lstStyle/>
                    <a:p>
                      <a:pPr algn="ctr"/>
                      <a:r>
                        <a:rPr lang="en-CA" sz="1800"/>
                        <a:t>17 grams (capful) once daily </a:t>
                      </a:r>
                    </a:p>
                  </a:txBody>
                  <a:tcPr anchor="ctr">
                    <a:solidFill>
                      <a:schemeClr val="accent5">
                        <a:lumMod val="20000"/>
                        <a:lumOff val="80000"/>
                      </a:schemeClr>
                    </a:solidFill>
                  </a:tcPr>
                </a:tc>
                <a:extLst>
                  <a:ext uri="{0D108BD9-81ED-4DB2-BD59-A6C34878D82A}">
                    <a16:rowId xmlns:a16="http://schemas.microsoft.com/office/drawing/2014/main" val="558675676"/>
                  </a:ext>
                </a:extLst>
              </a:tr>
              <a:tr h="409787">
                <a:tc>
                  <a:txBody>
                    <a:bodyPr/>
                    <a:lstStyle/>
                    <a:p>
                      <a:pPr algn="ctr"/>
                      <a:r>
                        <a:rPr lang="en-CA" sz="1800" b="1"/>
                        <a:t>Onset </a:t>
                      </a:r>
                    </a:p>
                  </a:txBody>
                  <a:tcPr anchor="ctr">
                    <a:solidFill>
                      <a:schemeClr val="bg1">
                        <a:lumMod val="85000"/>
                      </a:schemeClr>
                    </a:solidFill>
                  </a:tcPr>
                </a:tc>
                <a:tc gridSpan="2">
                  <a:txBody>
                    <a:bodyPr/>
                    <a:lstStyle/>
                    <a:p>
                      <a:pPr algn="ctr"/>
                      <a:r>
                        <a:rPr lang="en-CA" sz="1800"/>
                        <a:t>6 – 12 hours </a:t>
                      </a:r>
                    </a:p>
                  </a:txBody>
                  <a:tcPr anchor="ctr">
                    <a:solidFill>
                      <a:schemeClr val="accent2">
                        <a:lumMod val="40000"/>
                        <a:lumOff val="60000"/>
                      </a:schemeClr>
                    </a:solidFill>
                  </a:tcPr>
                </a:tc>
                <a:tc hMerge="1">
                  <a:txBody>
                    <a:bodyPr/>
                    <a:lstStyle/>
                    <a:p>
                      <a:endParaRPr lang="en-CA"/>
                    </a:p>
                  </a:txBody>
                  <a:tcPr/>
                </a:tc>
                <a:tc>
                  <a:txBody>
                    <a:bodyPr/>
                    <a:lstStyle/>
                    <a:p>
                      <a:pPr algn="ctr"/>
                      <a:r>
                        <a:rPr lang="en-CA" sz="1800"/>
                        <a:t>2-4 days </a:t>
                      </a:r>
                    </a:p>
                  </a:txBody>
                  <a:tcPr anchor="ctr">
                    <a:solidFill>
                      <a:schemeClr val="accent5">
                        <a:lumMod val="40000"/>
                        <a:lumOff val="60000"/>
                      </a:schemeClr>
                    </a:solidFill>
                  </a:tcPr>
                </a:tc>
                <a:extLst>
                  <a:ext uri="{0D108BD9-81ED-4DB2-BD59-A6C34878D82A}">
                    <a16:rowId xmlns:a16="http://schemas.microsoft.com/office/drawing/2014/main" val="3936943332"/>
                  </a:ext>
                </a:extLst>
              </a:tr>
              <a:tr h="717126">
                <a:tc>
                  <a:txBody>
                    <a:bodyPr/>
                    <a:lstStyle/>
                    <a:p>
                      <a:pPr algn="ctr"/>
                      <a:r>
                        <a:rPr lang="en-CA" sz="1800" b="1"/>
                        <a:t>Side Effects </a:t>
                      </a:r>
                    </a:p>
                  </a:txBody>
                  <a:tcPr anchor="ctr">
                    <a:solidFill>
                      <a:schemeClr val="bg1">
                        <a:lumMod val="95000"/>
                      </a:schemeClr>
                    </a:solidFill>
                  </a:tcPr>
                </a:tc>
                <a:tc gridSpan="2">
                  <a:txBody>
                    <a:bodyPr/>
                    <a:lstStyle/>
                    <a:p>
                      <a:pPr algn="ctr"/>
                      <a:r>
                        <a:rPr lang="en-CA" sz="1800"/>
                        <a:t>Stomach pain, cramps, diarrhea, discolored urine (sennosides)</a:t>
                      </a:r>
                    </a:p>
                  </a:txBody>
                  <a:tcPr anchor="ctr">
                    <a:solidFill>
                      <a:schemeClr val="accent2">
                        <a:lumMod val="20000"/>
                        <a:lumOff val="80000"/>
                      </a:schemeClr>
                    </a:solidFill>
                  </a:tcPr>
                </a:tc>
                <a:tc hMerge="1">
                  <a:txBody>
                    <a:bodyPr/>
                    <a:lstStyle/>
                    <a:p>
                      <a:endParaRPr lang="en-CA"/>
                    </a:p>
                  </a:txBody>
                  <a:tcPr/>
                </a:tc>
                <a:tc>
                  <a:txBody>
                    <a:bodyPr/>
                    <a:lstStyle/>
                    <a:p>
                      <a:pPr algn="ctr"/>
                      <a:r>
                        <a:rPr lang="en-CA" sz="1800"/>
                        <a:t>Bloating, stomach upset, diarrhea </a:t>
                      </a:r>
                    </a:p>
                  </a:txBody>
                  <a:tcPr anchor="ctr">
                    <a:solidFill>
                      <a:schemeClr val="accent5">
                        <a:lumMod val="20000"/>
                        <a:lumOff val="80000"/>
                      </a:schemeClr>
                    </a:solidFill>
                  </a:tcPr>
                </a:tc>
                <a:extLst>
                  <a:ext uri="{0D108BD9-81ED-4DB2-BD59-A6C34878D82A}">
                    <a16:rowId xmlns:a16="http://schemas.microsoft.com/office/drawing/2014/main" val="2608157643"/>
                  </a:ext>
                </a:extLst>
              </a:tr>
            </a:tbl>
          </a:graphicData>
        </a:graphic>
      </p:graphicFrame>
      <p:pic>
        <p:nvPicPr>
          <p:cNvPr id="3" name="Picture 4" descr="A picture containing website&#10;&#10;Description automatically generated">
            <a:extLst>
              <a:ext uri="{FF2B5EF4-FFF2-40B4-BE49-F238E27FC236}">
                <a16:creationId xmlns:a16="http://schemas.microsoft.com/office/drawing/2014/main" id="{EF805DEF-992F-499C-85FF-83352E586863}"/>
              </a:ext>
            </a:extLst>
          </p:cNvPr>
          <p:cNvPicPr>
            <a:picLocks noChangeAspect="1"/>
          </p:cNvPicPr>
          <p:nvPr/>
        </p:nvPicPr>
        <p:blipFill>
          <a:blip r:embed="rId3"/>
          <a:stretch>
            <a:fillRect/>
          </a:stretch>
        </p:blipFill>
        <p:spPr>
          <a:xfrm>
            <a:off x="2135856" y="2532248"/>
            <a:ext cx="1631771" cy="1489878"/>
          </a:xfrm>
          <a:prstGeom prst="rect">
            <a:avLst/>
          </a:prstGeom>
        </p:spPr>
      </p:pic>
      <p:pic>
        <p:nvPicPr>
          <p:cNvPr id="6" name="Picture 6" descr="A picture containing bottle, toiletry, indoor, close&#10;&#10;Description automatically generated">
            <a:extLst>
              <a:ext uri="{FF2B5EF4-FFF2-40B4-BE49-F238E27FC236}">
                <a16:creationId xmlns:a16="http://schemas.microsoft.com/office/drawing/2014/main" id="{B6459AF5-FC8A-4792-A0C4-FB987D0B9B5F}"/>
              </a:ext>
            </a:extLst>
          </p:cNvPr>
          <p:cNvPicPr>
            <a:picLocks noChangeAspect="1"/>
          </p:cNvPicPr>
          <p:nvPr/>
        </p:nvPicPr>
        <p:blipFill>
          <a:blip r:embed="rId4"/>
          <a:stretch>
            <a:fillRect/>
          </a:stretch>
        </p:blipFill>
        <p:spPr>
          <a:xfrm>
            <a:off x="5996233" y="2196608"/>
            <a:ext cx="2378430" cy="2155452"/>
          </a:xfrm>
          <a:prstGeom prst="rect">
            <a:avLst/>
          </a:prstGeom>
        </p:spPr>
      </p:pic>
      <p:pic>
        <p:nvPicPr>
          <p:cNvPr id="8" name="Picture 7" descr="Logo&#10;&#10;Description automatically generated">
            <a:extLst>
              <a:ext uri="{FF2B5EF4-FFF2-40B4-BE49-F238E27FC236}">
                <a16:creationId xmlns:a16="http://schemas.microsoft.com/office/drawing/2014/main" id="{3876250E-DB8A-4663-9FFF-E33C2EBA4502}"/>
              </a:ext>
            </a:extLst>
          </p:cNvPr>
          <p:cNvPicPr>
            <a:picLocks noChangeAspect="1"/>
          </p:cNvPicPr>
          <p:nvPr/>
        </p:nvPicPr>
        <p:blipFill>
          <a:blip r:embed="rId5"/>
          <a:stretch>
            <a:fillRect/>
          </a:stretch>
        </p:blipFill>
        <p:spPr>
          <a:xfrm>
            <a:off x="4126523" y="2378818"/>
            <a:ext cx="1359876" cy="1801426"/>
          </a:xfrm>
          <a:prstGeom prst="rect">
            <a:avLst/>
          </a:prstGeom>
        </p:spPr>
      </p:pic>
      <p:sp>
        <p:nvSpPr>
          <p:cNvPr id="10" name="TextBox 1">
            <a:extLst>
              <a:ext uri="{FF2B5EF4-FFF2-40B4-BE49-F238E27FC236}">
                <a16:creationId xmlns:a16="http://schemas.microsoft.com/office/drawing/2014/main" id="{42C2689D-A4D5-45D1-9007-F4B2C8CF76A7}"/>
              </a:ext>
            </a:extLst>
          </p:cNvPr>
          <p:cNvSpPr txBox="1"/>
          <p:nvPr/>
        </p:nvSpPr>
        <p:spPr>
          <a:xfrm>
            <a:off x="4681904" y="6094535"/>
            <a:ext cx="114886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sz="800" dirty="0">
              <a:cs typeface="Calibri"/>
            </a:endParaRPr>
          </a:p>
        </p:txBody>
      </p:sp>
      <p:sp>
        <p:nvSpPr>
          <p:cNvPr id="11" name="TextBox 1">
            <a:extLst>
              <a:ext uri="{FF2B5EF4-FFF2-40B4-BE49-F238E27FC236}">
                <a16:creationId xmlns:a16="http://schemas.microsoft.com/office/drawing/2014/main" id="{AC0B14BC-BC28-4D00-AEAA-8A74DC8ECE3B}"/>
              </a:ext>
            </a:extLst>
          </p:cNvPr>
          <p:cNvSpPr txBox="1"/>
          <p:nvPr/>
        </p:nvSpPr>
        <p:spPr>
          <a:xfrm>
            <a:off x="7742890" y="6095796"/>
            <a:ext cx="126609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sz="800" dirty="0">
              <a:solidFill>
                <a:srgbClr val="000000"/>
              </a:solidFill>
              <a:cs typeface="Calibri"/>
            </a:endParaRPr>
          </a:p>
        </p:txBody>
      </p:sp>
      <p:sp>
        <p:nvSpPr>
          <p:cNvPr id="12" name="TextBox 11">
            <a:extLst>
              <a:ext uri="{FF2B5EF4-FFF2-40B4-BE49-F238E27FC236}">
                <a16:creationId xmlns:a16="http://schemas.microsoft.com/office/drawing/2014/main" id="{335D1B08-992F-4FE0-908E-C04814B99CFF}"/>
              </a:ext>
            </a:extLst>
          </p:cNvPr>
          <p:cNvSpPr txBox="1"/>
          <p:nvPr/>
        </p:nvSpPr>
        <p:spPr>
          <a:xfrm>
            <a:off x="8372784" y="6587185"/>
            <a:ext cx="142808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alibri"/>
                <a:ea typeface="MS PGothic"/>
                <a:cs typeface="Calibri"/>
              </a:rPr>
              <a:t>Images 6 - 8</a:t>
            </a:r>
            <a:endParaRPr lang="en-US" sz="1000" dirty="0">
              <a:cs typeface="Calibri"/>
            </a:endParaRPr>
          </a:p>
          <a:p>
            <a:endParaRPr lang="en-US">
              <a:cs typeface="Calibri"/>
            </a:endParaRPr>
          </a:p>
        </p:txBody>
      </p:sp>
    </p:spTree>
    <p:extLst>
      <p:ext uri="{BB962C8B-B14F-4D97-AF65-F5344CB8AC3E}">
        <p14:creationId xmlns:p14="http://schemas.microsoft.com/office/powerpoint/2010/main" val="2361863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3658-7B22-4B46-8E2B-A66BAE24CE58}"/>
              </a:ext>
            </a:extLst>
          </p:cNvPr>
          <p:cNvSpPr>
            <a:spLocks noGrp="1"/>
          </p:cNvSpPr>
          <p:nvPr>
            <p:ph type="title"/>
          </p:nvPr>
        </p:nvSpPr>
        <p:spPr>
          <a:xfrm>
            <a:off x="0" y="129958"/>
            <a:ext cx="9097701" cy="1143000"/>
          </a:xfrm>
        </p:spPr>
        <p:txBody>
          <a:bodyPr/>
          <a:lstStyle/>
          <a:p>
            <a:r>
              <a:rPr lang="en-CA">
                <a:ea typeface="MS PGothic"/>
              </a:rPr>
              <a:t>Opioid Side Effects</a:t>
            </a:r>
          </a:p>
        </p:txBody>
      </p:sp>
      <p:graphicFrame>
        <p:nvGraphicFramePr>
          <p:cNvPr id="4" name="Diagram 3">
            <a:extLst>
              <a:ext uri="{FF2B5EF4-FFF2-40B4-BE49-F238E27FC236}">
                <a16:creationId xmlns:a16="http://schemas.microsoft.com/office/drawing/2014/main" id="{75C47484-B559-44E8-8D1D-55C58C4339ED}"/>
              </a:ext>
            </a:extLst>
          </p:cNvPr>
          <p:cNvGraphicFramePr/>
          <p:nvPr>
            <p:extLst>
              <p:ext uri="{D42A27DB-BD31-4B8C-83A1-F6EECF244321}">
                <p14:modId xmlns:p14="http://schemas.microsoft.com/office/powerpoint/2010/main" val="2148996291"/>
              </p:ext>
            </p:extLst>
          </p:nvPr>
        </p:nvGraphicFramePr>
        <p:xfrm>
          <a:off x="609367" y="1312671"/>
          <a:ext cx="8124826" cy="3936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6529D8D-F5DC-4173-8699-7F9CCDE9CBEE}"/>
              </a:ext>
            </a:extLst>
          </p:cNvPr>
          <p:cNvSpPr txBox="1"/>
          <p:nvPr/>
        </p:nvSpPr>
        <p:spPr>
          <a:xfrm>
            <a:off x="457082" y="5381237"/>
            <a:ext cx="8277111" cy="646331"/>
          </a:xfrm>
          <a:prstGeom prst="rect">
            <a:avLst/>
          </a:prstGeom>
          <a:noFill/>
        </p:spPr>
        <p:txBody>
          <a:bodyPr wrap="square" lIns="91440" tIns="45720" rIns="91440" bIns="45720" rtlCol="0" anchor="t">
            <a:spAutoFit/>
          </a:bodyPr>
          <a:lstStyle/>
          <a:p>
            <a:pPr algn="ctr"/>
            <a:r>
              <a:rPr lang="en-CA" i="1">
                <a:latin typeface="Calibri Light"/>
                <a:ea typeface="MS PGothic"/>
                <a:cs typeface="Calibri Light"/>
              </a:rPr>
              <a:t>Take to your pharmacist if you experiencing side effect(s).</a:t>
            </a:r>
          </a:p>
          <a:p>
            <a:pPr algn="ctr"/>
            <a:r>
              <a:rPr lang="en-CA" i="1">
                <a:latin typeface="Calibri Light"/>
                <a:ea typeface="MS PGothic"/>
                <a:cs typeface="Calibri Light"/>
              </a:rPr>
              <a:t>These side effects can be addressed by lowering the opioid dose or changing the opioid</a:t>
            </a:r>
            <a:endParaRPr lang="en-US" i="1">
              <a:latin typeface="Calibri Light"/>
              <a:ea typeface="MS PGothic"/>
              <a:cs typeface="Calibri Light"/>
            </a:endParaRPr>
          </a:p>
        </p:txBody>
      </p:sp>
    </p:spTree>
    <p:extLst>
      <p:ext uri="{BB962C8B-B14F-4D97-AF65-F5344CB8AC3E}">
        <p14:creationId xmlns:p14="http://schemas.microsoft.com/office/powerpoint/2010/main" val="3405053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5CB7-0103-405F-84A8-5B7B55453495}"/>
              </a:ext>
            </a:extLst>
          </p:cNvPr>
          <p:cNvSpPr>
            <a:spLocks noGrp="1"/>
          </p:cNvSpPr>
          <p:nvPr>
            <p:ph type="title"/>
          </p:nvPr>
        </p:nvSpPr>
        <p:spPr>
          <a:xfrm>
            <a:off x="387269" y="171390"/>
            <a:ext cx="8509321" cy="1143000"/>
          </a:xfrm>
        </p:spPr>
        <p:txBody>
          <a:bodyPr/>
          <a:lstStyle/>
          <a:p>
            <a:r>
              <a:rPr lang="en-CA">
                <a:ea typeface="MS PGothic"/>
              </a:rPr>
              <a:t>Lowering Opioid Doses </a:t>
            </a:r>
            <a:r>
              <a:rPr lang="en-CA" baseline="30000">
                <a:ea typeface="MS PGothic"/>
              </a:rPr>
              <a:t>4,14,15</a:t>
            </a:r>
            <a:r>
              <a:rPr lang="en-CA">
                <a:ea typeface="MS PGothic"/>
              </a:rPr>
              <a:t> </a:t>
            </a:r>
            <a:endParaRPr lang="en-CA"/>
          </a:p>
        </p:txBody>
      </p:sp>
      <p:graphicFrame>
        <p:nvGraphicFramePr>
          <p:cNvPr id="4" name="Table 4">
            <a:extLst>
              <a:ext uri="{FF2B5EF4-FFF2-40B4-BE49-F238E27FC236}">
                <a16:creationId xmlns:a16="http://schemas.microsoft.com/office/drawing/2014/main" id="{AF369351-3B59-4D2E-80E9-083C1E094DCC}"/>
              </a:ext>
            </a:extLst>
          </p:cNvPr>
          <p:cNvGraphicFramePr>
            <a:graphicFrameLocks noGrp="1"/>
          </p:cNvGraphicFramePr>
          <p:nvPr>
            <p:extLst>
              <p:ext uri="{D42A27DB-BD31-4B8C-83A1-F6EECF244321}">
                <p14:modId xmlns:p14="http://schemas.microsoft.com/office/powerpoint/2010/main" val="1304234305"/>
              </p:ext>
            </p:extLst>
          </p:nvPr>
        </p:nvGraphicFramePr>
        <p:xfrm>
          <a:off x="387269" y="1544102"/>
          <a:ext cx="8369461" cy="3769796"/>
        </p:xfrm>
        <a:graphic>
          <a:graphicData uri="http://schemas.openxmlformats.org/drawingml/2006/table">
            <a:tbl>
              <a:tblPr firstRow="1" bandRow="1">
                <a:tableStyleId>{5C22544A-7EE6-4342-B048-85BDC9FD1C3A}</a:tableStyleId>
              </a:tblPr>
              <a:tblGrid>
                <a:gridCol w="1514335">
                  <a:extLst>
                    <a:ext uri="{9D8B030D-6E8A-4147-A177-3AD203B41FA5}">
                      <a16:colId xmlns:a16="http://schemas.microsoft.com/office/drawing/2014/main" val="3520532442"/>
                    </a:ext>
                  </a:extLst>
                </a:gridCol>
                <a:gridCol w="3111453">
                  <a:extLst>
                    <a:ext uri="{9D8B030D-6E8A-4147-A177-3AD203B41FA5}">
                      <a16:colId xmlns:a16="http://schemas.microsoft.com/office/drawing/2014/main" val="2376409179"/>
                    </a:ext>
                  </a:extLst>
                </a:gridCol>
                <a:gridCol w="3743673">
                  <a:extLst>
                    <a:ext uri="{9D8B030D-6E8A-4147-A177-3AD203B41FA5}">
                      <a16:colId xmlns:a16="http://schemas.microsoft.com/office/drawing/2014/main" val="2198011177"/>
                    </a:ext>
                  </a:extLst>
                </a:gridCol>
              </a:tblGrid>
              <a:tr h="365595">
                <a:tc>
                  <a:txBody>
                    <a:bodyPr/>
                    <a:lstStyle/>
                    <a:p>
                      <a:endParaRPr lang="en-CA"/>
                    </a:p>
                  </a:txBody>
                  <a:tcPr>
                    <a:solidFill>
                      <a:schemeClr val="bg1"/>
                    </a:solidFill>
                  </a:tcPr>
                </a:tc>
                <a:tc>
                  <a:txBody>
                    <a:bodyPr/>
                    <a:lstStyle/>
                    <a:p>
                      <a:r>
                        <a:rPr lang="en-CA"/>
                        <a:t>By Tapering</a:t>
                      </a:r>
                    </a:p>
                  </a:txBody>
                  <a:tcPr>
                    <a:solidFill>
                      <a:schemeClr val="accent4"/>
                    </a:solidFill>
                  </a:tcPr>
                </a:tc>
                <a:tc>
                  <a:txBody>
                    <a:bodyPr/>
                    <a:lstStyle/>
                    <a:p>
                      <a:r>
                        <a:rPr lang="en-CA"/>
                        <a:t>By Rotating</a:t>
                      </a:r>
                    </a:p>
                  </a:txBody>
                  <a:tcPr>
                    <a:solidFill>
                      <a:schemeClr val="accent3"/>
                    </a:solidFill>
                  </a:tcPr>
                </a:tc>
                <a:extLst>
                  <a:ext uri="{0D108BD9-81ED-4DB2-BD59-A6C34878D82A}">
                    <a16:rowId xmlns:a16="http://schemas.microsoft.com/office/drawing/2014/main" val="1009262634"/>
                  </a:ext>
                </a:extLst>
              </a:tr>
              <a:tr h="592402">
                <a:tc>
                  <a:txBody>
                    <a:bodyPr/>
                    <a:lstStyle/>
                    <a:p>
                      <a:r>
                        <a:rPr lang="en-CA" b="1"/>
                        <a:t>What It Is</a:t>
                      </a:r>
                    </a:p>
                  </a:txBody>
                  <a:tcPr>
                    <a:solidFill>
                      <a:schemeClr val="bg1">
                        <a:lumMod val="85000"/>
                      </a:schemeClr>
                    </a:solidFill>
                  </a:tcPr>
                </a:tc>
                <a:tc>
                  <a:txBody>
                    <a:bodyPr/>
                    <a:lstStyle/>
                    <a:p>
                      <a:pPr marL="285750" indent="-285750">
                        <a:buFont typeface="Arial" panose="020B0604020202020204" pitchFamily="34" charset="0"/>
                        <a:buChar char="•"/>
                      </a:pPr>
                      <a:r>
                        <a:rPr lang="en-CA"/>
                        <a:t>Slowly lowering the dose</a:t>
                      </a:r>
                    </a:p>
                  </a:txBody>
                  <a:tcPr>
                    <a:solidFill>
                      <a:schemeClr val="accent4">
                        <a:lumMod val="40000"/>
                        <a:lumOff val="60000"/>
                      </a:schemeClr>
                    </a:solidFill>
                  </a:tcPr>
                </a:tc>
                <a:tc>
                  <a:txBody>
                    <a:bodyPr/>
                    <a:lstStyle/>
                    <a:p>
                      <a:pPr marL="285750" indent="-285750">
                        <a:buFont typeface="Arial" panose="020B0604020202020204" pitchFamily="34" charset="0"/>
                        <a:buChar char="•"/>
                      </a:pPr>
                      <a:r>
                        <a:rPr lang="en-CA"/>
                        <a:t>Changing to a different opioid </a:t>
                      </a:r>
                    </a:p>
                  </a:txBody>
                  <a:tcPr>
                    <a:solidFill>
                      <a:schemeClr val="accent3">
                        <a:lumMod val="40000"/>
                        <a:lumOff val="60000"/>
                      </a:schemeClr>
                    </a:solidFill>
                  </a:tcPr>
                </a:tc>
                <a:extLst>
                  <a:ext uri="{0D108BD9-81ED-4DB2-BD59-A6C34878D82A}">
                    <a16:rowId xmlns:a16="http://schemas.microsoft.com/office/drawing/2014/main" val="1380791088"/>
                  </a:ext>
                </a:extLst>
              </a:tr>
              <a:tr h="1074274">
                <a:tc>
                  <a:txBody>
                    <a:bodyPr/>
                    <a:lstStyle/>
                    <a:p>
                      <a:r>
                        <a:rPr lang="en-CA" b="1"/>
                        <a:t>How It’s Done</a:t>
                      </a:r>
                    </a:p>
                  </a:txBody>
                  <a:tcPr>
                    <a:solidFill>
                      <a:schemeClr val="bg1">
                        <a:lumMod val="95000"/>
                      </a:schemeClr>
                    </a:solidFill>
                  </a:tcPr>
                </a:tc>
                <a:tc>
                  <a:txBody>
                    <a:bodyPr/>
                    <a:lstStyle/>
                    <a:p>
                      <a:pPr marL="285750" indent="-285750">
                        <a:buFont typeface="Arial" panose="020B0604020202020204" pitchFamily="34" charset="0"/>
                        <a:buChar char="•"/>
                      </a:pPr>
                      <a:r>
                        <a:rPr lang="en-CA"/>
                        <a:t>Highly individualized plan </a:t>
                      </a:r>
                    </a:p>
                    <a:p>
                      <a:pPr marL="285750" indent="-285750">
                        <a:buFont typeface="Arial" panose="020B0604020202020204" pitchFamily="34" charset="0"/>
                        <a:buChar char="•"/>
                      </a:pPr>
                      <a:r>
                        <a:rPr lang="en-CA"/>
                        <a:t>May take weeks to months</a:t>
                      </a:r>
                    </a:p>
                  </a:txBody>
                  <a:tcPr>
                    <a:solidFill>
                      <a:schemeClr val="accent4">
                        <a:lumMod val="20000"/>
                        <a:lumOff val="80000"/>
                      </a:schemeClr>
                    </a:solidFill>
                  </a:tcPr>
                </a:tc>
                <a:tc>
                  <a:txBody>
                    <a:bodyPr/>
                    <a:lstStyle/>
                    <a:p>
                      <a:pPr marL="285750" indent="-285750">
                        <a:buFont typeface="Arial" panose="020B0604020202020204" pitchFamily="34" charset="0"/>
                        <a:buChar char="•"/>
                      </a:pPr>
                      <a:r>
                        <a:rPr lang="en-CA"/>
                        <a:t>Stop current opioid, start new opioid at a lower dose because there isn’t the same tolerance</a:t>
                      </a:r>
                    </a:p>
                  </a:txBody>
                  <a:tcPr>
                    <a:solidFill>
                      <a:schemeClr val="accent3">
                        <a:lumMod val="20000"/>
                        <a:lumOff val="80000"/>
                      </a:schemeClr>
                    </a:solidFill>
                  </a:tcPr>
                </a:tc>
                <a:extLst>
                  <a:ext uri="{0D108BD9-81ED-4DB2-BD59-A6C34878D82A}">
                    <a16:rowId xmlns:a16="http://schemas.microsoft.com/office/drawing/2014/main" val="4294500936"/>
                  </a:ext>
                </a:extLst>
              </a:tr>
              <a:tr h="1664935">
                <a:tc>
                  <a:txBody>
                    <a:bodyPr/>
                    <a:lstStyle/>
                    <a:p>
                      <a:r>
                        <a:rPr lang="en-CA" b="1"/>
                        <a:t>Why It’s Done</a:t>
                      </a:r>
                    </a:p>
                  </a:txBody>
                  <a:tcPr>
                    <a:solidFill>
                      <a:schemeClr val="bg1">
                        <a:lumMod val="85000"/>
                      </a:schemeClr>
                    </a:solidFill>
                  </a:tcPr>
                </a:tc>
                <a:tc>
                  <a:txBody>
                    <a:bodyPr/>
                    <a:lstStyle/>
                    <a:p>
                      <a:r>
                        <a:rPr lang="en-CA"/>
                        <a:t>Many reasons including:</a:t>
                      </a:r>
                    </a:p>
                    <a:p>
                      <a:pPr marL="285750" indent="-285750">
                        <a:buFont typeface="Arial" panose="020B0604020202020204" pitchFamily="34" charset="0"/>
                        <a:buChar char="•"/>
                      </a:pPr>
                      <a:r>
                        <a:rPr lang="en-CA"/>
                        <a:t>Side effects</a:t>
                      </a:r>
                    </a:p>
                    <a:p>
                      <a:pPr marL="285750" indent="-285750">
                        <a:buFont typeface="Arial" panose="020B0604020202020204" pitchFamily="34" charset="0"/>
                        <a:buChar char="•"/>
                      </a:pPr>
                      <a:r>
                        <a:rPr lang="en-CA"/>
                        <a:t>Hyperalgesia</a:t>
                      </a:r>
                    </a:p>
                    <a:p>
                      <a:pPr marL="285750" indent="-285750">
                        <a:buFont typeface="Arial" panose="020B0604020202020204" pitchFamily="34" charset="0"/>
                        <a:buChar char="•"/>
                      </a:pPr>
                      <a:r>
                        <a:rPr lang="en-CA"/>
                        <a:t>Central sensitization</a:t>
                      </a:r>
                    </a:p>
                  </a:txBody>
                  <a:tcPr>
                    <a:solidFill>
                      <a:schemeClr val="accent4">
                        <a:lumMod val="40000"/>
                        <a:lumOff val="60000"/>
                      </a:schemeClr>
                    </a:solidFill>
                  </a:tcPr>
                </a:tc>
                <a:tc>
                  <a:txBody>
                    <a:bodyPr/>
                    <a:lstStyle/>
                    <a:p>
                      <a:r>
                        <a:rPr lang="en-CA"/>
                        <a:t>Many reasons including:</a:t>
                      </a:r>
                    </a:p>
                    <a:p>
                      <a:pPr marL="285750" indent="-285750">
                        <a:buFont typeface="Arial" panose="020B0604020202020204" pitchFamily="34" charset="0"/>
                        <a:buChar char="•"/>
                      </a:pPr>
                      <a:r>
                        <a:rPr lang="en-CA"/>
                        <a:t>Side effects</a:t>
                      </a:r>
                    </a:p>
                    <a:p>
                      <a:pPr marL="285750" indent="-285750">
                        <a:buFont typeface="Arial" panose="020B0604020202020204" pitchFamily="34" charset="0"/>
                        <a:buChar char="•"/>
                      </a:pPr>
                      <a:r>
                        <a:rPr lang="en-CA"/>
                        <a:t>Hyperalgesia</a:t>
                      </a:r>
                    </a:p>
                    <a:p>
                      <a:pPr marL="285750" indent="-285750">
                        <a:buFont typeface="Arial" panose="020B0604020202020204" pitchFamily="34" charset="0"/>
                        <a:buChar char="•"/>
                      </a:pPr>
                      <a:r>
                        <a:rPr lang="en-CA"/>
                        <a:t>Central sensitization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t>Address tolerance </a:t>
                      </a:r>
                    </a:p>
                    <a:p>
                      <a:pPr marL="285750" indent="-285750">
                        <a:buFont typeface="Arial" panose="020B0604020202020204" pitchFamily="34" charset="0"/>
                        <a:buChar char="•"/>
                      </a:pPr>
                      <a:r>
                        <a:rPr lang="en-CA"/>
                        <a:t>Low benefit from current opioid</a:t>
                      </a:r>
                    </a:p>
                  </a:txBody>
                  <a:tcPr>
                    <a:solidFill>
                      <a:schemeClr val="accent3">
                        <a:lumMod val="40000"/>
                        <a:lumOff val="60000"/>
                      </a:schemeClr>
                    </a:solidFill>
                  </a:tcPr>
                </a:tc>
                <a:extLst>
                  <a:ext uri="{0D108BD9-81ED-4DB2-BD59-A6C34878D82A}">
                    <a16:rowId xmlns:a16="http://schemas.microsoft.com/office/drawing/2014/main" val="250155975"/>
                  </a:ext>
                </a:extLst>
              </a:tr>
            </a:tbl>
          </a:graphicData>
        </a:graphic>
      </p:graphicFrame>
    </p:spTree>
    <p:extLst>
      <p:ext uri="{BB962C8B-B14F-4D97-AF65-F5344CB8AC3E}">
        <p14:creationId xmlns:p14="http://schemas.microsoft.com/office/powerpoint/2010/main" val="2936311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3DF43-35DC-429E-9E95-74CC2679040D}"/>
              </a:ext>
            </a:extLst>
          </p:cNvPr>
          <p:cNvSpPr>
            <a:spLocks noGrp="1"/>
          </p:cNvSpPr>
          <p:nvPr>
            <p:ph type="title"/>
          </p:nvPr>
        </p:nvSpPr>
        <p:spPr>
          <a:xfrm>
            <a:off x="457200" y="2857500"/>
            <a:ext cx="8229600" cy="1143000"/>
          </a:xfrm>
        </p:spPr>
        <p:txBody>
          <a:bodyPr/>
          <a:lstStyle/>
          <a:p>
            <a:r>
              <a:rPr lang="en-CA">
                <a:ea typeface="MS PGothic"/>
              </a:rPr>
              <a:t>Opioid Safety</a:t>
            </a:r>
            <a:endParaRPr lang="en-CA"/>
          </a:p>
        </p:txBody>
      </p:sp>
    </p:spTree>
    <p:extLst>
      <p:ext uri="{BB962C8B-B14F-4D97-AF65-F5344CB8AC3E}">
        <p14:creationId xmlns:p14="http://schemas.microsoft.com/office/powerpoint/2010/main" val="2653995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93C1-AA90-4EF7-B97A-B5C99649F291}"/>
              </a:ext>
            </a:extLst>
          </p:cNvPr>
          <p:cNvSpPr>
            <a:spLocks noGrp="1"/>
          </p:cNvSpPr>
          <p:nvPr>
            <p:ph type="title"/>
          </p:nvPr>
        </p:nvSpPr>
        <p:spPr>
          <a:xfrm>
            <a:off x="266700" y="166829"/>
            <a:ext cx="8229600" cy="1143000"/>
          </a:xfrm>
        </p:spPr>
        <p:txBody>
          <a:bodyPr/>
          <a:lstStyle/>
          <a:p>
            <a:r>
              <a:rPr lang="en-CA">
                <a:ea typeface="MS PGothic"/>
              </a:rPr>
              <a:t>Tips to Improve Opioid Safety</a:t>
            </a:r>
          </a:p>
        </p:txBody>
      </p:sp>
      <p:sp>
        <p:nvSpPr>
          <p:cNvPr id="3" name="Content Placeholder 2">
            <a:extLst>
              <a:ext uri="{FF2B5EF4-FFF2-40B4-BE49-F238E27FC236}">
                <a16:creationId xmlns:a16="http://schemas.microsoft.com/office/drawing/2014/main" id="{2852A475-51C0-4767-B415-FD07AB6C613D}"/>
              </a:ext>
            </a:extLst>
          </p:cNvPr>
          <p:cNvSpPr>
            <a:spLocks noGrp="1"/>
          </p:cNvSpPr>
          <p:nvPr>
            <p:ph idx="1"/>
          </p:nvPr>
        </p:nvSpPr>
        <p:spPr>
          <a:xfrm>
            <a:off x="495782" y="1359059"/>
            <a:ext cx="8461093" cy="4902140"/>
          </a:xfrm>
        </p:spPr>
        <p:txBody>
          <a:bodyPr/>
          <a:lstStyle/>
          <a:p>
            <a:pPr>
              <a:spcAft>
                <a:spcPts val="1200"/>
              </a:spcAft>
            </a:pPr>
            <a:r>
              <a:rPr lang="en-CA" sz="2800">
                <a:ea typeface="MS PGothic"/>
              </a:rPr>
              <a:t>Use the lowest effective dose</a:t>
            </a:r>
            <a:endParaRPr lang="en-US" sz="2800"/>
          </a:p>
          <a:p>
            <a:pPr>
              <a:spcAft>
                <a:spcPts val="1200"/>
              </a:spcAft>
            </a:pPr>
            <a:r>
              <a:rPr lang="en-CA" sz="2800">
                <a:ea typeface="MS PGothic"/>
              </a:rPr>
              <a:t>Keep an eye on increasing doses</a:t>
            </a:r>
          </a:p>
          <a:p>
            <a:pPr>
              <a:spcAft>
                <a:spcPts val="1200"/>
              </a:spcAft>
            </a:pPr>
            <a:r>
              <a:rPr lang="en-CA" sz="2800">
                <a:ea typeface="MS PGothic"/>
              </a:rPr>
              <a:t>Only use opioids prescribed to you at that time</a:t>
            </a:r>
            <a:endParaRPr lang="en-CA" sz="2800"/>
          </a:p>
          <a:p>
            <a:pPr>
              <a:spcAft>
                <a:spcPts val="1200"/>
              </a:spcAft>
            </a:pPr>
            <a:r>
              <a:rPr lang="en-CA" sz="2800">
                <a:ea typeface="MS PGothic"/>
              </a:rPr>
              <a:t>Store opioids out of reach and return unused opioids</a:t>
            </a:r>
          </a:p>
          <a:p>
            <a:pPr>
              <a:spcAft>
                <a:spcPts val="1200"/>
              </a:spcAft>
            </a:pPr>
            <a:r>
              <a:rPr lang="en-CA" sz="2800">
                <a:ea typeface="MS PGothic"/>
              </a:rPr>
              <a:t>Ensure you have a naloxone kit</a:t>
            </a:r>
          </a:p>
          <a:p>
            <a:pPr>
              <a:spcAft>
                <a:spcPts val="1200"/>
              </a:spcAft>
            </a:pPr>
            <a:r>
              <a:rPr lang="en-CA" sz="2800">
                <a:ea typeface="MS PGothic"/>
              </a:rPr>
              <a:t>Consider therapy if you notice signs of dependence</a:t>
            </a:r>
          </a:p>
          <a:p>
            <a:pPr lvl="1"/>
            <a:endParaRPr lang="en-CA" sz="2400"/>
          </a:p>
          <a:p>
            <a:endParaRPr lang="en-CA" sz="2800"/>
          </a:p>
        </p:txBody>
      </p:sp>
      <p:sp>
        <p:nvSpPr>
          <p:cNvPr id="4" name="TextBox 3">
            <a:extLst>
              <a:ext uri="{FF2B5EF4-FFF2-40B4-BE49-F238E27FC236}">
                <a16:creationId xmlns:a16="http://schemas.microsoft.com/office/drawing/2014/main" id="{9440BF84-A1DA-4292-8B4C-E6D5FD638684}"/>
              </a:ext>
            </a:extLst>
          </p:cNvPr>
          <p:cNvSpPr txBox="1"/>
          <p:nvPr/>
        </p:nvSpPr>
        <p:spPr>
          <a:xfrm>
            <a:off x="5558052" y="6415698"/>
            <a:ext cx="3713543" cy="369332"/>
          </a:xfrm>
          <a:prstGeom prst="rect">
            <a:avLst/>
          </a:prstGeom>
          <a:noFill/>
          <a:ln>
            <a:noFill/>
          </a:ln>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US">
                <a:latin typeface="Calibri"/>
                <a:ea typeface="MS PGothic"/>
                <a:cs typeface="Calibri"/>
              </a:rPr>
              <a:t>OAT = Opioid Agonist Therapy</a:t>
            </a:r>
            <a:endParaRPr lang="en-US"/>
          </a:p>
        </p:txBody>
      </p:sp>
    </p:spTree>
    <p:extLst>
      <p:ext uri="{BB962C8B-B14F-4D97-AF65-F5344CB8AC3E}">
        <p14:creationId xmlns:p14="http://schemas.microsoft.com/office/powerpoint/2010/main" val="1908988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EB24-A16D-4CA0-A0EA-BFFADBE5F785}"/>
              </a:ext>
            </a:extLst>
          </p:cNvPr>
          <p:cNvSpPr>
            <a:spLocks noGrp="1"/>
          </p:cNvSpPr>
          <p:nvPr>
            <p:ph type="title"/>
          </p:nvPr>
        </p:nvSpPr>
        <p:spPr>
          <a:xfrm>
            <a:off x="457200" y="52762"/>
            <a:ext cx="8229600" cy="1143000"/>
          </a:xfrm>
        </p:spPr>
        <p:txBody>
          <a:bodyPr wrap="square" anchor="ctr">
            <a:normAutofit/>
          </a:bodyPr>
          <a:lstStyle/>
          <a:p>
            <a:r>
              <a:rPr lang="en-CA"/>
              <a:t>Naloxone</a:t>
            </a:r>
            <a:r>
              <a:rPr lang="en-CA" baseline="30000"/>
              <a:t>4</a:t>
            </a:r>
            <a:r>
              <a:rPr lang="en-CA"/>
              <a:t> </a:t>
            </a:r>
          </a:p>
        </p:txBody>
      </p:sp>
      <p:sp>
        <p:nvSpPr>
          <p:cNvPr id="3" name="Content Placeholder 2">
            <a:extLst>
              <a:ext uri="{FF2B5EF4-FFF2-40B4-BE49-F238E27FC236}">
                <a16:creationId xmlns:a16="http://schemas.microsoft.com/office/drawing/2014/main" id="{EB7F3FDC-CF6C-4E55-91A4-8F66F804171B}"/>
              </a:ext>
            </a:extLst>
          </p:cNvPr>
          <p:cNvSpPr>
            <a:spLocks noGrp="1"/>
          </p:cNvSpPr>
          <p:nvPr>
            <p:ph sz="half" idx="1"/>
          </p:nvPr>
        </p:nvSpPr>
        <p:spPr>
          <a:xfrm>
            <a:off x="416859" y="1185309"/>
            <a:ext cx="8424270" cy="4487381"/>
          </a:xfrm>
        </p:spPr>
        <p:txBody>
          <a:bodyPr wrap="square" anchor="t">
            <a:normAutofit/>
          </a:bodyPr>
          <a:lstStyle/>
          <a:p>
            <a:pPr>
              <a:spcAft>
                <a:spcPts val="1200"/>
              </a:spcAft>
            </a:pPr>
            <a:r>
              <a:rPr lang="en-CA">
                <a:ea typeface="MS PGothic"/>
              </a:rPr>
              <a:t>Life-saving agent that can temporarily reverse the effects of opioid poisoning. Still need to call 911.</a:t>
            </a:r>
            <a:endParaRPr lang="en-US"/>
          </a:p>
          <a:p>
            <a:pPr>
              <a:spcAft>
                <a:spcPts val="1200"/>
              </a:spcAft>
            </a:pPr>
            <a:r>
              <a:rPr lang="en-CA" b="1">
                <a:ea typeface="MS PGothic"/>
              </a:rPr>
              <a:t>Everyone </a:t>
            </a:r>
            <a:r>
              <a:rPr lang="en-CA">
                <a:ea typeface="MS PGothic"/>
              </a:rPr>
              <a:t>who takes opioids should have a naloxone kit at home and have people around them trained on use</a:t>
            </a:r>
          </a:p>
          <a:p>
            <a:pPr>
              <a:spcAft>
                <a:spcPts val="1200"/>
              </a:spcAft>
            </a:pPr>
            <a:r>
              <a:rPr lang="en-CA">
                <a:ea typeface="MS PGothic"/>
              </a:rPr>
              <a:t>Training and kits available at no cost and without a prescription from community pharmacies</a:t>
            </a:r>
            <a:endParaRPr lang="en-CA"/>
          </a:p>
          <a:p>
            <a:pPr lvl="1"/>
            <a:endParaRPr lang="en-CA" sz="2800"/>
          </a:p>
        </p:txBody>
      </p:sp>
      <p:pic>
        <p:nvPicPr>
          <p:cNvPr id="4" name="Picture 3">
            <a:extLst>
              <a:ext uri="{FF2B5EF4-FFF2-40B4-BE49-F238E27FC236}">
                <a16:creationId xmlns:a16="http://schemas.microsoft.com/office/drawing/2014/main" id="{496411B3-5701-4D78-87F0-BC1DBD15170F}"/>
              </a:ext>
            </a:extLst>
          </p:cNvPr>
          <p:cNvPicPr>
            <a:picLocks noChangeAspect="1"/>
          </p:cNvPicPr>
          <p:nvPr/>
        </p:nvPicPr>
        <p:blipFill>
          <a:blip r:embed="rId3"/>
          <a:stretch>
            <a:fillRect/>
          </a:stretch>
        </p:blipFill>
        <p:spPr>
          <a:xfrm>
            <a:off x="852402" y="4651008"/>
            <a:ext cx="1353367" cy="1001954"/>
          </a:xfrm>
          <a:prstGeom prst="rect">
            <a:avLst/>
          </a:prstGeom>
          <a:noFill/>
        </p:spPr>
      </p:pic>
      <p:sp>
        <p:nvSpPr>
          <p:cNvPr id="5" name="TextBox 4">
            <a:extLst>
              <a:ext uri="{FF2B5EF4-FFF2-40B4-BE49-F238E27FC236}">
                <a16:creationId xmlns:a16="http://schemas.microsoft.com/office/drawing/2014/main" id="{B071798F-DCA0-42B6-AF99-CA9BB024E7D7}"/>
              </a:ext>
            </a:extLst>
          </p:cNvPr>
          <p:cNvSpPr txBox="1"/>
          <p:nvPr/>
        </p:nvSpPr>
        <p:spPr>
          <a:xfrm>
            <a:off x="8311824" y="6608709"/>
            <a:ext cx="2684973" cy="246221"/>
          </a:xfrm>
          <a:prstGeom prst="rect">
            <a:avLst/>
          </a:prstGeom>
          <a:noFill/>
        </p:spPr>
        <p:txBody>
          <a:bodyPr wrap="square" lIns="91440" tIns="45720" rIns="91440" bIns="45720" rtlCol="0" anchor="t">
            <a:spAutoFit/>
          </a:bodyPr>
          <a:lstStyle/>
          <a:p>
            <a:r>
              <a:rPr lang="en-CA" sz="1000" dirty="0">
                <a:latin typeface="Calibri"/>
                <a:ea typeface="MS PGothic"/>
                <a:cs typeface="Calibri"/>
              </a:rPr>
              <a:t>Images 9 - 11</a:t>
            </a:r>
          </a:p>
        </p:txBody>
      </p:sp>
      <p:pic>
        <p:nvPicPr>
          <p:cNvPr id="6" name="Picture 5">
            <a:extLst>
              <a:ext uri="{FF2B5EF4-FFF2-40B4-BE49-F238E27FC236}">
                <a16:creationId xmlns:a16="http://schemas.microsoft.com/office/drawing/2014/main" id="{39CD3766-8998-4BF0-B0AD-E8839EF2D9DD}"/>
              </a:ext>
            </a:extLst>
          </p:cNvPr>
          <p:cNvPicPr>
            <a:picLocks noChangeAspect="1"/>
          </p:cNvPicPr>
          <p:nvPr/>
        </p:nvPicPr>
        <p:blipFill rotWithShape="1">
          <a:blip r:embed="rId4"/>
          <a:srcRect t="9563" b="11171"/>
          <a:stretch/>
        </p:blipFill>
        <p:spPr>
          <a:xfrm>
            <a:off x="6331432" y="4651009"/>
            <a:ext cx="1841356" cy="1459558"/>
          </a:xfrm>
          <a:prstGeom prst="rect">
            <a:avLst/>
          </a:prstGeom>
        </p:spPr>
      </p:pic>
      <p:pic>
        <p:nvPicPr>
          <p:cNvPr id="1026" name="Picture 2" descr="Hospira 00409121501 - McKesson Medical-Surgical">
            <a:extLst>
              <a:ext uri="{FF2B5EF4-FFF2-40B4-BE49-F238E27FC236}">
                <a16:creationId xmlns:a16="http://schemas.microsoft.com/office/drawing/2014/main" id="{7280C50A-E586-4655-964D-0AC5B46B2F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00" t="10728" r="2887" b="16349"/>
          <a:stretch/>
        </p:blipFill>
        <p:spPr bwMode="auto">
          <a:xfrm>
            <a:off x="3566311" y="4606068"/>
            <a:ext cx="1841356" cy="143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83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EE24-34D5-4A0B-AD1F-494197664C7A}"/>
              </a:ext>
            </a:extLst>
          </p:cNvPr>
          <p:cNvSpPr>
            <a:spLocks noGrp="1"/>
          </p:cNvSpPr>
          <p:nvPr>
            <p:ph type="title"/>
          </p:nvPr>
        </p:nvSpPr>
        <p:spPr>
          <a:xfrm>
            <a:off x="457200" y="0"/>
            <a:ext cx="8229600" cy="1143000"/>
          </a:xfrm>
        </p:spPr>
        <p:txBody>
          <a:bodyPr/>
          <a:lstStyle/>
          <a:p>
            <a:r>
              <a:rPr lang="en-US">
                <a:ea typeface="MS PGothic"/>
              </a:rPr>
              <a:t>Opioid Poisoning</a:t>
            </a:r>
            <a:r>
              <a:rPr lang="en-US" baseline="30000">
                <a:ea typeface="MS PGothic"/>
              </a:rPr>
              <a:t>8,16</a:t>
            </a:r>
            <a:endParaRPr lang="en-US">
              <a:ea typeface="MS PGothic"/>
            </a:endParaRPr>
          </a:p>
        </p:txBody>
      </p:sp>
      <p:sp>
        <p:nvSpPr>
          <p:cNvPr id="5" name="Content Placeholder 2">
            <a:extLst>
              <a:ext uri="{FF2B5EF4-FFF2-40B4-BE49-F238E27FC236}">
                <a16:creationId xmlns:a16="http://schemas.microsoft.com/office/drawing/2014/main" id="{9F97722D-1559-4A28-B5CA-C1CFE58D6948}"/>
              </a:ext>
            </a:extLst>
          </p:cNvPr>
          <p:cNvSpPr>
            <a:spLocks noGrp="1"/>
          </p:cNvSpPr>
          <p:nvPr>
            <p:ph idx="1"/>
          </p:nvPr>
        </p:nvSpPr>
        <p:spPr>
          <a:xfrm>
            <a:off x="245617" y="901766"/>
            <a:ext cx="8666562" cy="3235640"/>
          </a:xfrm>
        </p:spPr>
        <p:txBody>
          <a:bodyPr/>
          <a:lstStyle/>
          <a:p>
            <a:pPr>
              <a:spcAft>
                <a:spcPts val="1200"/>
              </a:spcAft>
            </a:pPr>
            <a:r>
              <a:rPr lang="en-CA" sz="2800">
                <a:ea typeface="MS PGothic"/>
              </a:rPr>
              <a:t>Opioids can slow down breathing, which can be fatal</a:t>
            </a:r>
            <a:endParaRPr lang="en-CA" sz="2800" b="1"/>
          </a:p>
          <a:p>
            <a:pPr>
              <a:spcAft>
                <a:spcPts val="1200"/>
              </a:spcAft>
            </a:pPr>
            <a:r>
              <a:rPr lang="en-CA" sz="2800">
                <a:ea typeface="MS PGothic"/>
              </a:rPr>
              <a:t>Can happen to </a:t>
            </a:r>
            <a:r>
              <a:rPr lang="en-CA" sz="2800" b="1" i="1">
                <a:ea typeface="MS PGothic"/>
              </a:rPr>
              <a:t>anyone</a:t>
            </a:r>
            <a:endParaRPr lang="en-CA" sz="2800" b="1"/>
          </a:p>
          <a:p>
            <a:r>
              <a:rPr lang="en-CA" sz="2800">
                <a:ea typeface="MS PGothic"/>
              </a:rPr>
              <a:t>Risk factors change over time and include:</a:t>
            </a:r>
            <a:endParaRPr lang="en-CA" sz="2800" b="1"/>
          </a:p>
          <a:p>
            <a:pPr lvl="1"/>
            <a:r>
              <a:rPr lang="en-CA" sz="2400">
                <a:ea typeface="MS PGothic"/>
              </a:rPr>
              <a:t>Age (&gt; 65 years) </a:t>
            </a:r>
          </a:p>
          <a:p>
            <a:pPr lvl="1"/>
            <a:r>
              <a:rPr lang="en-CA" sz="2400">
                <a:ea typeface="MS PGothic"/>
              </a:rPr>
              <a:t>Other medications (e.g., sleeping pills)</a:t>
            </a:r>
            <a:endParaRPr lang="en-CA" sz="2400"/>
          </a:p>
          <a:p>
            <a:pPr lvl="1"/>
            <a:r>
              <a:rPr lang="en-CA" sz="2400">
                <a:ea typeface="MS PGothic"/>
              </a:rPr>
              <a:t>Medical conditions (e.g., asthma/COPD/sleep apnea)</a:t>
            </a:r>
          </a:p>
          <a:p>
            <a:pPr lvl="1"/>
            <a:r>
              <a:rPr lang="en-CA" sz="2400">
                <a:ea typeface="MS PGothic"/>
              </a:rPr>
              <a:t>Opioid dose</a:t>
            </a:r>
            <a:endParaRPr lang="en-CA" sz="2400"/>
          </a:p>
          <a:p>
            <a:pPr lvl="1"/>
            <a:endParaRPr lang="en-CA" sz="2400"/>
          </a:p>
        </p:txBody>
      </p:sp>
      <p:pic>
        <p:nvPicPr>
          <p:cNvPr id="23" name="Picture 22">
            <a:extLst>
              <a:ext uri="{FF2B5EF4-FFF2-40B4-BE49-F238E27FC236}">
                <a16:creationId xmlns:a16="http://schemas.microsoft.com/office/drawing/2014/main" id="{9B247EFC-9BD3-4A5F-9817-369D392E4B05}"/>
              </a:ext>
            </a:extLst>
          </p:cNvPr>
          <p:cNvPicPr>
            <a:picLocks noChangeAspect="1"/>
          </p:cNvPicPr>
          <p:nvPr/>
        </p:nvPicPr>
        <p:blipFill>
          <a:blip r:embed="rId3"/>
          <a:stretch>
            <a:fillRect/>
          </a:stretch>
        </p:blipFill>
        <p:spPr>
          <a:xfrm>
            <a:off x="337595" y="4542318"/>
            <a:ext cx="8468811" cy="2190290"/>
          </a:xfrm>
          <a:prstGeom prst="rect">
            <a:avLst/>
          </a:prstGeom>
        </p:spPr>
      </p:pic>
      <p:sp>
        <p:nvSpPr>
          <p:cNvPr id="24" name="TextBox 23">
            <a:extLst>
              <a:ext uri="{FF2B5EF4-FFF2-40B4-BE49-F238E27FC236}">
                <a16:creationId xmlns:a16="http://schemas.microsoft.com/office/drawing/2014/main" id="{E0152AA5-3872-4B5E-BB42-7CA4E6C1FAB5}"/>
              </a:ext>
            </a:extLst>
          </p:cNvPr>
          <p:cNvSpPr txBox="1"/>
          <p:nvPr/>
        </p:nvSpPr>
        <p:spPr>
          <a:xfrm>
            <a:off x="8570850" y="6667647"/>
            <a:ext cx="915181" cy="523220"/>
          </a:xfrm>
          <a:prstGeom prst="rect">
            <a:avLst/>
          </a:prstGeom>
          <a:noFill/>
        </p:spPr>
        <p:txBody>
          <a:bodyPr wrap="square" lIns="91440" tIns="45720" rIns="91440" bIns="45720" rtlCol="0" anchor="t">
            <a:spAutoFit/>
          </a:bodyPr>
          <a:lstStyle/>
          <a:p>
            <a:r>
              <a:rPr lang="en-CA" sz="1000" dirty="0">
                <a:latin typeface="+mn-lt"/>
                <a:ea typeface="MS PGothic"/>
              </a:rPr>
              <a:t>Image 12</a:t>
            </a:r>
            <a:endParaRPr lang="en-CA" sz="1000" dirty="0">
              <a:effectLst/>
              <a:latin typeface="+mn-lt"/>
              <a:ea typeface="MS PGothic"/>
              <a:cs typeface="Calibri"/>
            </a:endParaRPr>
          </a:p>
          <a:p>
            <a:endParaRPr lang="en-CA"/>
          </a:p>
        </p:txBody>
      </p:sp>
    </p:spTree>
    <p:extLst>
      <p:ext uri="{BB962C8B-B14F-4D97-AF65-F5344CB8AC3E}">
        <p14:creationId xmlns:p14="http://schemas.microsoft.com/office/powerpoint/2010/main" val="2398629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72DE-AFD1-49A6-9EFB-2A022AA9E704}"/>
              </a:ext>
            </a:extLst>
          </p:cNvPr>
          <p:cNvSpPr>
            <a:spLocks noGrp="1"/>
          </p:cNvSpPr>
          <p:nvPr>
            <p:ph type="title"/>
          </p:nvPr>
        </p:nvSpPr>
        <p:spPr/>
        <p:txBody>
          <a:bodyPr/>
          <a:lstStyle/>
          <a:p>
            <a:r>
              <a:rPr lang="en-CA"/>
              <a:t>Group Discussion </a:t>
            </a:r>
          </a:p>
        </p:txBody>
      </p:sp>
      <p:sp>
        <p:nvSpPr>
          <p:cNvPr id="3" name="Content Placeholder 2">
            <a:extLst>
              <a:ext uri="{FF2B5EF4-FFF2-40B4-BE49-F238E27FC236}">
                <a16:creationId xmlns:a16="http://schemas.microsoft.com/office/drawing/2014/main" id="{7ED628B1-9E63-4FA2-A939-6B1BBE3ACE96}"/>
              </a:ext>
            </a:extLst>
          </p:cNvPr>
          <p:cNvSpPr>
            <a:spLocks noGrp="1"/>
          </p:cNvSpPr>
          <p:nvPr>
            <p:ph idx="1"/>
          </p:nvPr>
        </p:nvSpPr>
        <p:spPr>
          <a:xfrm>
            <a:off x="457200" y="2147698"/>
            <a:ext cx="8229600" cy="3510711"/>
          </a:xfrm>
        </p:spPr>
        <p:txBody>
          <a:bodyPr/>
          <a:lstStyle/>
          <a:p>
            <a:pPr marL="0" indent="0">
              <a:buNone/>
            </a:pPr>
            <a:r>
              <a:rPr lang="en-CA" sz="2800" b="1">
                <a:solidFill>
                  <a:schemeClr val="accent1"/>
                </a:solidFill>
                <a:ea typeface="MS PGothic"/>
              </a:rPr>
              <a:t>Q1: </a:t>
            </a:r>
            <a:r>
              <a:rPr lang="en-CA" sz="2800">
                <a:ea typeface="MS PGothic"/>
              </a:rPr>
              <a:t>Are you surprised by any of these side effects? </a:t>
            </a:r>
          </a:p>
          <a:p>
            <a:pPr marL="0" indent="0">
              <a:buNone/>
            </a:pPr>
            <a:endParaRPr lang="en-CA" sz="2800">
              <a:solidFill>
                <a:srgbClr val="000000"/>
              </a:solidFill>
            </a:endParaRPr>
          </a:p>
          <a:p>
            <a:pPr marL="0" indent="0">
              <a:buNone/>
            </a:pPr>
            <a:r>
              <a:rPr lang="en-CA" sz="2800" b="1">
                <a:solidFill>
                  <a:schemeClr val="accent1"/>
                </a:solidFill>
                <a:ea typeface="MS PGothic"/>
              </a:rPr>
              <a:t>Q2:</a:t>
            </a:r>
            <a:r>
              <a:rPr lang="en-CA" sz="2800">
                <a:solidFill>
                  <a:srgbClr val="000000"/>
                </a:solidFill>
                <a:ea typeface="MS PGothic"/>
              </a:rPr>
              <a:t> Do you have a naloxone kit at home? </a:t>
            </a:r>
            <a:endParaRPr lang="en-CA" sz="2800">
              <a:solidFill>
                <a:srgbClr val="000000"/>
              </a:solidFill>
            </a:endParaRPr>
          </a:p>
        </p:txBody>
      </p:sp>
      <p:pic>
        <p:nvPicPr>
          <p:cNvPr id="4" name="Picture 4">
            <a:extLst>
              <a:ext uri="{FF2B5EF4-FFF2-40B4-BE49-F238E27FC236}">
                <a16:creationId xmlns:a16="http://schemas.microsoft.com/office/drawing/2014/main" id="{7BAE6B15-3E72-4E5C-A5D6-F69C8E5D7608}"/>
              </a:ext>
            </a:extLst>
          </p:cNvPr>
          <p:cNvPicPr>
            <a:picLocks noChangeAspect="1"/>
          </p:cNvPicPr>
          <p:nvPr/>
        </p:nvPicPr>
        <p:blipFill>
          <a:blip r:embed="rId3"/>
          <a:stretch>
            <a:fillRect/>
          </a:stretch>
        </p:blipFill>
        <p:spPr>
          <a:xfrm>
            <a:off x="6991350" y="86458"/>
            <a:ext cx="1409700" cy="1409700"/>
          </a:xfrm>
          <a:prstGeom prst="rect">
            <a:avLst/>
          </a:prstGeom>
        </p:spPr>
      </p:pic>
    </p:spTree>
    <p:extLst>
      <p:ext uri="{BB962C8B-B14F-4D97-AF65-F5344CB8AC3E}">
        <p14:creationId xmlns:p14="http://schemas.microsoft.com/office/powerpoint/2010/main" val="2369149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5DA3CA56-C4EE-42C8-8908-76D01414D5E7}"/>
              </a:ext>
            </a:extLst>
          </p:cNvPr>
          <p:cNvSpPr>
            <a:spLocks noGrp="1"/>
          </p:cNvSpPr>
          <p:nvPr>
            <p:ph type="title"/>
          </p:nvPr>
        </p:nvSpPr>
        <p:spPr/>
        <p:txBody>
          <a:bodyPr/>
          <a:lstStyle/>
          <a:p>
            <a:r>
              <a:rPr lang="en-US" altLang="en-US">
                <a:ea typeface="MS PGothic"/>
              </a:rPr>
              <a:t>Timeline</a:t>
            </a:r>
            <a:endParaRPr lang="en-US" altLang="en-US"/>
          </a:p>
        </p:txBody>
      </p:sp>
      <p:grpSp>
        <p:nvGrpSpPr>
          <p:cNvPr id="16386" name="Group 1">
            <a:extLst>
              <a:ext uri="{FF2B5EF4-FFF2-40B4-BE49-F238E27FC236}">
                <a16:creationId xmlns:a16="http://schemas.microsoft.com/office/drawing/2014/main" id="{48298B1C-7FB0-470A-ACA5-F7F12D2FD294}"/>
              </a:ext>
            </a:extLst>
          </p:cNvPr>
          <p:cNvGrpSpPr>
            <a:grpSpLocks/>
          </p:cNvGrpSpPr>
          <p:nvPr/>
        </p:nvGrpSpPr>
        <p:grpSpPr bwMode="auto">
          <a:xfrm>
            <a:off x="879046" y="2709988"/>
            <a:ext cx="7708900" cy="2951616"/>
            <a:chOff x="717550" y="2705084"/>
            <a:chExt cx="7708900" cy="2951544"/>
          </a:xfrm>
        </p:grpSpPr>
        <p:sp>
          <p:nvSpPr>
            <p:cNvPr id="4" name="Right Arrow 3">
              <a:extLst>
                <a:ext uri="{FF2B5EF4-FFF2-40B4-BE49-F238E27FC236}">
                  <a16:creationId xmlns:a16="http://schemas.microsoft.com/office/drawing/2014/main" id="{8A063BA0-621F-4FD1-8717-A798953671AD}"/>
                </a:ext>
              </a:extLst>
            </p:cNvPr>
            <p:cNvSpPr/>
            <p:nvPr/>
          </p:nvSpPr>
          <p:spPr>
            <a:xfrm>
              <a:off x="717550" y="2705084"/>
              <a:ext cx="7708900" cy="723883"/>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8" name="TextBox 6">
              <a:extLst>
                <a:ext uri="{FF2B5EF4-FFF2-40B4-BE49-F238E27FC236}">
                  <a16:creationId xmlns:a16="http://schemas.microsoft.com/office/drawing/2014/main" id="{EC0961CF-67D9-455E-94CA-1D58A2DD1743}"/>
                </a:ext>
              </a:extLst>
            </p:cNvPr>
            <p:cNvSpPr txBox="1">
              <a:spLocks noChangeArrowheads="1"/>
            </p:cNvSpPr>
            <p:nvPr/>
          </p:nvSpPr>
          <p:spPr bwMode="auto">
            <a:xfrm>
              <a:off x="733425" y="3790908"/>
              <a:ext cx="2140274" cy="181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a:t>Session 1 </a:t>
              </a:r>
            </a:p>
            <a:p>
              <a:pPr>
                <a:spcBef>
                  <a:spcPct val="0"/>
                </a:spcBef>
                <a:buFontTx/>
                <a:buNone/>
              </a:pPr>
              <a:endParaRPr lang="en-US" altLang="en-US" sz="1600"/>
            </a:p>
            <a:p>
              <a:pPr>
                <a:spcBef>
                  <a:spcPct val="0"/>
                </a:spcBef>
                <a:buFontTx/>
                <a:buNone/>
              </a:pPr>
              <a:endParaRPr lang="en-US" altLang="en-US" sz="1600"/>
            </a:p>
            <a:p>
              <a:pPr>
                <a:spcBef>
                  <a:spcPct val="0"/>
                </a:spcBef>
                <a:buFontTx/>
                <a:buNone/>
              </a:pPr>
              <a:r>
                <a:rPr lang="en-US" altLang="en-US" sz="1600">
                  <a:solidFill>
                    <a:schemeClr val="tx2"/>
                  </a:solidFill>
                </a:rPr>
                <a:t>Introduction,</a:t>
              </a:r>
            </a:p>
            <a:p>
              <a:pPr>
                <a:spcBef>
                  <a:spcPct val="0"/>
                </a:spcBef>
                <a:buFontTx/>
                <a:buNone/>
              </a:pPr>
              <a:r>
                <a:rPr lang="en-US" altLang="en-US" sz="1600">
                  <a:solidFill>
                    <a:schemeClr val="tx2"/>
                  </a:solidFill>
                </a:rPr>
                <a:t>Lifestyle Management</a:t>
              </a:r>
            </a:p>
            <a:p>
              <a:pPr>
                <a:spcBef>
                  <a:spcPct val="0"/>
                </a:spcBef>
                <a:buFontTx/>
                <a:buNone/>
              </a:pPr>
              <a:endParaRPr lang="en-US" altLang="en-US" sz="1600">
                <a:solidFill>
                  <a:schemeClr val="tx2"/>
                </a:solidFill>
              </a:endParaRPr>
            </a:p>
            <a:p>
              <a:pPr>
                <a:spcBef>
                  <a:spcPct val="0"/>
                </a:spcBef>
                <a:buFontTx/>
                <a:buNone/>
              </a:pPr>
              <a:r>
                <a:rPr lang="en-US" altLang="en-US" sz="1600"/>
                <a:t>[60 mins]</a:t>
              </a:r>
            </a:p>
          </p:txBody>
        </p:sp>
        <p:cxnSp>
          <p:nvCxnSpPr>
            <p:cNvPr id="9" name="Straight Arrow Connector 8">
              <a:extLst>
                <a:ext uri="{FF2B5EF4-FFF2-40B4-BE49-F238E27FC236}">
                  <a16:creationId xmlns:a16="http://schemas.microsoft.com/office/drawing/2014/main" id="{DA7723A7-B4DC-46D6-8F81-6C597CD90B8D}"/>
                </a:ext>
              </a:extLst>
            </p:cNvPr>
            <p:cNvCxnSpPr>
              <a:cxnSpLocks/>
            </p:cNvCxnSpPr>
            <p:nvPr/>
          </p:nvCxnSpPr>
          <p:spPr>
            <a:xfrm>
              <a:off x="1223963" y="3247996"/>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B16EA063-E7AF-4A35-BE99-9ABEEBD11EA2}"/>
                </a:ext>
              </a:extLst>
            </p:cNvPr>
            <p:cNvCxnSpPr>
              <a:cxnSpLocks/>
            </p:cNvCxnSpPr>
            <p:nvPr/>
          </p:nvCxnSpPr>
          <p:spPr>
            <a:xfrm>
              <a:off x="4302631" y="3247995"/>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1" name="TextBox 13">
              <a:extLst>
                <a:ext uri="{FF2B5EF4-FFF2-40B4-BE49-F238E27FC236}">
                  <a16:creationId xmlns:a16="http://schemas.microsoft.com/office/drawing/2014/main" id="{2D691E74-03D7-4C94-BF52-28C2B244DFF2}"/>
                </a:ext>
              </a:extLst>
            </p:cNvPr>
            <p:cNvSpPr txBox="1">
              <a:spLocks noChangeArrowheads="1"/>
            </p:cNvSpPr>
            <p:nvPr/>
          </p:nvSpPr>
          <p:spPr bwMode="auto">
            <a:xfrm>
              <a:off x="3808220" y="3840790"/>
              <a:ext cx="1204568" cy="181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a:latin typeface="Calibri"/>
                  <a:ea typeface="MS PGothic"/>
                  <a:cs typeface="Calibri"/>
                </a:rPr>
                <a:t>Session 2</a:t>
              </a:r>
            </a:p>
            <a:p>
              <a:pPr>
                <a:spcBef>
                  <a:spcPct val="0"/>
                </a:spcBef>
                <a:buFontTx/>
                <a:buNone/>
              </a:pPr>
              <a:endParaRPr lang="en-US" altLang="en-US" sz="1600" b="1"/>
            </a:p>
            <a:p>
              <a:pPr>
                <a:spcBef>
                  <a:spcPct val="0"/>
                </a:spcBef>
                <a:buFontTx/>
                <a:buNone/>
              </a:pPr>
              <a:endParaRPr lang="en-US" altLang="en-US" sz="1600" b="1"/>
            </a:p>
            <a:p>
              <a:pPr>
                <a:spcBef>
                  <a:spcPct val="0"/>
                </a:spcBef>
                <a:buFontTx/>
                <a:buNone/>
              </a:pPr>
              <a:r>
                <a:rPr lang="en-US" altLang="en-US" sz="1600">
                  <a:solidFill>
                    <a:schemeClr val="tx2"/>
                  </a:solidFill>
                  <a:latin typeface="Calibri"/>
                  <a:ea typeface="MS PGothic"/>
                  <a:cs typeface="Calibri"/>
                </a:rPr>
                <a:t>Non-Opioid Medications</a:t>
              </a:r>
            </a:p>
            <a:p>
              <a:pPr>
                <a:spcBef>
                  <a:spcPct val="0"/>
                </a:spcBef>
                <a:buFontTx/>
                <a:buNone/>
              </a:pPr>
              <a:endParaRPr lang="en-US" altLang="en-US" sz="1600">
                <a:solidFill>
                  <a:schemeClr val="tx2"/>
                </a:solidFill>
              </a:endParaRPr>
            </a:p>
            <a:p>
              <a:pPr>
                <a:spcBef>
                  <a:spcPct val="0"/>
                </a:spcBef>
                <a:buFontTx/>
                <a:buNone/>
              </a:pPr>
              <a:r>
                <a:rPr lang="en-US" altLang="en-US" sz="1600">
                  <a:latin typeface="Calibri"/>
                  <a:ea typeface="MS PGothic"/>
                  <a:cs typeface="Calibri"/>
                </a:rPr>
                <a:t>[60 mins]</a:t>
              </a:r>
            </a:p>
          </p:txBody>
        </p:sp>
        <p:cxnSp>
          <p:nvCxnSpPr>
            <p:cNvPr id="15" name="Straight Arrow Connector 14">
              <a:extLst>
                <a:ext uri="{FF2B5EF4-FFF2-40B4-BE49-F238E27FC236}">
                  <a16:creationId xmlns:a16="http://schemas.microsoft.com/office/drawing/2014/main" id="{DCDEB073-B278-40AA-9D82-423832B070AE}"/>
                </a:ext>
              </a:extLst>
            </p:cNvPr>
            <p:cNvCxnSpPr>
              <a:cxnSpLocks/>
            </p:cNvCxnSpPr>
            <p:nvPr/>
          </p:nvCxnSpPr>
          <p:spPr>
            <a:xfrm>
              <a:off x="7452240" y="3248038"/>
              <a:ext cx="0" cy="5587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393" name="TextBox 15">
              <a:extLst>
                <a:ext uri="{FF2B5EF4-FFF2-40B4-BE49-F238E27FC236}">
                  <a16:creationId xmlns:a16="http://schemas.microsoft.com/office/drawing/2014/main" id="{446E5631-4C98-40EB-998E-2F345ECCF520}"/>
                </a:ext>
              </a:extLst>
            </p:cNvPr>
            <p:cNvSpPr txBox="1">
              <a:spLocks noChangeArrowheads="1"/>
            </p:cNvSpPr>
            <p:nvPr/>
          </p:nvSpPr>
          <p:spPr bwMode="auto">
            <a:xfrm>
              <a:off x="7036757" y="3806782"/>
              <a:ext cx="1350002" cy="181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a:latin typeface="Calibri"/>
                  <a:ea typeface="MS PGothic"/>
                  <a:cs typeface="Calibri"/>
                </a:rPr>
                <a:t>Session 3</a:t>
              </a:r>
            </a:p>
            <a:p>
              <a:pPr>
                <a:spcBef>
                  <a:spcPct val="0"/>
                </a:spcBef>
                <a:buNone/>
              </a:pPr>
              <a:r>
                <a:rPr lang="en-US" altLang="en-US" sz="1600">
                  <a:solidFill>
                    <a:srgbClr val="FF0000"/>
                  </a:solidFill>
                  <a:latin typeface="Calibri"/>
                  <a:ea typeface="MS PGothic"/>
                  <a:cs typeface="Calibri"/>
                </a:rPr>
                <a:t>Today </a:t>
              </a:r>
              <a:endParaRPr lang="en-US" altLang="en-US" sz="1600" b="1"/>
            </a:p>
            <a:p>
              <a:pPr>
                <a:spcBef>
                  <a:spcPct val="0"/>
                </a:spcBef>
                <a:buFontTx/>
                <a:buNone/>
              </a:pPr>
              <a:endParaRPr lang="en-US" altLang="en-US" sz="1600" b="1"/>
            </a:p>
            <a:p>
              <a:pPr>
                <a:spcBef>
                  <a:spcPct val="0"/>
                </a:spcBef>
                <a:buFontTx/>
                <a:buNone/>
              </a:pPr>
              <a:r>
                <a:rPr lang="en-US" altLang="en-US" sz="1600">
                  <a:solidFill>
                    <a:schemeClr val="tx2"/>
                  </a:solidFill>
                  <a:latin typeface="Calibri"/>
                  <a:ea typeface="MS PGothic"/>
                  <a:cs typeface="Calibri"/>
                </a:rPr>
                <a:t>Opioid Medications</a:t>
              </a:r>
            </a:p>
            <a:p>
              <a:pPr>
                <a:spcBef>
                  <a:spcPct val="0"/>
                </a:spcBef>
                <a:buFontTx/>
                <a:buNone/>
              </a:pPr>
              <a:endParaRPr lang="en-US" altLang="en-US" sz="1600">
                <a:solidFill>
                  <a:schemeClr val="tx2"/>
                </a:solidFill>
              </a:endParaRPr>
            </a:p>
            <a:p>
              <a:pPr>
                <a:spcBef>
                  <a:spcPct val="0"/>
                </a:spcBef>
                <a:buFontTx/>
                <a:buNone/>
              </a:pPr>
              <a:r>
                <a:rPr lang="en-US" altLang="en-US" sz="1600">
                  <a:latin typeface="Calibri"/>
                  <a:ea typeface="MS PGothic"/>
                  <a:cs typeface="Calibri"/>
                </a:rPr>
                <a:t>[60 mins]</a:t>
              </a:r>
            </a:p>
          </p:txBody>
        </p:sp>
      </p:grpSp>
      <p:sp>
        <p:nvSpPr>
          <p:cNvPr id="14" name="Rectangle 13">
            <a:extLst>
              <a:ext uri="{FF2B5EF4-FFF2-40B4-BE49-F238E27FC236}">
                <a16:creationId xmlns:a16="http://schemas.microsoft.com/office/drawing/2014/main" id="{F4193124-5A48-4FF9-CB17-9C43ABBC1ADF}"/>
              </a:ext>
            </a:extLst>
          </p:cNvPr>
          <p:cNvSpPr/>
          <p:nvPr/>
        </p:nvSpPr>
        <p:spPr>
          <a:xfrm>
            <a:off x="6436446" y="3071938"/>
            <a:ext cx="2354580" cy="2784928"/>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6EB0-CA0D-45E2-B017-A0E9CACD8E73}"/>
              </a:ext>
            </a:extLst>
          </p:cNvPr>
          <p:cNvSpPr>
            <a:spLocks noGrp="1"/>
          </p:cNvSpPr>
          <p:nvPr>
            <p:ph type="title"/>
          </p:nvPr>
        </p:nvSpPr>
        <p:spPr/>
        <p:txBody>
          <a:bodyPr/>
          <a:lstStyle/>
          <a:p>
            <a:r>
              <a:rPr lang="en-US">
                <a:ea typeface="MS PGothic"/>
              </a:rPr>
              <a:t>Key Take-Aways</a:t>
            </a:r>
            <a:endParaRPr lang="en-US"/>
          </a:p>
        </p:txBody>
      </p:sp>
      <p:sp>
        <p:nvSpPr>
          <p:cNvPr id="3" name="Content Placeholder 2">
            <a:extLst>
              <a:ext uri="{FF2B5EF4-FFF2-40B4-BE49-F238E27FC236}">
                <a16:creationId xmlns:a16="http://schemas.microsoft.com/office/drawing/2014/main" id="{3AEB94A8-2A3C-4632-9B99-ABA129C53610}"/>
              </a:ext>
            </a:extLst>
          </p:cNvPr>
          <p:cNvSpPr>
            <a:spLocks noGrp="1"/>
          </p:cNvSpPr>
          <p:nvPr>
            <p:ph idx="1"/>
          </p:nvPr>
        </p:nvSpPr>
        <p:spPr>
          <a:xfrm>
            <a:off x="289112" y="1370738"/>
            <a:ext cx="8565776" cy="4936270"/>
          </a:xfrm>
        </p:spPr>
        <p:txBody>
          <a:bodyPr/>
          <a:lstStyle/>
          <a:p>
            <a:pPr>
              <a:spcAft>
                <a:spcPts val="1200"/>
              </a:spcAft>
            </a:pPr>
            <a:r>
              <a:rPr lang="en-US">
                <a:ea typeface="MS PGothic"/>
              </a:rPr>
              <a:t>Opioids should be tried after non-drug and non-opioid treatments have been tried</a:t>
            </a:r>
            <a:endParaRPr lang="en-US"/>
          </a:p>
          <a:p>
            <a:pPr>
              <a:spcAft>
                <a:spcPts val="1200"/>
              </a:spcAft>
            </a:pPr>
            <a:r>
              <a:rPr lang="en-US">
                <a:ea typeface="MS PGothic"/>
              </a:rPr>
              <a:t>Opioids should be used at the lowest dose possible. Use should be regularly re-evaluated</a:t>
            </a:r>
          </a:p>
          <a:p>
            <a:pPr>
              <a:spcAft>
                <a:spcPts val="1200"/>
              </a:spcAft>
            </a:pPr>
            <a:r>
              <a:rPr lang="en-US">
                <a:ea typeface="MS PGothic"/>
              </a:rPr>
              <a:t>Lowering an opioid dose or changing to a new opioid can address side effects and ongoing pain</a:t>
            </a:r>
            <a:endParaRPr lang="en-US"/>
          </a:p>
          <a:p>
            <a:pPr>
              <a:spcAft>
                <a:spcPts val="1200"/>
              </a:spcAft>
            </a:pPr>
            <a:r>
              <a:rPr lang="en-US">
                <a:ea typeface="MS PGothic"/>
              </a:rPr>
              <a:t>Everyone taking opioids should have naloxone</a:t>
            </a:r>
            <a:endParaRPr lang="en-US"/>
          </a:p>
        </p:txBody>
      </p:sp>
      <p:pic>
        <p:nvPicPr>
          <p:cNvPr id="4" name="Graphic 1" descr="Home with solid fill">
            <a:extLst>
              <a:ext uri="{FF2B5EF4-FFF2-40B4-BE49-F238E27FC236}">
                <a16:creationId xmlns:a16="http://schemas.microsoft.com/office/drawing/2014/main" id="{413347DF-CB85-461A-A03C-36066525F3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0012" y="274638"/>
            <a:ext cx="914400" cy="914400"/>
          </a:xfrm>
          <a:prstGeom prst="rect">
            <a:avLst/>
          </a:prstGeom>
        </p:spPr>
      </p:pic>
    </p:spTree>
    <p:extLst>
      <p:ext uri="{BB962C8B-B14F-4D97-AF65-F5344CB8AC3E}">
        <p14:creationId xmlns:p14="http://schemas.microsoft.com/office/powerpoint/2010/main" val="812231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8FD59748-6854-415D-9E02-8F65B822D6D1}"/>
              </a:ext>
            </a:extLst>
          </p:cNvPr>
          <p:cNvSpPr>
            <a:spLocks noGrp="1"/>
          </p:cNvSpPr>
          <p:nvPr>
            <p:ph type="title"/>
          </p:nvPr>
        </p:nvSpPr>
        <p:spPr/>
        <p:txBody>
          <a:bodyPr/>
          <a:lstStyle/>
          <a:p>
            <a:r>
              <a:rPr lang="en-US" altLang="en-US"/>
              <a:t>Debrief of Today’s Session</a:t>
            </a:r>
          </a:p>
        </p:txBody>
      </p:sp>
      <p:sp>
        <p:nvSpPr>
          <p:cNvPr id="79874" name="Content Placeholder 2">
            <a:extLst>
              <a:ext uri="{FF2B5EF4-FFF2-40B4-BE49-F238E27FC236}">
                <a16:creationId xmlns:a16="http://schemas.microsoft.com/office/drawing/2014/main" id="{82C3337B-91F5-493A-9EE7-73AA7CC09161}"/>
              </a:ext>
            </a:extLst>
          </p:cNvPr>
          <p:cNvSpPr>
            <a:spLocks noGrp="1"/>
          </p:cNvSpPr>
          <p:nvPr>
            <p:ph idx="1"/>
          </p:nvPr>
        </p:nvSpPr>
        <p:spPr/>
        <p:txBody>
          <a:bodyPr/>
          <a:lstStyle/>
          <a:p>
            <a:r>
              <a:rPr lang="en-US" altLang="en-US">
                <a:ea typeface="MS PGothic"/>
              </a:rPr>
              <a:t>Feedback</a:t>
            </a:r>
          </a:p>
          <a:p>
            <a:pPr lvl="1"/>
            <a:r>
              <a:rPr lang="en-US" altLang="en-US">
                <a:ea typeface="MS PGothic"/>
              </a:rPr>
              <a:t>Any suggestions for future group appointments?</a:t>
            </a:r>
          </a:p>
          <a:p>
            <a:endParaRPr lang="en-US" altLang="en-US">
              <a:latin typeface="Calibri Light" panose="020F0302020204030204" pitchFamily="34" charset="0"/>
              <a:cs typeface="Calibri Light" panose="020F0302020204030204" pitchFamily="34" charset="0"/>
            </a:endParaRPr>
          </a:p>
          <a:p>
            <a:pPr marL="0" indent="0">
              <a:buNone/>
            </a:pPr>
            <a:endParaRPr lang="en-US" altLang="en-US">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4976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AutoShape 2" descr="https://dl-web.dropbox.com/get/PC%20-%20Min%3ALeung%3AGobis%3AMayorga/marketing%20material/bcpha%20tablet%20article%20jan%202014/Photos/PC%20Waiting%20Room.jpg?_subject_uid=159374127&amp;w=AADhrZC01rtKSGGrAeznr3OuIGuHWwAaVlNx3I4Gxklzaw">
            <a:extLst>
              <a:ext uri="{FF2B5EF4-FFF2-40B4-BE49-F238E27FC236}">
                <a16:creationId xmlns:a16="http://schemas.microsoft.com/office/drawing/2014/main" id="{A5BEDCD2-F812-59A1-E938-D4EAF074C38B}"/>
              </a:ext>
            </a:extLst>
          </p:cNvPr>
          <p:cNvSpPr>
            <a:spLocks noChangeAspect="1" noChangeArrowheads="1"/>
          </p:cNvSpPr>
          <p:nvPr/>
        </p:nvSpPr>
        <p:spPr bwMode="auto">
          <a:xfrm>
            <a:off x="155575" y="-4213225"/>
            <a:ext cx="13173075" cy="87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800"/>
          </a:p>
        </p:txBody>
      </p:sp>
      <p:sp>
        <p:nvSpPr>
          <p:cNvPr id="64514" name="AutoShape 4" descr="https://dl-web.dropbox.com/get/PC%20-%20Min%3ALeung%3AGobis%3AMayorga/marketing%20material/bcpha%20tablet%20article%20jan%202014/Photos/PC%20Waiting%20Room.jpg?_subject_uid=159374127&amp;w=AADhrZC01rtKSGGrAeznr3OuIGuHWwAaVlNx3I4Gxklzaw">
            <a:extLst>
              <a:ext uri="{FF2B5EF4-FFF2-40B4-BE49-F238E27FC236}">
                <a16:creationId xmlns:a16="http://schemas.microsoft.com/office/drawing/2014/main" id="{DBDF4059-3E39-9983-561B-4D3811AB9DC4}"/>
              </a:ext>
            </a:extLst>
          </p:cNvPr>
          <p:cNvSpPr>
            <a:spLocks noChangeAspect="1" noChangeArrowheads="1"/>
          </p:cNvSpPr>
          <p:nvPr/>
        </p:nvSpPr>
        <p:spPr bwMode="auto">
          <a:xfrm>
            <a:off x="155575" y="-4213225"/>
            <a:ext cx="13173075" cy="87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800"/>
          </a:p>
        </p:txBody>
      </p:sp>
      <p:sp>
        <p:nvSpPr>
          <p:cNvPr id="64515" name="AutoShape 6" descr="https://dl-web.dropbox.com/get/PC%20-%20Min%3ALeung%3AGobis%3AMayorga/marketing%20material/bcpha%20tablet%20article%20jan%202014/Photos/PC%20Waiting%20Room.jpg?_subject_uid=159374127&amp;w=AADhrZC01rtKSGGrAeznr3OuIGuHWwAaVlNx3I4Gxklzaw">
            <a:extLst>
              <a:ext uri="{FF2B5EF4-FFF2-40B4-BE49-F238E27FC236}">
                <a16:creationId xmlns:a16="http://schemas.microsoft.com/office/drawing/2014/main" id="{CBDEB234-B866-DFFB-FFEB-0F2CE529BE55}"/>
              </a:ext>
            </a:extLst>
          </p:cNvPr>
          <p:cNvSpPr>
            <a:spLocks noChangeAspect="1" noChangeArrowheads="1"/>
          </p:cNvSpPr>
          <p:nvPr/>
        </p:nvSpPr>
        <p:spPr bwMode="auto">
          <a:xfrm>
            <a:off x="155575" y="-4213225"/>
            <a:ext cx="13173075" cy="87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800"/>
          </a:p>
        </p:txBody>
      </p:sp>
      <p:sp>
        <p:nvSpPr>
          <p:cNvPr id="2" name="TextBox 1">
            <a:extLst>
              <a:ext uri="{FF2B5EF4-FFF2-40B4-BE49-F238E27FC236}">
                <a16:creationId xmlns:a16="http://schemas.microsoft.com/office/drawing/2014/main" id="{246AD6CE-0FF3-448C-B427-E320EC7A304E}"/>
              </a:ext>
            </a:extLst>
          </p:cNvPr>
          <p:cNvSpPr txBox="1"/>
          <p:nvPr/>
        </p:nvSpPr>
        <p:spPr>
          <a:xfrm>
            <a:off x="2018268" y="2931949"/>
            <a:ext cx="5288277"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US" sz="2400" b="1">
                <a:solidFill>
                  <a:srgbClr val="FF0000"/>
                </a:solidFill>
              </a:rPr>
              <a:t>[INSERT INFORMATION ABOUT YOUR CLINIC/OFFICE AND SERVICES OFFERED]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2D9C-D8A9-4EA3-829D-5A2053AE5A3D}"/>
              </a:ext>
            </a:extLst>
          </p:cNvPr>
          <p:cNvSpPr>
            <a:spLocks noGrp="1"/>
          </p:cNvSpPr>
          <p:nvPr>
            <p:ph type="title"/>
          </p:nvPr>
        </p:nvSpPr>
        <p:spPr/>
        <p:txBody>
          <a:bodyPr/>
          <a:lstStyle/>
          <a:p>
            <a:r>
              <a:rPr lang="en-CA"/>
              <a:t>Reflection Questions</a:t>
            </a:r>
          </a:p>
        </p:txBody>
      </p:sp>
      <p:sp>
        <p:nvSpPr>
          <p:cNvPr id="3" name="Content Placeholder 2">
            <a:extLst>
              <a:ext uri="{FF2B5EF4-FFF2-40B4-BE49-F238E27FC236}">
                <a16:creationId xmlns:a16="http://schemas.microsoft.com/office/drawing/2014/main" id="{1811CA09-F8D8-4C2C-A7E9-616A478AC74B}"/>
              </a:ext>
            </a:extLst>
          </p:cNvPr>
          <p:cNvSpPr>
            <a:spLocks noGrp="1"/>
          </p:cNvSpPr>
          <p:nvPr>
            <p:ph idx="1"/>
          </p:nvPr>
        </p:nvSpPr>
        <p:spPr/>
        <p:txBody>
          <a:bodyPr/>
          <a:lstStyle/>
          <a:p>
            <a:pPr marL="0" indent="0">
              <a:buNone/>
            </a:pPr>
            <a:r>
              <a:rPr lang="en-CA" b="1">
                <a:solidFill>
                  <a:schemeClr val="accent1"/>
                </a:solidFill>
                <a:ea typeface="MS PGothic"/>
              </a:rPr>
              <a:t>Q1: </a:t>
            </a:r>
            <a:r>
              <a:rPr lang="en-CA">
                <a:ea typeface="MS PGothic"/>
              </a:rPr>
              <a:t>What's one thing you learned or will take-away from the group appointments?</a:t>
            </a:r>
          </a:p>
          <a:p>
            <a:pPr marL="0" indent="0">
              <a:buNone/>
            </a:pPr>
            <a:endParaRPr lang="en-CA">
              <a:ea typeface="MS PGothic"/>
            </a:endParaRPr>
          </a:p>
          <a:p>
            <a:pPr marL="0" indent="0">
              <a:buNone/>
            </a:pPr>
            <a:endParaRPr lang="en-CA">
              <a:ea typeface="MS PGothic"/>
            </a:endParaRPr>
          </a:p>
          <a:p>
            <a:pPr marL="0" indent="0">
              <a:buNone/>
            </a:pPr>
            <a:r>
              <a:rPr lang="en-CA" b="1">
                <a:solidFill>
                  <a:schemeClr val="accent1"/>
                </a:solidFill>
                <a:ea typeface="MS PGothic"/>
              </a:rPr>
              <a:t>Q2:</a:t>
            </a:r>
            <a:r>
              <a:rPr lang="en-CA">
                <a:ea typeface="MS PGothic"/>
              </a:rPr>
              <a:t> How has your outlook on chronic pain changed over the past 3 sessions?</a:t>
            </a:r>
            <a:endParaRPr lang="en-CA"/>
          </a:p>
          <a:p>
            <a:endParaRPr lang="en-CA"/>
          </a:p>
        </p:txBody>
      </p:sp>
      <p:pic>
        <p:nvPicPr>
          <p:cNvPr id="4" name="Picture 3">
            <a:extLst>
              <a:ext uri="{FF2B5EF4-FFF2-40B4-BE49-F238E27FC236}">
                <a16:creationId xmlns:a16="http://schemas.microsoft.com/office/drawing/2014/main" id="{0EAAB1FA-63F1-4B1E-8D46-B6A2FBACDF23}"/>
              </a:ext>
            </a:extLst>
          </p:cNvPr>
          <p:cNvPicPr>
            <a:picLocks noChangeAspect="1"/>
          </p:cNvPicPr>
          <p:nvPr/>
        </p:nvPicPr>
        <p:blipFill>
          <a:blip r:embed="rId3"/>
          <a:stretch>
            <a:fillRect/>
          </a:stretch>
        </p:blipFill>
        <p:spPr>
          <a:xfrm>
            <a:off x="7772321" y="274597"/>
            <a:ext cx="914479" cy="914479"/>
          </a:xfrm>
          <a:prstGeom prst="rect">
            <a:avLst/>
          </a:prstGeom>
        </p:spPr>
      </p:pic>
    </p:spTree>
    <p:extLst>
      <p:ext uri="{BB962C8B-B14F-4D97-AF65-F5344CB8AC3E}">
        <p14:creationId xmlns:p14="http://schemas.microsoft.com/office/powerpoint/2010/main" val="3770267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CDFBCF8A-736A-4488-9700-83046F0561BF}"/>
              </a:ext>
            </a:extLst>
          </p:cNvPr>
          <p:cNvSpPr>
            <a:spLocks noGrp="1"/>
          </p:cNvSpPr>
          <p:nvPr>
            <p:ph type="title"/>
          </p:nvPr>
        </p:nvSpPr>
        <p:spPr>
          <a:xfrm>
            <a:off x="457200" y="33499"/>
            <a:ext cx="8229600" cy="1143000"/>
          </a:xfrm>
        </p:spPr>
        <p:txBody>
          <a:bodyPr/>
          <a:lstStyle/>
          <a:p>
            <a:r>
              <a:rPr lang="en-US" altLang="en-US">
                <a:ea typeface="MS PGothic"/>
              </a:rPr>
              <a:t>Additional Resources </a:t>
            </a:r>
            <a:endParaRPr lang="en-US" altLang="en-US"/>
          </a:p>
        </p:txBody>
      </p:sp>
      <p:sp>
        <p:nvSpPr>
          <p:cNvPr id="77826" name="Content Placeholder 2">
            <a:extLst>
              <a:ext uri="{FF2B5EF4-FFF2-40B4-BE49-F238E27FC236}">
                <a16:creationId xmlns:a16="http://schemas.microsoft.com/office/drawing/2014/main" id="{AA4608FC-BCB2-4FEB-BAB4-CCC4BA03C937}"/>
              </a:ext>
            </a:extLst>
          </p:cNvPr>
          <p:cNvSpPr>
            <a:spLocks noGrp="1"/>
          </p:cNvSpPr>
          <p:nvPr>
            <p:ph idx="1"/>
          </p:nvPr>
        </p:nvSpPr>
        <p:spPr>
          <a:xfrm>
            <a:off x="49551" y="896073"/>
            <a:ext cx="9039827" cy="5500165"/>
          </a:xfrm>
        </p:spPr>
        <p:txBody>
          <a:bodyPr/>
          <a:lstStyle/>
          <a:p>
            <a:r>
              <a:rPr lang="en-CA" altLang="en-US" sz="1600" b="1">
                <a:ea typeface="MS PGothic"/>
              </a:rPr>
              <a:t>Resources about opioids (e.g. common questions answered, risks and benefits of opioids)</a:t>
            </a:r>
            <a:endParaRPr lang="en-US"/>
          </a:p>
          <a:p>
            <a:pPr lvl="1"/>
            <a:r>
              <a:rPr lang="en-CA" altLang="en-US" sz="1600">
                <a:ea typeface="MS PGothic"/>
              </a:rPr>
              <a:t>Dr. Mike Evans' Best Advice for People Taking Opioid Medication (11 min video) : </a:t>
            </a:r>
            <a:r>
              <a:rPr lang="en-US" sz="1600">
                <a:ea typeface="MS PGothic"/>
                <a:hlinkClick r:id="rId3"/>
              </a:rPr>
              <a:t>https://www.youtube.com/watch?v=7Na2m7lx-hU</a:t>
            </a:r>
            <a:endParaRPr lang="en-US"/>
          </a:p>
          <a:p>
            <a:pPr lvl="1"/>
            <a:r>
              <a:rPr lang="en-CA" altLang="en-US" sz="1600">
                <a:ea typeface="MS PGothic"/>
              </a:rPr>
              <a:t>CAMH Prescription Opioids: </a:t>
            </a:r>
            <a:r>
              <a:rPr lang="en-CA" sz="1600">
                <a:ea typeface="MS PGothic"/>
                <a:hlinkClick r:id="rId4"/>
              </a:rPr>
              <a:t>https://www.camh.ca/-/media/files/guides-and-publications/dyk-prescription-opioids.pdf</a:t>
            </a:r>
            <a:r>
              <a:rPr lang="en-CA" sz="1600">
                <a:ea typeface="MS PGothic"/>
              </a:rPr>
              <a:t> </a:t>
            </a:r>
            <a:endParaRPr lang="en-CA" altLang="en-US" sz="1600">
              <a:ea typeface="MS PGothic"/>
            </a:endParaRPr>
          </a:p>
          <a:p>
            <a:pPr lvl="1"/>
            <a:r>
              <a:rPr lang="en-CA" altLang="en-US" sz="1600">
                <a:ea typeface="MS PGothic"/>
              </a:rPr>
              <a:t>CDC: </a:t>
            </a:r>
            <a:r>
              <a:rPr lang="en-CA" altLang="en-US" sz="1600">
                <a:ea typeface="MS PGothic"/>
                <a:hlinkClick r:id="rId5"/>
              </a:rPr>
              <a:t>https://www.cdc.gov/opioids/patients/index.html</a:t>
            </a:r>
            <a:endParaRPr lang="en-CA" altLang="en-US" sz="1600">
              <a:ea typeface="MS PGothic"/>
            </a:endParaRPr>
          </a:p>
          <a:p>
            <a:pPr lvl="1"/>
            <a:r>
              <a:rPr lang="en-CA" altLang="en-US" sz="1600">
                <a:ea typeface="MS PGothic"/>
              </a:rPr>
              <a:t>ISMP (click “Patients and Families”): </a:t>
            </a:r>
            <a:r>
              <a:rPr lang="en-CA" altLang="en-US" sz="1600">
                <a:ea typeface="MS PGothic"/>
                <a:hlinkClick r:id="rId6"/>
              </a:rPr>
              <a:t>https://www.ismp-canada.org/opioid_stewardship/</a:t>
            </a:r>
            <a:endParaRPr lang="en-CA" altLang="en-US" sz="1600">
              <a:ea typeface="MS PGothic"/>
            </a:endParaRPr>
          </a:p>
          <a:p>
            <a:pPr marL="400050"/>
            <a:r>
              <a:rPr lang="en-CA" altLang="en-US" sz="1600" b="1">
                <a:ea typeface="MS PGothic"/>
              </a:rPr>
              <a:t>Naloxone</a:t>
            </a:r>
          </a:p>
          <a:p>
            <a:pPr marL="914400" lvl="1" indent="-457200"/>
            <a:r>
              <a:rPr lang="en-CA" altLang="en-US" sz="1600">
                <a:ea typeface="MS PGothic"/>
              </a:rPr>
              <a:t>Learn how to administer: </a:t>
            </a:r>
            <a:r>
              <a:rPr lang="en-CA" altLang="en-US" sz="1600">
                <a:ea typeface="MS PGothic"/>
                <a:hlinkClick r:id="rId7"/>
              </a:rPr>
              <a:t>https://towardtheheart.com/naloxone-lesson/</a:t>
            </a:r>
            <a:endParaRPr lang="en-CA" altLang="en-US" sz="1600">
              <a:ea typeface="MS PGothic"/>
            </a:endParaRPr>
          </a:p>
          <a:p>
            <a:pPr marL="914400" lvl="1" indent="-457200"/>
            <a:r>
              <a:rPr lang="en-CA" altLang="en-US" sz="1600">
                <a:ea typeface="MS PGothic"/>
              </a:rPr>
              <a:t>Find a site that offers naloxone kits: </a:t>
            </a:r>
            <a:r>
              <a:rPr lang="en-CA" altLang="en-US" sz="1600">
                <a:ea typeface="MS PGothic"/>
                <a:hlinkClick r:id="rId8"/>
              </a:rPr>
              <a:t>https://towardtheheart.com/site-finder</a:t>
            </a:r>
            <a:r>
              <a:rPr lang="en-CA" altLang="en-US" sz="1600">
                <a:ea typeface="MS PGothic"/>
              </a:rPr>
              <a:t> </a:t>
            </a:r>
          </a:p>
          <a:p>
            <a:pPr marL="914400" lvl="1" indent="-457200"/>
            <a:r>
              <a:rPr lang="en-CA" altLang="en-US" sz="1600">
                <a:ea typeface="MS PGothic"/>
              </a:rPr>
              <a:t>Learn about naloxone nasal spray: </a:t>
            </a:r>
            <a:r>
              <a:rPr lang="en-CA" altLang="en-US" sz="1600">
                <a:ea typeface="MS PGothic"/>
                <a:hlinkClick r:id="rId9"/>
              </a:rPr>
              <a:t>https://www.narcan.com/patients/patient-resources</a:t>
            </a:r>
            <a:endParaRPr lang="en-CA" altLang="en-US" sz="1600">
              <a:ea typeface="MS PGothic"/>
            </a:endParaRPr>
          </a:p>
          <a:p>
            <a:pPr indent="-285750"/>
            <a:r>
              <a:rPr lang="en-CA" altLang="en-US" sz="1600" b="1">
                <a:ea typeface="MS PGothic"/>
              </a:rPr>
              <a:t>Patient stories </a:t>
            </a:r>
            <a:endParaRPr lang="en-CA" altLang="en-US" sz="1600" b="1">
              <a:latin typeface="Calibri Light" panose="020F0302020204030204" pitchFamily="34" charset="0"/>
              <a:cs typeface="Calibri Light" panose="020F0302020204030204" pitchFamily="34" charset="0"/>
            </a:endParaRPr>
          </a:p>
          <a:p>
            <a:pPr marL="914400" lvl="1" indent="-457200"/>
            <a:r>
              <a:rPr lang="en-CA" altLang="en-US" sz="1600">
                <a:ea typeface="MS PGothic"/>
              </a:rPr>
              <a:t>CDC: </a:t>
            </a:r>
            <a:r>
              <a:rPr lang="en-CA" altLang="en-US" sz="1600">
                <a:ea typeface="MS PGothic"/>
                <a:hlinkClick r:id="rId10"/>
              </a:rPr>
              <a:t>https://www.cdc.gov/rxawareness/stories/index.html</a:t>
            </a:r>
            <a:r>
              <a:rPr lang="en-CA" altLang="en-US" sz="1600">
                <a:ea typeface="MS PGothic"/>
              </a:rPr>
              <a:t> </a:t>
            </a:r>
            <a:endParaRPr lang="en-CA" altLang="en-US" sz="1600">
              <a:latin typeface="Calibri Light" panose="020F0302020204030204" pitchFamily="34" charset="0"/>
              <a:cs typeface="Calibri Light" panose="020F0302020204030204" pitchFamily="34" charset="0"/>
            </a:endParaRPr>
          </a:p>
          <a:p>
            <a:pPr marL="914400" lvl="1" indent="-457200"/>
            <a:r>
              <a:rPr lang="en-CA" altLang="en-US" sz="1600" err="1">
                <a:ea typeface="MS PGothic"/>
              </a:rPr>
              <a:t>Liftthelabel</a:t>
            </a:r>
            <a:r>
              <a:rPr lang="en-CA" altLang="en-US" sz="1600">
                <a:ea typeface="MS PGothic"/>
              </a:rPr>
              <a:t>: </a:t>
            </a:r>
            <a:r>
              <a:rPr lang="en-CA" altLang="en-US" sz="1600">
                <a:ea typeface="MS PGothic"/>
                <a:hlinkClick r:id="rId11"/>
              </a:rPr>
              <a:t>https://liftthelabel.org/</a:t>
            </a:r>
            <a:r>
              <a:rPr lang="en-CA" altLang="en-US" sz="1600">
                <a:ea typeface="MS PGothic"/>
              </a:rPr>
              <a:t> </a:t>
            </a:r>
            <a:endParaRPr lang="en-CA" altLang="en-US" sz="1600">
              <a:latin typeface="Calibri Light" panose="020F0302020204030204" pitchFamily="34" charset="0"/>
              <a:cs typeface="Calibri Light" panose="020F0302020204030204" pitchFamily="34" charset="0"/>
            </a:endParaRPr>
          </a:p>
          <a:p>
            <a:pPr indent="-285750"/>
            <a:r>
              <a:rPr lang="en-CA" altLang="en-US" sz="1600" b="1">
                <a:ea typeface="MS PGothic"/>
              </a:rPr>
              <a:t>Resources and support for opioid use disorders</a:t>
            </a:r>
          </a:p>
          <a:p>
            <a:pPr marL="914400" lvl="1" indent="-457200"/>
            <a:r>
              <a:rPr lang="en-CA" sz="1600">
                <a:ea typeface="MS PGothic"/>
              </a:rPr>
              <a:t>Government of BC: </a:t>
            </a:r>
            <a:r>
              <a:rPr lang="en-CA" altLang="en-US" sz="1600">
                <a:ea typeface="MS PGothic"/>
                <a:hlinkClick r:id="rId12"/>
              </a:rPr>
              <a:t>https://www2.gov.bc.ca/gov/content/mental-health-support-in-bc/addictions-alcohol-and-other-substances</a:t>
            </a:r>
            <a:r>
              <a:rPr lang="en-CA" altLang="en-US" sz="1600">
                <a:ea typeface="MS PGothic"/>
              </a:rPr>
              <a:t> </a:t>
            </a:r>
            <a:endParaRPr lang="en-CA" altLang="en-US" sz="1600">
              <a:latin typeface="Calibri Light" panose="020F0302020204030204" pitchFamily="34" charset="0"/>
              <a:cs typeface="Calibri Light" panose="020F0302020204030204" pitchFamily="34" charset="0"/>
            </a:endParaRPr>
          </a:p>
          <a:p>
            <a:pPr marL="914400" lvl="1" indent="-457200"/>
            <a:r>
              <a:rPr lang="en-CA" altLang="en-US" sz="1600">
                <a:ea typeface="MS PGothic"/>
              </a:rPr>
              <a:t>CAMH OAT: </a:t>
            </a:r>
            <a:r>
              <a:rPr lang="en-CA" sz="1600">
                <a:ea typeface="MS PGothic"/>
                <a:hlinkClick r:id="rId13"/>
              </a:rPr>
              <a:t>https://www.camh.ca/-/media/files/oat-info-for-clients.pdf</a:t>
            </a:r>
            <a:r>
              <a:rPr lang="en-CA" sz="1600">
                <a:ea typeface="MS PGothic"/>
              </a:rPr>
              <a:t> </a:t>
            </a:r>
            <a:endParaRPr lang="en-CA" altLang="en-US" sz="1600">
              <a:latin typeface="Calibri Light" panose="020F0302020204030204" pitchFamily="34" charset="0"/>
              <a:cs typeface="Calibri Light" panose="020F0302020204030204" pitchFamily="34" charset="0"/>
            </a:endParaRPr>
          </a:p>
          <a:p>
            <a:pPr marL="0" indent="0">
              <a:buNone/>
            </a:pPr>
            <a:endParaRPr lang="en-US" altLang="en-US">
              <a:latin typeface="Calibri Light" panose="020F0302020204030204" pitchFamily="34" charset="0"/>
              <a:cs typeface="Calibri Light" panose="020F03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88AF-DB49-4A85-B13F-ABAA31A22DBA}"/>
              </a:ext>
            </a:extLst>
          </p:cNvPr>
          <p:cNvSpPr>
            <a:spLocks noGrp="1"/>
          </p:cNvSpPr>
          <p:nvPr>
            <p:ph type="title"/>
          </p:nvPr>
        </p:nvSpPr>
        <p:spPr>
          <a:xfrm>
            <a:off x="488950" y="202649"/>
            <a:ext cx="8229600" cy="425212"/>
          </a:xfrm>
        </p:spPr>
        <p:txBody>
          <a:bodyPr/>
          <a:lstStyle/>
          <a:p>
            <a:r>
              <a:rPr lang="en-CA" sz="2400">
                <a:ea typeface="MS PGothic"/>
              </a:rPr>
              <a:t>References</a:t>
            </a:r>
          </a:p>
        </p:txBody>
      </p:sp>
      <p:sp>
        <p:nvSpPr>
          <p:cNvPr id="3" name="Content Placeholder 2">
            <a:extLst>
              <a:ext uri="{FF2B5EF4-FFF2-40B4-BE49-F238E27FC236}">
                <a16:creationId xmlns:a16="http://schemas.microsoft.com/office/drawing/2014/main" id="{81849AE6-3169-49B3-B93D-213D9116A84D}"/>
              </a:ext>
            </a:extLst>
          </p:cNvPr>
          <p:cNvSpPr>
            <a:spLocks noGrp="1"/>
          </p:cNvSpPr>
          <p:nvPr>
            <p:ph idx="1"/>
          </p:nvPr>
        </p:nvSpPr>
        <p:spPr>
          <a:xfrm>
            <a:off x="59296" y="775140"/>
            <a:ext cx="9025408" cy="4323656"/>
          </a:xfrm>
        </p:spPr>
        <p:txBody>
          <a:bodyPr/>
          <a:lstStyle/>
          <a:p>
            <a:pPr marL="514350" indent="-514350">
              <a:buAutoNum type="arabicPeriod"/>
            </a:pPr>
            <a:r>
              <a:rPr lang="en-CA" sz="900">
                <a:ea typeface="MS PGothic"/>
              </a:rPr>
              <a:t>Centre for Addiction and Mental Health. Prescription Opioid Policy Framework. Toronto (ON): Centre for Addiction and Mental health; 2016.</a:t>
            </a:r>
          </a:p>
          <a:p>
            <a:pPr marL="514350" indent="-514350">
              <a:buAutoNum type="arabicPeriod"/>
            </a:pPr>
            <a:r>
              <a:rPr lang="en-CA" sz="900">
                <a:ea typeface="MS PGothic"/>
              </a:rPr>
              <a:t>American Society of Anesthesiologists. What are opioids [Internet]. [Cited 2021 Oct 13]. Available from: </a:t>
            </a:r>
            <a:r>
              <a:rPr lang="en-CA" sz="900">
                <a:ea typeface="MS PGothic"/>
                <a:hlinkClick r:id="rId2"/>
              </a:rPr>
              <a:t>https://www.asahq.org/madeforthismoment/pain-management/opioid-treatment/what-are-opioids/</a:t>
            </a:r>
            <a:r>
              <a:rPr lang="en-CA" sz="900">
                <a:ea typeface="MS PGothic"/>
              </a:rPr>
              <a:t> </a:t>
            </a:r>
          </a:p>
          <a:p>
            <a:pPr marL="514350" indent="-514350">
              <a:buAutoNum type="arabicPeriod"/>
            </a:pPr>
            <a:r>
              <a:rPr lang="en-CA" sz="900">
                <a:ea typeface="MS PGothic"/>
              </a:rPr>
              <a:t>Centre for Effective Practice. Management of Chronic Non-Cancer Pain (CNCP). Toronto (ON): Centre for Effective Practice; 2018. </a:t>
            </a:r>
          </a:p>
          <a:p>
            <a:pPr marL="514350" indent="-514350">
              <a:buAutoNum type="arabicPeriod"/>
            </a:pPr>
            <a:r>
              <a:rPr lang="en-US" sz="900">
                <a:ea typeface="MS PGothic"/>
              </a:rPr>
              <a:t>RxFiles Drug Comparison Charts – 13th Edition. Editors Brent Jensen, Loren Regier. </a:t>
            </a:r>
            <a:r>
              <a:rPr lang="en-US" sz="900" err="1">
                <a:ea typeface="MS PGothic"/>
              </a:rPr>
              <a:t>Sasakatoon</a:t>
            </a:r>
            <a:r>
              <a:rPr lang="en-US" sz="900">
                <a:ea typeface="MS PGothic"/>
              </a:rPr>
              <a:t>, SK: Saskatoon Health Region; 2021. Available from </a:t>
            </a:r>
            <a:r>
              <a:rPr lang="en-US" sz="900">
                <a:ea typeface="MS PGothic"/>
                <a:hlinkClick r:id="rId3"/>
              </a:rPr>
              <a:t>www.RxFiles.ca</a:t>
            </a:r>
            <a:endParaRPr lang="en-US" sz="900">
              <a:ea typeface="MS PGothic"/>
            </a:endParaRPr>
          </a:p>
          <a:p>
            <a:pPr marL="514350" indent="-514350">
              <a:buFont typeface="Arial" panose="020B0604020202020204" pitchFamily="34" charset="0"/>
              <a:buAutoNum type="arabicPeriod"/>
            </a:pPr>
            <a:r>
              <a:rPr lang="en-US" sz="900">
                <a:solidFill>
                  <a:srgbClr val="222222"/>
                </a:solidFill>
                <a:ea typeface="MS PGothic"/>
              </a:rPr>
              <a:t>Center for Substance Abuse Treatment. Managing Chronic Pain in Adults With or in Recovery From Substance Use Disorders. Rockville (MD): Substance Abuse and Mental Health Services Administration (US); 2012. (Treatment Improvement Protocol (TIP) Series, No. 54.) 3, Chronic Pain Management. Available from: </a:t>
            </a:r>
            <a:r>
              <a:rPr lang="en-US" sz="900">
                <a:solidFill>
                  <a:srgbClr val="222222"/>
                </a:solidFill>
                <a:ea typeface="MS PGothic"/>
                <a:hlinkClick r:id="rId4"/>
              </a:rPr>
              <a:t>https://www-ncbi-nlm-nih-gov.ezproxy.library.ubc.ca/books/NBK92054/</a:t>
            </a:r>
            <a:endParaRPr lang="en-US" sz="900">
              <a:solidFill>
                <a:srgbClr val="222222"/>
              </a:solidFill>
              <a:ea typeface="MS PGothic"/>
            </a:endParaRPr>
          </a:p>
          <a:p>
            <a:pPr marL="514350" indent="-514350">
              <a:buFont typeface="Arial" panose="020B0604020202020204" pitchFamily="34" charset="0"/>
              <a:buAutoNum type="arabicPeriod"/>
            </a:pPr>
            <a:r>
              <a:rPr lang="en-US" sz="900">
                <a:solidFill>
                  <a:srgbClr val="222222"/>
                </a:solidFill>
                <a:ea typeface="MS PGothic"/>
              </a:rPr>
              <a:t>Centre for Addiction and Mental Health. Opioids and addiction – A primer for journalists. Toronto (ON): Centre for Addiction and Mental Health; 2016.</a:t>
            </a:r>
          </a:p>
          <a:p>
            <a:pPr marL="514350" indent="-514350">
              <a:buFont typeface="Arial" panose="020B0604020202020204" pitchFamily="34" charset="0"/>
              <a:buAutoNum type="arabicPeriod"/>
            </a:pPr>
            <a:r>
              <a:rPr lang="en-US" sz="900">
                <a:solidFill>
                  <a:srgbClr val="222222"/>
                </a:solidFill>
                <a:ea typeface="MS PGothic"/>
              </a:rPr>
              <a:t>Shah M, Huecker MR. Opioid Withdrawal. [Updated 2021 May 21]. In: </a:t>
            </a:r>
            <a:r>
              <a:rPr lang="en-US" sz="900" err="1">
                <a:solidFill>
                  <a:srgbClr val="222222"/>
                </a:solidFill>
                <a:ea typeface="MS PGothic"/>
              </a:rPr>
              <a:t>StatPearls</a:t>
            </a:r>
            <a:r>
              <a:rPr lang="en-US" sz="900">
                <a:solidFill>
                  <a:srgbClr val="222222"/>
                </a:solidFill>
                <a:ea typeface="MS PGothic"/>
              </a:rPr>
              <a:t> [Internet]. Treasure Island (FL): </a:t>
            </a:r>
            <a:r>
              <a:rPr lang="en-US" sz="900" err="1">
                <a:solidFill>
                  <a:srgbClr val="222222"/>
                </a:solidFill>
                <a:ea typeface="MS PGothic"/>
              </a:rPr>
              <a:t>StatPearls</a:t>
            </a:r>
            <a:r>
              <a:rPr lang="en-US" sz="900">
                <a:solidFill>
                  <a:srgbClr val="222222"/>
                </a:solidFill>
                <a:ea typeface="MS PGothic"/>
              </a:rPr>
              <a:t> Publishing; 2021 Jan-. Available from: </a:t>
            </a:r>
            <a:r>
              <a:rPr lang="en-US" sz="900">
                <a:solidFill>
                  <a:srgbClr val="222222"/>
                </a:solidFill>
                <a:ea typeface="MS PGothic"/>
                <a:hlinkClick r:id="rId5"/>
              </a:rPr>
              <a:t>https://www-ncbi-nlm-nih-gov.ezproxy.library.ubc.ca/books/NBK526012/</a:t>
            </a:r>
            <a:endParaRPr lang="en-US" sz="900">
              <a:solidFill>
                <a:srgbClr val="222222"/>
              </a:solidFill>
              <a:ea typeface="MS PGothic"/>
            </a:endParaRPr>
          </a:p>
          <a:p>
            <a:pPr marL="514350" indent="-514350">
              <a:buAutoNum type="arabicPeriod"/>
            </a:pPr>
            <a:r>
              <a:rPr lang="en-US" sz="900">
                <a:solidFill>
                  <a:srgbClr val="222222"/>
                </a:solidFill>
                <a:ea typeface="MS PGothic"/>
              </a:rPr>
              <a:t>World Health Organization. Opioid overdose [Internet]. [Updated 2021 Aug 04, cited 2021 sept 25]. Available from: </a:t>
            </a:r>
            <a:r>
              <a:rPr lang="en-CA" sz="900">
                <a:ea typeface="MS PGothic"/>
                <a:hlinkClick r:id="rId6"/>
              </a:rPr>
              <a:t>https://www.who.int/news-room/fact-sheets/detail/opioid-overdose</a:t>
            </a:r>
            <a:endParaRPr lang="en-US" sz="900">
              <a:solidFill>
                <a:srgbClr val="222222"/>
              </a:solidFill>
              <a:ea typeface="MS PGothic"/>
            </a:endParaRPr>
          </a:p>
          <a:p>
            <a:pPr marL="514350" indent="-514350">
              <a:buAutoNum type="arabicPeriod"/>
            </a:pPr>
            <a:r>
              <a:rPr lang="en-CA" sz="900">
                <a:ea typeface="MS PGothic"/>
              </a:rPr>
              <a:t>Health Quality Ontario. Opioid Prescribing [Internet]. [Cited 2021 Oct 13]. Available from: </a:t>
            </a:r>
            <a:r>
              <a:rPr lang="en-CA" sz="900">
                <a:ea typeface="MS PGothic"/>
                <a:hlinkClick r:id="rId7"/>
              </a:rPr>
              <a:t>https://opioidprescribing.hqontario.ca/</a:t>
            </a:r>
            <a:r>
              <a:rPr lang="en-CA" sz="900">
                <a:ea typeface="MS PGothic"/>
              </a:rPr>
              <a:t> </a:t>
            </a:r>
          </a:p>
          <a:p>
            <a:pPr marL="514350" indent="-514350">
              <a:buAutoNum type="arabicPeriod"/>
            </a:pPr>
            <a:r>
              <a:rPr lang="en-US" sz="900">
                <a:solidFill>
                  <a:srgbClr val="212121"/>
                </a:solidFill>
                <a:ea typeface="MS PGothic"/>
              </a:rPr>
              <a:t>Fine PG, Mahajan G, McPherson ML. Long-acting opioids and short-acting opioids: appropriate use in chronic pain management. Pain Med. 2009 Jul;10 Suppl 2:S79-88.</a:t>
            </a:r>
          </a:p>
          <a:p>
            <a:pPr marL="514350" indent="-514350">
              <a:buAutoNum type="arabicPeriod"/>
            </a:pPr>
            <a:r>
              <a:rPr lang="en-CA" sz="900">
                <a:ea typeface="MS PGothic"/>
              </a:rPr>
              <a:t>Chaun H, Andrews AN, Woo M. Constipation in Adults</a:t>
            </a:r>
            <a:r>
              <a:rPr lang="en-CA" sz="900">
                <a:solidFill>
                  <a:srgbClr val="0D0D0D"/>
                </a:solidFill>
                <a:ea typeface="MS PGothic"/>
              </a:rPr>
              <a:t>. In: Therapeutics [Internet]. Ottawa (ON): Canadian Pharmacists Association; c2016 [updated 2021 Apr 14; cited 2021 Sept 19]. Available from: http://www.myrxtx.ca. Also available in paper copy from the publisher. </a:t>
            </a:r>
            <a:r>
              <a:rPr lang="en-CA" sz="900">
                <a:ea typeface="MS PGothic"/>
              </a:rPr>
              <a:t> </a:t>
            </a:r>
          </a:p>
          <a:p>
            <a:pPr marL="514350" indent="-514350">
              <a:buAutoNum type="arabicPeriod"/>
            </a:pPr>
            <a:r>
              <a:rPr lang="en-CA" sz="900">
                <a:solidFill>
                  <a:srgbClr val="212121"/>
                </a:solidFill>
                <a:ea typeface="MS PGothic"/>
              </a:rPr>
              <a:t>Lee M, Silverman SM, Hansen H, Patel VB, Manchikanti L. A comprehensive review of opioid-induced hyperalgesia. Pain Physician. 2011 Mar-Apr;14(2):145-61.</a:t>
            </a:r>
          </a:p>
          <a:p>
            <a:pPr marL="514350" indent="-514350">
              <a:buFont typeface="Arial" panose="020B0604020202020204" pitchFamily="34" charset="0"/>
              <a:buAutoNum type="arabicPeriod"/>
            </a:pPr>
            <a:r>
              <a:rPr lang="en-US" sz="900">
                <a:ea typeface="MS PGothic"/>
              </a:rPr>
              <a:t>Schaible HG and Richter F. Pathophysiology of pain. </a:t>
            </a:r>
            <a:r>
              <a:rPr lang="en-US" sz="900" err="1">
                <a:ea typeface="MS PGothic"/>
              </a:rPr>
              <a:t>Langenbecks</a:t>
            </a:r>
            <a:r>
              <a:rPr lang="en-US" sz="900">
                <a:ea typeface="MS PGothic"/>
              </a:rPr>
              <a:t> Arch Surg. 2004;389:237-243.</a:t>
            </a:r>
            <a:endParaRPr lang="en-CA" sz="900">
              <a:solidFill>
                <a:srgbClr val="212121"/>
              </a:solidFill>
              <a:ea typeface="MS PGothic"/>
            </a:endParaRPr>
          </a:p>
          <a:p>
            <a:pPr marL="514350" indent="-514350">
              <a:buFont typeface="Arial" panose="020B0604020202020204" pitchFamily="34" charset="0"/>
              <a:buAutoNum type="arabicPeriod"/>
            </a:pPr>
            <a:r>
              <a:rPr lang="en-CA" sz="900">
                <a:solidFill>
                  <a:srgbClr val="212121"/>
                </a:solidFill>
                <a:ea typeface="MS PGothic"/>
              </a:rPr>
              <a:t>Centre for Effective Practice. Opioid Manager.. Toronto (ON): Centre for Effective Practice; 2017.</a:t>
            </a:r>
          </a:p>
          <a:p>
            <a:pPr marL="514350" indent="-514350">
              <a:buAutoNum type="arabicPeriod"/>
            </a:pPr>
            <a:r>
              <a:rPr lang="en-CA" sz="900" b="0" i="0">
                <a:solidFill>
                  <a:srgbClr val="222222"/>
                </a:solidFill>
                <a:effectLst/>
                <a:ea typeface="MS PGothic"/>
              </a:rPr>
              <a:t>Bhatnagar M, Pruskowski J. Opioid Equivalency. [Updated 2021 Sep 14]. In: </a:t>
            </a:r>
            <a:r>
              <a:rPr lang="en-CA" sz="900" b="0" i="0" err="1">
                <a:solidFill>
                  <a:srgbClr val="222222"/>
                </a:solidFill>
                <a:effectLst/>
                <a:ea typeface="MS PGothic"/>
              </a:rPr>
              <a:t>StatPearls</a:t>
            </a:r>
            <a:r>
              <a:rPr lang="en-CA" sz="900" b="0" i="0">
                <a:solidFill>
                  <a:srgbClr val="222222"/>
                </a:solidFill>
                <a:effectLst/>
                <a:ea typeface="MS PGothic"/>
              </a:rPr>
              <a:t> [Internet]. Treasure Island (FL): </a:t>
            </a:r>
            <a:r>
              <a:rPr lang="en-CA" sz="900" b="0" i="0" err="1">
                <a:solidFill>
                  <a:srgbClr val="222222"/>
                </a:solidFill>
                <a:effectLst/>
                <a:ea typeface="MS PGothic"/>
              </a:rPr>
              <a:t>StatPearls</a:t>
            </a:r>
            <a:r>
              <a:rPr lang="en-CA" sz="900" b="0" i="0">
                <a:solidFill>
                  <a:srgbClr val="222222"/>
                </a:solidFill>
                <a:effectLst/>
                <a:ea typeface="MS PGothic"/>
              </a:rPr>
              <a:t> Publishing; 2021 Jan-. Available from: </a:t>
            </a:r>
            <a:r>
              <a:rPr lang="en-CA" sz="900" b="0" i="0">
                <a:solidFill>
                  <a:srgbClr val="222222"/>
                </a:solidFill>
                <a:effectLst/>
                <a:ea typeface="MS PGothic"/>
                <a:hlinkClick r:id="rId8"/>
              </a:rPr>
              <a:t>https://www-ncbi-nlm-nih-gov.ezproxy.library.ubc.ca/books/NBK535402/</a:t>
            </a:r>
            <a:r>
              <a:rPr lang="en-CA" sz="900">
                <a:solidFill>
                  <a:srgbClr val="222222"/>
                </a:solidFill>
                <a:ea typeface="MS PGothic"/>
              </a:rPr>
              <a:t> </a:t>
            </a:r>
            <a:endParaRPr lang="en-CA" sz="900" b="0" i="0">
              <a:solidFill>
                <a:srgbClr val="222222"/>
              </a:solidFill>
              <a:effectLst/>
              <a:latin typeface="Calibri Light" panose="020F0302020204030204" pitchFamily="34" charset="0"/>
              <a:cs typeface="Calibri Light" panose="020F0302020204030204" pitchFamily="34" charset="0"/>
            </a:endParaRPr>
          </a:p>
          <a:p>
            <a:pPr marL="514350" indent="-514350">
              <a:buAutoNum type="arabicPeriod"/>
            </a:pPr>
            <a:r>
              <a:rPr lang="en-CA" sz="900">
                <a:ea typeface="MS PGothic"/>
              </a:rPr>
              <a:t>Centers for Disease control and Prevention. Preventing an opioid overdose[Internet[]. Atlanta (GA): Centers for Disease control and Prevention. [Cited 2021 Sept 19]. Available from: </a:t>
            </a:r>
            <a:r>
              <a:rPr lang="en-CA" sz="900">
                <a:ea typeface="MS PGothic"/>
                <a:hlinkClick r:id="rId9"/>
              </a:rPr>
              <a:t>https://www.cdc.gov/drugoverdose/pdf/patients/Preventing-an-Opioid-Overdose-Tip-Card-a.pdf</a:t>
            </a:r>
          </a:p>
          <a:p>
            <a:pPr marL="514350" indent="-514350">
              <a:buAutoNum type="arabicPeriod"/>
            </a:pPr>
            <a:r>
              <a:rPr lang="en-CA" sz="900">
                <a:solidFill>
                  <a:srgbClr val="212121"/>
                </a:solidFill>
                <a:ea typeface="MS PGothic"/>
              </a:rPr>
              <a:t>Centre for Addiction and Mental Health. Making the choice, Making it work – Treatment for Opioid Addiction. Toronto (ON): Centre for Addiction and Mental health; 2016</a:t>
            </a:r>
            <a:endParaRPr lang="en-CA" sz="900">
              <a:ea typeface="MS PGothic"/>
            </a:endParaRPr>
          </a:p>
          <a:p>
            <a:pPr marL="514350" indent="-514350">
              <a:buAutoNum type="arabicPeriod"/>
            </a:pPr>
            <a:endParaRPr lang="en-CA" sz="900">
              <a:solidFill>
                <a:srgbClr val="000000"/>
              </a:solidFill>
            </a:endParaRPr>
          </a:p>
          <a:p>
            <a:pPr marL="514350" indent="-514350">
              <a:buAutoNum type="arabicPeriod"/>
            </a:pPr>
            <a:endParaRPr lang="en-CA" sz="800">
              <a:solidFill>
                <a:srgbClr val="000000"/>
              </a:solidFill>
            </a:endParaRPr>
          </a:p>
          <a:p>
            <a:pPr marL="514350" indent="-514350">
              <a:buAutoNum type="arabicPeriod"/>
            </a:pPr>
            <a:endParaRPr lang="en-US" sz="800">
              <a:solidFill>
                <a:srgbClr val="222222"/>
              </a:solidFill>
            </a:endParaRPr>
          </a:p>
          <a:p>
            <a:pPr marL="514350" indent="-514350">
              <a:buAutoNum type="arabicPeriod"/>
            </a:pPr>
            <a:endParaRPr lang="en-US" sz="800">
              <a:solidFill>
                <a:srgbClr val="222222"/>
              </a:solidFill>
            </a:endParaRPr>
          </a:p>
          <a:p>
            <a:pPr marL="514350" indent="-514350">
              <a:buAutoNum type="arabicPeriod"/>
            </a:pPr>
            <a:endParaRPr lang="en-CA" sz="800">
              <a:solidFill>
                <a:srgbClr val="212121"/>
              </a:solidFill>
              <a:latin typeface="BlinkMacSystemFont"/>
            </a:endParaRPr>
          </a:p>
          <a:p>
            <a:pPr marL="514350" indent="-514350">
              <a:buAutoNum type="arabicPeriod"/>
            </a:pPr>
            <a:endParaRPr lang="en-CA" sz="800">
              <a:solidFill>
                <a:srgbClr val="0D0D0D"/>
              </a:solidFill>
            </a:endParaRPr>
          </a:p>
          <a:p>
            <a:pPr>
              <a:spcBef>
                <a:spcPct val="0"/>
              </a:spcBef>
              <a:buAutoNum type="arabicPeriod"/>
            </a:pPr>
            <a:endParaRPr lang="en-CA" sz="800">
              <a:solidFill>
                <a:srgbClr val="0D0D0D"/>
              </a:solidFill>
            </a:endParaRPr>
          </a:p>
          <a:p>
            <a:pPr>
              <a:spcBef>
                <a:spcPct val="0"/>
              </a:spcBef>
              <a:buAutoNum type="arabicPeriod"/>
            </a:pPr>
            <a:endParaRPr lang="en-CA" sz="800">
              <a:solidFill>
                <a:srgbClr val="0D0D0D"/>
              </a:solidFill>
            </a:endParaRPr>
          </a:p>
          <a:p>
            <a:pPr marL="514350" indent="-514350">
              <a:buAutoNum type="arabicPeriod"/>
            </a:pPr>
            <a:endParaRPr lang="en-US" sz="1000">
              <a:solidFill>
                <a:srgbClr val="212121"/>
              </a:solidFill>
              <a:latin typeface="BlinkMacSystemFont"/>
            </a:endParaRPr>
          </a:p>
          <a:p>
            <a:pPr marL="514350" indent="-514350">
              <a:buAutoNum type="arabicPeriod"/>
            </a:pPr>
            <a:endParaRPr lang="en-CA" sz="1000"/>
          </a:p>
          <a:p>
            <a:pPr marL="514350" indent="-514350">
              <a:buAutoNum type="arabicPeriod"/>
            </a:pPr>
            <a:endParaRPr lang="en-CA" sz="1000"/>
          </a:p>
          <a:p>
            <a:pPr marL="514350" indent="-514350">
              <a:buAutoNum type="arabicPeriod"/>
            </a:pPr>
            <a:endParaRPr lang="en-CA" sz="1000"/>
          </a:p>
          <a:p>
            <a:pPr marL="514350" indent="-514350">
              <a:buAutoNum type="arabicPeriod"/>
            </a:pPr>
            <a:endParaRPr lang="en-CA" sz="1000"/>
          </a:p>
          <a:p>
            <a:pPr marL="514350" indent="-514350">
              <a:buAutoNum type="arabicPeriod"/>
            </a:pPr>
            <a:endParaRPr lang="en-CA"/>
          </a:p>
          <a:p>
            <a:pPr marL="514350" indent="-514350">
              <a:buAutoNum type="arabicPeriod"/>
            </a:pPr>
            <a:endParaRPr lang="en-CA"/>
          </a:p>
        </p:txBody>
      </p:sp>
    </p:spTree>
    <p:extLst>
      <p:ext uri="{BB962C8B-B14F-4D97-AF65-F5344CB8AC3E}">
        <p14:creationId xmlns:p14="http://schemas.microsoft.com/office/powerpoint/2010/main" val="3534702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B75B8-C4EE-76DB-D6A3-BC5435B9B6A3}"/>
              </a:ext>
            </a:extLst>
          </p:cNvPr>
          <p:cNvSpPr>
            <a:spLocks noGrp="1"/>
          </p:cNvSpPr>
          <p:nvPr>
            <p:ph type="title"/>
          </p:nvPr>
        </p:nvSpPr>
        <p:spPr/>
        <p:txBody>
          <a:bodyPr/>
          <a:lstStyle/>
          <a:p>
            <a:r>
              <a:rPr lang="en-US">
                <a:ea typeface="MS PGothic"/>
              </a:rPr>
              <a:t>Image References</a:t>
            </a:r>
            <a:endParaRPr lang="en-US"/>
          </a:p>
        </p:txBody>
      </p:sp>
      <p:sp>
        <p:nvSpPr>
          <p:cNvPr id="3" name="Content Placeholder 2">
            <a:extLst>
              <a:ext uri="{FF2B5EF4-FFF2-40B4-BE49-F238E27FC236}">
                <a16:creationId xmlns:a16="http://schemas.microsoft.com/office/drawing/2014/main" id="{C7D0D8D4-947D-03E2-A2A7-609EA6C78BF4}"/>
              </a:ext>
            </a:extLst>
          </p:cNvPr>
          <p:cNvSpPr>
            <a:spLocks noGrp="1"/>
          </p:cNvSpPr>
          <p:nvPr>
            <p:ph idx="1"/>
          </p:nvPr>
        </p:nvSpPr>
        <p:spPr>
          <a:xfrm>
            <a:off x="457200" y="1600200"/>
            <a:ext cx="3922388" cy="4525963"/>
          </a:xfrm>
        </p:spPr>
        <p:txBody>
          <a:bodyPr/>
          <a:lstStyle/>
          <a:p>
            <a:r>
              <a:rPr lang="en-US" sz="1000" dirty="0">
                <a:ea typeface="MS PGothic"/>
              </a:rPr>
              <a:t>Image 1: </a:t>
            </a:r>
            <a:r>
              <a:rPr lang="en-US" sz="1000" dirty="0">
                <a:ea typeface="MS PGothic"/>
                <a:hlinkClick r:id="rId2"/>
              </a:rPr>
              <a:t>medicurio</a:t>
            </a:r>
            <a:r>
              <a:rPr lang="en-US" sz="1000" dirty="0">
                <a:ea typeface="MS PGothic"/>
              </a:rPr>
              <a:t>, 2019</a:t>
            </a:r>
          </a:p>
          <a:p>
            <a:r>
              <a:rPr lang="en-US" sz="1000" dirty="0">
                <a:ea typeface="MS PGothic"/>
              </a:rPr>
              <a:t>Image 2: </a:t>
            </a:r>
            <a:r>
              <a:rPr lang="en-US" sz="1000" dirty="0">
                <a:ea typeface="MS PGothic"/>
                <a:hlinkClick r:id="rId3"/>
              </a:rPr>
              <a:t>PainCalculator</a:t>
            </a:r>
            <a:r>
              <a:rPr lang="en-US" sz="1000" dirty="0">
                <a:ea typeface="MS PGothic"/>
              </a:rPr>
              <a:t>, 2023</a:t>
            </a:r>
            <a:endParaRPr lang="en-US" sz="1000" dirty="0"/>
          </a:p>
          <a:p>
            <a:r>
              <a:rPr lang="en-US" sz="1000" dirty="0">
                <a:ea typeface="MS PGothic"/>
              </a:rPr>
              <a:t>Image 3: </a:t>
            </a:r>
            <a:r>
              <a:rPr lang="en-US" sz="1000" dirty="0">
                <a:ea typeface="MS PGothic"/>
                <a:hlinkClick r:id="rId4"/>
              </a:rPr>
              <a:t>OpioidPrescribing</a:t>
            </a:r>
            <a:r>
              <a:rPr lang="en-US" sz="1000" dirty="0">
                <a:ea typeface="MS PGothic"/>
              </a:rPr>
              <a:t>, 2017</a:t>
            </a:r>
          </a:p>
          <a:p>
            <a:r>
              <a:rPr lang="en-US" sz="1000" dirty="0">
                <a:ea typeface="MS PGothic"/>
              </a:rPr>
              <a:t>Image 4: </a:t>
            </a:r>
            <a:r>
              <a:rPr lang="en-US" sz="1000" dirty="0">
                <a:ea typeface="MS PGothic"/>
                <a:hlinkClick r:id="rId5"/>
              </a:rPr>
              <a:t>RawPixel</a:t>
            </a:r>
            <a:r>
              <a:rPr lang="en-US" sz="1000" dirty="0">
                <a:ea typeface="MS PGothic"/>
              </a:rPr>
              <a:t>, 2023</a:t>
            </a:r>
          </a:p>
          <a:p>
            <a:r>
              <a:rPr lang="en-US" sz="1000" dirty="0">
                <a:ea typeface="MS PGothic"/>
              </a:rPr>
              <a:t>Image 5: </a:t>
            </a:r>
            <a:r>
              <a:rPr lang="en-US" sz="1000" dirty="0">
                <a:ea typeface="MS PGothic"/>
                <a:hlinkClick r:id="rId6"/>
              </a:rPr>
              <a:t>ChooseOpioid</a:t>
            </a:r>
            <a:r>
              <a:rPr lang="en-US" sz="1000" dirty="0">
                <a:ea typeface="MS PGothic"/>
              </a:rPr>
              <a:t>, 2008</a:t>
            </a:r>
          </a:p>
          <a:p>
            <a:r>
              <a:rPr lang="en-US" sz="1000" dirty="0">
                <a:ea typeface="MS PGothic"/>
              </a:rPr>
              <a:t>Image 6: </a:t>
            </a:r>
            <a:r>
              <a:rPr lang="en-US" sz="1000" dirty="0">
                <a:ea typeface="MS PGothic"/>
                <a:hlinkClick r:id="rId7"/>
              </a:rPr>
              <a:t>SenokotTablets</a:t>
            </a:r>
            <a:r>
              <a:rPr lang="en-US" sz="1000" dirty="0">
                <a:ea typeface="MS PGothic"/>
              </a:rPr>
              <a:t>, 2019</a:t>
            </a:r>
          </a:p>
          <a:p>
            <a:r>
              <a:rPr lang="en-US" sz="1000" dirty="0">
                <a:ea typeface="MS PGothic"/>
              </a:rPr>
              <a:t>Image 7: </a:t>
            </a:r>
            <a:r>
              <a:rPr lang="en-US" sz="1000" dirty="0">
                <a:ea typeface="MS PGothic"/>
                <a:hlinkClick r:id="rId8"/>
              </a:rPr>
              <a:t>DulcolaxLaxativeTablets</a:t>
            </a:r>
            <a:r>
              <a:rPr lang="en-US" sz="1000" dirty="0">
                <a:ea typeface="MS PGothic"/>
              </a:rPr>
              <a:t>, 2023</a:t>
            </a:r>
          </a:p>
          <a:p>
            <a:r>
              <a:rPr lang="en-US" sz="1000" dirty="0">
                <a:ea typeface="MS PGothic"/>
              </a:rPr>
              <a:t>Image 8: </a:t>
            </a:r>
            <a:r>
              <a:rPr lang="en-US" sz="1000" dirty="0">
                <a:ea typeface="MS PGothic"/>
                <a:hlinkClick r:id="rId9"/>
              </a:rPr>
              <a:t>LaxADayLaxativePowder</a:t>
            </a:r>
            <a:r>
              <a:rPr lang="en-US" sz="1000" dirty="0">
                <a:ea typeface="MS PGothic"/>
              </a:rPr>
              <a:t>, 2023</a:t>
            </a:r>
          </a:p>
          <a:p>
            <a:r>
              <a:rPr lang="en-US" sz="1000" dirty="0">
                <a:ea typeface="MS PGothic"/>
              </a:rPr>
              <a:t>Image 9: </a:t>
            </a:r>
            <a:r>
              <a:rPr lang="en-US" sz="1000" dirty="0">
                <a:ea typeface="MS PGothic"/>
                <a:hlinkClick r:id="rId10"/>
              </a:rPr>
              <a:t>Naloxone</a:t>
            </a:r>
            <a:r>
              <a:rPr lang="en-US" sz="1000" dirty="0">
                <a:ea typeface="MS PGothic"/>
              </a:rPr>
              <a:t>, 2019</a:t>
            </a:r>
          </a:p>
          <a:p>
            <a:r>
              <a:rPr lang="en-US" sz="1000" dirty="0">
                <a:ea typeface="MS PGothic"/>
              </a:rPr>
              <a:t>Image 10: </a:t>
            </a:r>
            <a:r>
              <a:rPr lang="en-US" sz="1000" dirty="0">
                <a:ea typeface="MS PGothic"/>
                <a:hlinkClick r:id="rId11"/>
              </a:rPr>
              <a:t>Hospira</a:t>
            </a:r>
            <a:r>
              <a:rPr lang="en-US" sz="1000" dirty="0">
                <a:ea typeface="MS PGothic"/>
              </a:rPr>
              <a:t>, 2023 </a:t>
            </a:r>
          </a:p>
          <a:p>
            <a:r>
              <a:rPr lang="en-US" sz="1000" dirty="0">
                <a:ea typeface="MS PGothic"/>
              </a:rPr>
              <a:t>Image 11: </a:t>
            </a:r>
            <a:r>
              <a:rPr lang="en-US" sz="1000" dirty="0">
                <a:ea typeface="MS PGothic"/>
                <a:hlinkClick r:id="rId12"/>
              </a:rPr>
              <a:t>NarcanNasalSpray</a:t>
            </a:r>
            <a:r>
              <a:rPr lang="en-US" sz="1000" dirty="0">
                <a:ea typeface="MS PGothic"/>
              </a:rPr>
              <a:t>, 2023</a:t>
            </a:r>
          </a:p>
          <a:p>
            <a:r>
              <a:rPr lang="en-US" sz="1000" dirty="0">
                <a:ea typeface="MS PGothic"/>
              </a:rPr>
              <a:t>Image 12: </a:t>
            </a:r>
            <a:r>
              <a:rPr lang="en-US" sz="1000" dirty="0">
                <a:ea typeface="MS PGothic"/>
                <a:hlinkClick r:id="rId13"/>
              </a:rPr>
              <a:t>NaloxoneBrochure</a:t>
            </a:r>
            <a:r>
              <a:rPr lang="en-US" sz="1000" dirty="0">
                <a:ea typeface="MS PGothic"/>
              </a:rPr>
              <a:t>, 2023</a:t>
            </a:r>
          </a:p>
          <a:p>
            <a:r>
              <a:rPr lang="en-US" sz="1000" dirty="0">
                <a:ea typeface="MS PGothic"/>
              </a:rPr>
              <a:t>Image 13: </a:t>
            </a:r>
            <a:r>
              <a:rPr lang="en-US" sz="1000" dirty="0">
                <a:ea typeface="MS PGothic"/>
                <a:hlinkClick r:id="rId14"/>
              </a:rPr>
              <a:t>Methadose</a:t>
            </a:r>
            <a:r>
              <a:rPr lang="en-US" sz="1000" dirty="0">
                <a:ea typeface="MS PGothic"/>
              </a:rPr>
              <a:t>, 2021</a:t>
            </a:r>
          </a:p>
          <a:p>
            <a:r>
              <a:rPr lang="en-US" sz="1000" dirty="0">
                <a:ea typeface="MS PGothic"/>
              </a:rPr>
              <a:t>Image 14: </a:t>
            </a:r>
            <a:r>
              <a:rPr lang="en-US" sz="1000" dirty="0">
                <a:ea typeface="MS PGothic"/>
                <a:hlinkClick r:id="rId15"/>
              </a:rPr>
              <a:t>AAP</a:t>
            </a:r>
            <a:r>
              <a:rPr lang="en-US" sz="1000" dirty="0">
                <a:ea typeface="MS PGothic"/>
              </a:rPr>
              <a:t>, 2017</a:t>
            </a:r>
            <a:endParaRPr lang="en-US" sz="1000" dirty="0">
              <a:solidFill>
                <a:srgbClr val="000000"/>
              </a:solidFill>
              <a:ea typeface="MS PGothic"/>
            </a:endParaRPr>
          </a:p>
          <a:p>
            <a:r>
              <a:rPr lang="en-US" sz="1000" dirty="0">
                <a:ea typeface="MS PGothic"/>
              </a:rPr>
              <a:t>Image 15: </a:t>
            </a:r>
            <a:r>
              <a:rPr lang="en-US" sz="1000" dirty="0">
                <a:ea typeface="MS PGothic"/>
                <a:hlinkClick r:id="rId16"/>
              </a:rPr>
              <a:t>Suboxone101</a:t>
            </a:r>
            <a:r>
              <a:rPr lang="en-US" sz="1000" dirty="0">
                <a:ea typeface="MS PGothic"/>
              </a:rPr>
              <a:t>, 2018</a:t>
            </a:r>
          </a:p>
          <a:p>
            <a:endParaRPr lang="en-US" sz="1000">
              <a:ea typeface="MS PGothic"/>
            </a:endParaRPr>
          </a:p>
        </p:txBody>
      </p:sp>
      <p:sp>
        <p:nvSpPr>
          <p:cNvPr id="7" name="Content Placeholder 2">
            <a:extLst>
              <a:ext uri="{FF2B5EF4-FFF2-40B4-BE49-F238E27FC236}">
                <a16:creationId xmlns:a16="http://schemas.microsoft.com/office/drawing/2014/main" id="{B2A17B9A-838E-A8DB-91EE-386B6474AB2E}"/>
              </a:ext>
            </a:extLst>
          </p:cNvPr>
          <p:cNvSpPr txBox="1">
            <a:spLocks/>
          </p:cNvSpPr>
          <p:nvPr/>
        </p:nvSpPr>
        <p:spPr bwMode="auto">
          <a:xfrm>
            <a:off x="4872681" y="1611380"/>
            <a:ext cx="39223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b="0" i="0" kern="1200">
                <a:solidFill>
                  <a:schemeClr val="tx1"/>
                </a:solidFill>
                <a:latin typeface="Calibri Light"/>
                <a:ea typeface="MS PGothic" panose="020B0600070205080204" pitchFamily="34" charset="-128"/>
                <a:cs typeface="Calibri Light"/>
              </a:defRPr>
            </a:lvl1pPr>
            <a:lvl2pPr marL="742950" indent="-285750" algn="l" defTabSz="457200" rtl="0" eaLnBrk="0" fontAlgn="base" hangingPunct="0">
              <a:spcBef>
                <a:spcPct val="20000"/>
              </a:spcBef>
              <a:spcAft>
                <a:spcPct val="0"/>
              </a:spcAft>
              <a:buFont typeface="Arial" panose="020B0604020202020204" pitchFamily="34" charset="0"/>
              <a:buChar char="–"/>
              <a:defRPr sz="2800" b="0" i="0" kern="1200">
                <a:solidFill>
                  <a:schemeClr val="tx1"/>
                </a:solidFill>
                <a:latin typeface="Calibri Light"/>
                <a:ea typeface="MS PGothic" panose="020B0600070205080204" pitchFamily="34" charset="-128"/>
                <a:cs typeface="Calibri Light"/>
              </a:defRPr>
            </a:lvl2pPr>
            <a:lvl3pPr marL="1143000" indent="-228600" algn="l" defTabSz="457200" rtl="0" eaLnBrk="0" fontAlgn="base" hangingPunct="0">
              <a:spcBef>
                <a:spcPct val="20000"/>
              </a:spcBef>
              <a:spcAft>
                <a:spcPct val="0"/>
              </a:spcAft>
              <a:buFont typeface="Arial" panose="020B0604020202020204" pitchFamily="34" charset="0"/>
              <a:buChar char="•"/>
              <a:defRPr sz="2400" b="0" i="0" kern="1200">
                <a:solidFill>
                  <a:schemeClr val="tx1"/>
                </a:solidFill>
                <a:latin typeface="Calibri Light"/>
                <a:ea typeface="MS PGothic" panose="020B0600070205080204" pitchFamily="34" charset="-128"/>
                <a:cs typeface="Calibri Light"/>
              </a:defRPr>
            </a:lvl3pPr>
            <a:lvl4pPr marL="1600200" indent="-228600" algn="l" defTabSz="457200" rtl="0" eaLnBrk="0" fontAlgn="base" hangingPunct="0">
              <a:spcBef>
                <a:spcPct val="20000"/>
              </a:spcBef>
              <a:spcAft>
                <a:spcPct val="0"/>
              </a:spcAft>
              <a:buFont typeface="Arial" panose="020B0604020202020204" pitchFamily="34" charset="0"/>
              <a:buChar char="–"/>
              <a:defRPr sz="2000" b="0" i="0" kern="1200">
                <a:solidFill>
                  <a:schemeClr val="tx1"/>
                </a:solidFill>
                <a:latin typeface="Calibri Light"/>
                <a:ea typeface="MS PGothic" panose="020B0600070205080204" pitchFamily="34" charset="-128"/>
                <a:cs typeface="Calibri Light"/>
              </a:defRPr>
            </a:lvl4pPr>
            <a:lvl5pPr marL="2057400" indent="-228600" algn="l" defTabSz="457200" rtl="0" eaLnBrk="0" fontAlgn="base" hangingPunct="0">
              <a:spcBef>
                <a:spcPct val="20000"/>
              </a:spcBef>
              <a:spcAft>
                <a:spcPct val="0"/>
              </a:spcAft>
              <a:buFont typeface="Arial" panose="020B0604020202020204" pitchFamily="34" charset="0"/>
              <a:buChar char="»"/>
              <a:defRPr sz="2000" b="0" i="0" kern="1200">
                <a:solidFill>
                  <a:schemeClr val="tx1"/>
                </a:solidFill>
                <a:latin typeface="Calibri Light"/>
                <a:ea typeface="MS PGothic" panose="020B0600070205080204" pitchFamily="34" charset="-128"/>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000" dirty="0"/>
          </a:p>
        </p:txBody>
      </p:sp>
    </p:spTree>
    <p:extLst>
      <p:ext uri="{BB962C8B-B14F-4D97-AF65-F5344CB8AC3E}">
        <p14:creationId xmlns:p14="http://schemas.microsoft.com/office/powerpoint/2010/main" val="3438260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236750C-1EB5-74DC-B9C6-50288C7211DA}"/>
              </a:ext>
            </a:extLst>
          </p:cNvPr>
          <p:cNvSpPr>
            <a:spLocks noGrp="1"/>
          </p:cNvSpPr>
          <p:nvPr>
            <p:ph type="subTitle" idx="1"/>
          </p:nvPr>
        </p:nvSpPr>
        <p:spPr/>
        <p:txBody>
          <a:bodyPr/>
          <a:lstStyle/>
          <a:p>
            <a:pPr algn="ctr"/>
            <a:r>
              <a:rPr lang="en-US" sz="4800" b="1" dirty="0">
                <a:ea typeface="MS PGothic"/>
              </a:rPr>
              <a:t>Thank You! </a:t>
            </a:r>
            <a:endParaRPr lang="en-US" sz="4800"/>
          </a:p>
        </p:txBody>
      </p:sp>
    </p:spTree>
    <p:extLst>
      <p:ext uri="{BB962C8B-B14F-4D97-AF65-F5344CB8AC3E}">
        <p14:creationId xmlns:p14="http://schemas.microsoft.com/office/powerpoint/2010/main" val="2446563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CD16-64BB-4AEE-8915-AF9230F98E67}"/>
              </a:ext>
            </a:extLst>
          </p:cNvPr>
          <p:cNvSpPr>
            <a:spLocks noGrp="1"/>
          </p:cNvSpPr>
          <p:nvPr>
            <p:ph type="title"/>
          </p:nvPr>
        </p:nvSpPr>
        <p:spPr>
          <a:xfrm>
            <a:off x="0" y="86975"/>
            <a:ext cx="9140400" cy="1143000"/>
          </a:xfrm>
        </p:spPr>
        <p:txBody>
          <a:bodyPr/>
          <a:lstStyle/>
          <a:p>
            <a:r>
              <a:rPr lang="en-CA" sz="4000"/>
              <a:t>Appendix: Opioid Agonist Therapy (OAT)</a:t>
            </a:r>
            <a:r>
              <a:rPr lang="en-CA" sz="4000" baseline="30000"/>
              <a:t>17</a:t>
            </a:r>
            <a:endParaRPr lang="en-CA" sz="4000"/>
          </a:p>
        </p:txBody>
      </p:sp>
      <p:sp>
        <p:nvSpPr>
          <p:cNvPr id="3" name="Content Placeholder 2">
            <a:extLst>
              <a:ext uri="{FF2B5EF4-FFF2-40B4-BE49-F238E27FC236}">
                <a16:creationId xmlns:a16="http://schemas.microsoft.com/office/drawing/2014/main" id="{2EA4E91D-A0F1-4C4B-B024-7FB85CD51641}"/>
              </a:ext>
            </a:extLst>
          </p:cNvPr>
          <p:cNvSpPr>
            <a:spLocks noGrp="1"/>
          </p:cNvSpPr>
          <p:nvPr>
            <p:ph idx="1"/>
          </p:nvPr>
        </p:nvSpPr>
        <p:spPr>
          <a:xfrm>
            <a:off x="457199" y="1108278"/>
            <a:ext cx="8343316" cy="5111803"/>
          </a:xfrm>
        </p:spPr>
        <p:txBody>
          <a:bodyPr/>
          <a:lstStyle/>
          <a:p>
            <a:pPr>
              <a:spcAft>
                <a:spcPts val="1200"/>
              </a:spcAft>
            </a:pPr>
            <a:r>
              <a:rPr lang="en-CA" sz="2800">
                <a:ea typeface="MS PGothic"/>
              </a:rPr>
              <a:t>Can help if opioid dependence develops</a:t>
            </a:r>
            <a:endParaRPr lang="en-US"/>
          </a:p>
          <a:p>
            <a:pPr>
              <a:spcAft>
                <a:spcPts val="1200"/>
              </a:spcAft>
            </a:pPr>
            <a:r>
              <a:rPr lang="en-CA" sz="2800">
                <a:ea typeface="MS PGothic"/>
              </a:rPr>
              <a:t>Prevents physical and psychological withdrawal from opioids to help with stopping them and lowering risks</a:t>
            </a:r>
            <a:endParaRPr lang="en-US"/>
          </a:p>
          <a:p>
            <a:pPr>
              <a:spcAft>
                <a:spcPts val="1200"/>
              </a:spcAft>
            </a:pPr>
            <a:r>
              <a:rPr lang="en-US" sz="2800">
                <a:ea typeface="MS PGothic"/>
              </a:rPr>
              <a:t>Medications may also be used for pain management</a:t>
            </a:r>
            <a:endParaRPr lang="en-CA" sz="2800">
              <a:ea typeface="MS PGothic"/>
            </a:endParaRPr>
          </a:p>
          <a:p>
            <a:pPr lvl="1"/>
            <a:endParaRPr lang="en-CA" sz="2400"/>
          </a:p>
        </p:txBody>
      </p:sp>
      <p:pic>
        <p:nvPicPr>
          <p:cNvPr id="5" name="Picture 4">
            <a:extLst>
              <a:ext uri="{FF2B5EF4-FFF2-40B4-BE49-F238E27FC236}">
                <a16:creationId xmlns:a16="http://schemas.microsoft.com/office/drawing/2014/main" id="{05E03CFC-4508-4132-BF3C-3B4496E23B14}"/>
              </a:ext>
            </a:extLst>
          </p:cNvPr>
          <p:cNvPicPr>
            <a:picLocks noChangeAspect="1"/>
          </p:cNvPicPr>
          <p:nvPr/>
        </p:nvPicPr>
        <p:blipFill>
          <a:blip r:embed="rId3"/>
          <a:stretch>
            <a:fillRect/>
          </a:stretch>
        </p:blipFill>
        <p:spPr>
          <a:xfrm>
            <a:off x="832183" y="3900424"/>
            <a:ext cx="752005" cy="1753711"/>
          </a:xfrm>
          <a:prstGeom prst="rect">
            <a:avLst/>
          </a:prstGeom>
        </p:spPr>
      </p:pic>
      <p:sp>
        <p:nvSpPr>
          <p:cNvPr id="6" name="TextBox 5">
            <a:extLst>
              <a:ext uri="{FF2B5EF4-FFF2-40B4-BE49-F238E27FC236}">
                <a16:creationId xmlns:a16="http://schemas.microsoft.com/office/drawing/2014/main" id="{50D8A82D-C4A7-43A3-8CD6-EDF39B2F5432}"/>
              </a:ext>
            </a:extLst>
          </p:cNvPr>
          <p:cNvSpPr txBox="1"/>
          <p:nvPr/>
        </p:nvSpPr>
        <p:spPr>
          <a:xfrm>
            <a:off x="8252148" y="6607115"/>
            <a:ext cx="1343361" cy="246221"/>
          </a:xfrm>
          <a:prstGeom prst="rect">
            <a:avLst/>
          </a:prstGeom>
          <a:noFill/>
        </p:spPr>
        <p:txBody>
          <a:bodyPr wrap="square" lIns="91440" tIns="45720" rIns="91440" bIns="45720" rtlCol="0" anchor="t">
            <a:spAutoFit/>
          </a:bodyPr>
          <a:lstStyle/>
          <a:p>
            <a:r>
              <a:rPr lang="en-CA" sz="1000" dirty="0">
                <a:latin typeface="Calibri"/>
                <a:ea typeface="MS PGothic"/>
                <a:cs typeface="Calibri"/>
              </a:rPr>
              <a:t>Images 13- 15</a:t>
            </a:r>
          </a:p>
        </p:txBody>
      </p:sp>
      <p:pic>
        <p:nvPicPr>
          <p:cNvPr id="7" name="Picture 6">
            <a:extLst>
              <a:ext uri="{FF2B5EF4-FFF2-40B4-BE49-F238E27FC236}">
                <a16:creationId xmlns:a16="http://schemas.microsoft.com/office/drawing/2014/main" id="{CABAB2C8-C55C-4947-A891-F802432434AF}"/>
              </a:ext>
            </a:extLst>
          </p:cNvPr>
          <p:cNvPicPr>
            <a:picLocks noChangeAspect="1"/>
          </p:cNvPicPr>
          <p:nvPr/>
        </p:nvPicPr>
        <p:blipFill rotWithShape="1">
          <a:blip r:embed="rId4"/>
          <a:srcRect l="5921" t="20060" r="22105"/>
          <a:stretch/>
        </p:blipFill>
        <p:spPr>
          <a:xfrm>
            <a:off x="1608778" y="4203277"/>
            <a:ext cx="1832455" cy="1359568"/>
          </a:xfrm>
          <a:prstGeom prst="rect">
            <a:avLst/>
          </a:prstGeom>
        </p:spPr>
      </p:pic>
      <p:pic>
        <p:nvPicPr>
          <p:cNvPr id="8" name="Picture 7">
            <a:extLst>
              <a:ext uri="{FF2B5EF4-FFF2-40B4-BE49-F238E27FC236}">
                <a16:creationId xmlns:a16="http://schemas.microsoft.com/office/drawing/2014/main" id="{273B6295-68F5-409E-AA0F-DDE8F027BC28}"/>
              </a:ext>
            </a:extLst>
          </p:cNvPr>
          <p:cNvPicPr>
            <a:picLocks noChangeAspect="1"/>
          </p:cNvPicPr>
          <p:nvPr/>
        </p:nvPicPr>
        <p:blipFill rotWithShape="1">
          <a:blip r:embed="rId5"/>
          <a:srcRect l="17369" r="16737"/>
          <a:stretch/>
        </p:blipFill>
        <p:spPr>
          <a:xfrm>
            <a:off x="5557878" y="4033824"/>
            <a:ext cx="2141622" cy="1608782"/>
          </a:xfrm>
          <a:prstGeom prst="rect">
            <a:avLst/>
          </a:prstGeom>
        </p:spPr>
      </p:pic>
      <p:sp>
        <p:nvSpPr>
          <p:cNvPr id="9" name="TextBox 8">
            <a:extLst>
              <a:ext uri="{FF2B5EF4-FFF2-40B4-BE49-F238E27FC236}">
                <a16:creationId xmlns:a16="http://schemas.microsoft.com/office/drawing/2014/main" id="{D724E170-92A4-4E1A-A566-655F2EA9EFF1}"/>
              </a:ext>
            </a:extLst>
          </p:cNvPr>
          <p:cNvSpPr txBox="1"/>
          <p:nvPr/>
        </p:nvSpPr>
        <p:spPr>
          <a:xfrm>
            <a:off x="4902613" y="5667853"/>
            <a:ext cx="2797218" cy="215444"/>
          </a:xfrm>
          <a:prstGeom prst="rect">
            <a:avLst/>
          </a:prstGeom>
          <a:noFill/>
        </p:spPr>
        <p:txBody>
          <a:bodyPr wrap="square" lIns="91440" tIns="45720" rIns="91440" bIns="45720" rtlCol="0" anchor="t">
            <a:spAutoFit/>
          </a:bodyPr>
          <a:lstStyle/>
          <a:p>
            <a:endParaRPr lang="en-CA" sz="800" dirty="0">
              <a:cs typeface="Calibri"/>
            </a:endParaRPr>
          </a:p>
        </p:txBody>
      </p:sp>
      <p:sp>
        <p:nvSpPr>
          <p:cNvPr id="10" name="TextBox 9">
            <a:extLst>
              <a:ext uri="{FF2B5EF4-FFF2-40B4-BE49-F238E27FC236}">
                <a16:creationId xmlns:a16="http://schemas.microsoft.com/office/drawing/2014/main" id="{2DAB039E-F83E-45E1-9681-A53A711BCFD5}"/>
              </a:ext>
            </a:extLst>
          </p:cNvPr>
          <p:cNvSpPr txBox="1"/>
          <p:nvPr/>
        </p:nvSpPr>
        <p:spPr>
          <a:xfrm>
            <a:off x="4982130" y="3491267"/>
            <a:ext cx="4158270" cy="369332"/>
          </a:xfrm>
          <a:prstGeom prst="rect">
            <a:avLst/>
          </a:prstGeom>
          <a:noFill/>
        </p:spPr>
        <p:txBody>
          <a:bodyPr wrap="square" rtlCol="0">
            <a:spAutoFit/>
          </a:bodyPr>
          <a:lstStyle/>
          <a:p>
            <a:r>
              <a:rPr lang="en-CA" b="1">
                <a:solidFill>
                  <a:schemeClr val="tx2"/>
                </a:solidFill>
              </a:rPr>
              <a:t>Suboxone</a:t>
            </a:r>
            <a:r>
              <a:rPr lang="en-CA" sz="1800" b="0" i="0" u="none" strike="noStrike" noProof="0">
                <a:solidFill>
                  <a:schemeClr val="tx2"/>
                </a:solidFill>
                <a:latin typeface="Calibri"/>
              </a:rPr>
              <a:t>®</a:t>
            </a:r>
            <a:r>
              <a:rPr lang="en-CA" b="1">
                <a:solidFill>
                  <a:schemeClr val="tx2"/>
                </a:solidFill>
              </a:rPr>
              <a:t> (Buprenorphine/Naloxone) </a:t>
            </a:r>
          </a:p>
        </p:txBody>
      </p:sp>
      <p:sp>
        <p:nvSpPr>
          <p:cNvPr id="11" name="TextBox 10">
            <a:extLst>
              <a:ext uri="{FF2B5EF4-FFF2-40B4-BE49-F238E27FC236}">
                <a16:creationId xmlns:a16="http://schemas.microsoft.com/office/drawing/2014/main" id="{6819F333-1A00-45AA-9C6D-A9939CF65CFA}"/>
              </a:ext>
            </a:extLst>
          </p:cNvPr>
          <p:cNvSpPr txBox="1"/>
          <p:nvPr/>
        </p:nvSpPr>
        <p:spPr>
          <a:xfrm>
            <a:off x="743878" y="3495807"/>
            <a:ext cx="3390472" cy="369332"/>
          </a:xfrm>
          <a:prstGeom prst="rect">
            <a:avLst/>
          </a:prstGeom>
          <a:noFill/>
        </p:spPr>
        <p:txBody>
          <a:bodyPr wrap="square" rtlCol="0">
            <a:spAutoFit/>
          </a:bodyPr>
          <a:lstStyle/>
          <a:p>
            <a:r>
              <a:rPr lang="en-CA" b="1" err="1">
                <a:solidFill>
                  <a:schemeClr val="tx2"/>
                </a:solidFill>
              </a:rPr>
              <a:t>Methadose</a:t>
            </a:r>
            <a:r>
              <a:rPr lang="en-CA" sz="1800" b="1" i="0" u="none" strike="noStrike" noProof="0">
                <a:solidFill>
                  <a:schemeClr val="tx2"/>
                </a:solidFill>
                <a:latin typeface="Calibri"/>
              </a:rPr>
              <a:t>®</a:t>
            </a:r>
            <a:r>
              <a:rPr lang="en-CA" b="1">
                <a:solidFill>
                  <a:schemeClr val="tx2"/>
                </a:solidFill>
              </a:rPr>
              <a:t> (Methadone)</a:t>
            </a:r>
          </a:p>
        </p:txBody>
      </p:sp>
      <p:pic>
        <p:nvPicPr>
          <p:cNvPr id="4" name="Picture 11" descr="A black background with white text&#10;&#10;Description automatically generated">
            <a:extLst>
              <a:ext uri="{FF2B5EF4-FFF2-40B4-BE49-F238E27FC236}">
                <a16:creationId xmlns:a16="http://schemas.microsoft.com/office/drawing/2014/main" id="{4323693D-8075-AC23-9FCD-CC5FBCF468E0}"/>
              </a:ext>
            </a:extLst>
          </p:cNvPr>
          <p:cNvPicPr>
            <a:picLocks noChangeAspect="1"/>
          </p:cNvPicPr>
          <p:nvPr/>
        </p:nvPicPr>
        <p:blipFill>
          <a:blip r:embed="rId6"/>
          <a:stretch>
            <a:fillRect/>
          </a:stretch>
        </p:blipFill>
        <p:spPr>
          <a:xfrm>
            <a:off x="3200400" y="3336946"/>
            <a:ext cx="2743200" cy="184107"/>
          </a:xfrm>
          <a:prstGeom prst="rect">
            <a:avLst/>
          </a:prstGeom>
        </p:spPr>
      </p:pic>
    </p:spTree>
    <p:extLst>
      <p:ext uri="{BB962C8B-B14F-4D97-AF65-F5344CB8AC3E}">
        <p14:creationId xmlns:p14="http://schemas.microsoft.com/office/powerpoint/2010/main" val="1623232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BA07-18FE-4F1C-BB28-37A81E5CABB7}"/>
              </a:ext>
            </a:extLst>
          </p:cNvPr>
          <p:cNvSpPr>
            <a:spLocks noGrp="1"/>
          </p:cNvSpPr>
          <p:nvPr>
            <p:ph type="title"/>
          </p:nvPr>
        </p:nvSpPr>
        <p:spPr>
          <a:xfrm>
            <a:off x="457200" y="19876"/>
            <a:ext cx="8229600" cy="1143000"/>
          </a:xfrm>
        </p:spPr>
        <p:txBody>
          <a:bodyPr/>
          <a:lstStyle/>
          <a:p>
            <a:r>
              <a:rPr lang="en-CA">
                <a:ea typeface="MS PGothic"/>
              </a:rPr>
              <a:t>Questions from Past Sessions</a:t>
            </a:r>
            <a:endParaRPr lang="en-CA"/>
          </a:p>
        </p:txBody>
      </p:sp>
      <p:sp>
        <p:nvSpPr>
          <p:cNvPr id="3" name="Content Placeholder 2">
            <a:extLst>
              <a:ext uri="{FF2B5EF4-FFF2-40B4-BE49-F238E27FC236}">
                <a16:creationId xmlns:a16="http://schemas.microsoft.com/office/drawing/2014/main" id="{EC25B9AF-63FB-48DA-9FFF-4A251170F2C9}"/>
              </a:ext>
            </a:extLst>
          </p:cNvPr>
          <p:cNvSpPr>
            <a:spLocks noGrp="1"/>
          </p:cNvSpPr>
          <p:nvPr>
            <p:ph idx="1"/>
          </p:nvPr>
        </p:nvSpPr>
        <p:spPr>
          <a:xfrm>
            <a:off x="1135" y="1207037"/>
            <a:ext cx="8978234" cy="5495781"/>
          </a:xfrm>
        </p:spPr>
        <p:txBody>
          <a:bodyPr/>
          <a:lstStyle/>
          <a:p>
            <a:pPr marL="0" indent="0" algn="ctr">
              <a:buNone/>
            </a:pPr>
            <a:r>
              <a:rPr lang="en-CA" b="1">
                <a:ea typeface="MS PGothic"/>
              </a:rPr>
              <a:t>Evidence evaluating low level laser therapy</a:t>
            </a:r>
            <a:endParaRPr lang="en-US" b="1"/>
          </a:p>
          <a:p>
            <a:pPr marL="0" indent="0" algn="ctr">
              <a:buNone/>
            </a:pPr>
            <a:endParaRPr lang="en-CA"/>
          </a:p>
        </p:txBody>
      </p:sp>
      <p:pic>
        <p:nvPicPr>
          <p:cNvPr id="5" name="Graphic 5" descr="Questions with solid fill">
            <a:extLst>
              <a:ext uri="{FF2B5EF4-FFF2-40B4-BE49-F238E27FC236}">
                <a16:creationId xmlns:a16="http://schemas.microsoft.com/office/drawing/2014/main" id="{F4E1D3CE-7658-784A-A188-F86716844E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146473" y="141513"/>
            <a:ext cx="866899" cy="736271"/>
          </a:xfrm>
          <a:prstGeom prst="rect">
            <a:avLst/>
          </a:prstGeom>
        </p:spPr>
      </p:pic>
      <p:sp>
        <p:nvSpPr>
          <p:cNvPr id="7" name="Content Placeholder 2">
            <a:extLst>
              <a:ext uri="{FF2B5EF4-FFF2-40B4-BE49-F238E27FC236}">
                <a16:creationId xmlns:a16="http://schemas.microsoft.com/office/drawing/2014/main" id="{1D536BDD-E6B6-DB5A-6210-A873B301E527}"/>
              </a:ext>
            </a:extLst>
          </p:cNvPr>
          <p:cNvSpPr txBox="1">
            <a:spLocks/>
          </p:cNvSpPr>
          <p:nvPr/>
        </p:nvSpPr>
        <p:spPr bwMode="auto">
          <a:xfrm>
            <a:off x="1900479" y="4477424"/>
            <a:ext cx="600248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b="0" i="0" kern="1200">
                <a:solidFill>
                  <a:schemeClr val="tx1"/>
                </a:solidFill>
                <a:latin typeface="Calibri Light"/>
                <a:ea typeface="MS PGothic" panose="020B0600070205080204" pitchFamily="34" charset="-128"/>
                <a:cs typeface="Calibri Light"/>
              </a:defRPr>
            </a:lvl1pPr>
            <a:lvl2pPr marL="742950" indent="-285750" algn="l" defTabSz="457200" rtl="0" eaLnBrk="0" fontAlgn="base" hangingPunct="0">
              <a:spcBef>
                <a:spcPct val="20000"/>
              </a:spcBef>
              <a:spcAft>
                <a:spcPct val="0"/>
              </a:spcAft>
              <a:buFont typeface="Arial" panose="020B0604020202020204" pitchFamily="34" charset="0"/>
              <a:buChar char="–"/>
              <a:defRPr sz="2800" b="0" i="0" kern="1200">
                <a:solidFill>
                  <a:schemeClr val="tx1"/>
                </a:solidFill>
                <a:latin typeface="Calibri Light"/>
                <a:ea typeface="MS PGothic" panose="020B0600070205080204" pitchFamily="34" charset="-128"/>
                <a:cs typeface="Calibri Light"/>
              </a:defRPr>
            </a:lvl2pPr>
            <a:lvl3pPr marL="1143000" indent="-228600" algn="l" defTabSz="457200" rtl="0" eaLnBrk="0" fontAlgn="base" hangingPunct="0">
              <a:spcBef>
                <a:spcPct val="20000"/>
              </a:spcBef>
              <a:spcAft>
                <a:spcPct val="0"/>
              </a:spcAft>
              <a:buFont typeface="Arial" panose="020B0604020202020204" pitchFamily="34" charset="0"/>
              <a:buChar char="•"/>
              <a:defRPr sz="2400" b="0" i="0" kern="1200">
                <a:solidFill>
                  <a:schemeClr val="tx1"/>
                </a:solidFill>
                <a:latin typeface="Calibri Light"/>
                <a:ea typeface="MS PGothic" panose="020B0600070205080204" pitchFamily="34" charset="-128"/>
                <a:cs typeface="Calibri Light"/>
              </a:defRPr>
            </a:lvl3pPr>
            <a:lvl4pPr marL="1600200" indent="-228600" algn="l" defTabSz="457200" rtl="0" eaLnBrk="0" fontAlgn="base" hangingPunct="0">
              <a:spcBef>
                <a:spcPct val="20000"/>
              </a:spcBef>
              <a:spcAft>
                <a:spcPct val="0"/>
              </a:spcAft>
              <a:buFont typeface="Arial" panose="020B0604020202020204" pitchFamily="34" charset="0"/>
              <a:buChar char="–"/>
              <a:defRPr sz="2000" b="0" i="0" kern="1200">
                <a:solidFill>
                  <a:schemeClr val="tx1"/>
                </a:solidFill>
                <a:latin typeface="Calibri Light"/>
                <a:ea typeface="MS PGothic" panose="020B0600070205080204" pitchFamily="34" charset="-128"/>
                <a:cs typeface="Calibri Light"/>
              </a:defRPr>
            </a:lvl4pPr>
            <a:lvl5pPr marL="2057400" indent="-228600" algn="l" defTabSz="457200" rtl="0" eaLnBrk="0" fontAlgn="base" hangingPunct="0">
              <a:spcBef>
                <a:spcPct val="20000"/>
              </a:spcBef>
              <a:spcAft>
                <a:spcPct val="0"/>
              </a:spcAft>
              <a:buFont typeface="Arial" panose="020B0604020202020204" pitchFamily="34" charset="0"/>
              <a:buChar char="»"/>
              <a:defRPr sz="2000" b="0" i="0" kern="1200">
                <a:solidFill>
                  <a:schemeClr val="tx1"/>
                </a:solidFill>
                <a:latin typeface="Calibri Light"/>
                <a:ea typeface="MS PGothic" panose="020B0600070205080204" pitchFamily="34" charset="-128"/>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ea typeface="MS PGothic"/>
              </a:rPr>
              <a:t>Lowered pain level on a scale but didn't provide meaningful pain relief</a:t>
            </a:r>
            <a:endParaRPr lang="en-US" sz="1600">
              <a:ea typeface="MS PGothic"/>
            </a:endParaRPr>
          </a:p>
          <a:p>
            <a:pPr marL="0" indent="0" algn="ctr">
              <a:buNone/>
            </a:pPr>
            <a:r>
              <a:rPr lang="en-US" sz="1600">
                <a:ea typeface="MS PGothic"/>
              </a:rPr>
              <a:t>Wasn't better than exercise alone for lowering pain or disability</a:t>
            </a:r>
            <a:endParaRPr lang="en-US"/>
          </a:p>
          <a:p>
            <a:pPr marL="0" indent="0" algn="ctr">
              <a:buNone/>
            </a:pPr>
            <a:r>
              <a:rPr lang="en-US" sz="1600">
                <a:ea typeface="MS PGothic"/>
              </a:rPr>
              <a:t>No side effects reports</a:t>
            </a:r>
          </a:p>
          <a:p>
            <a:pPr marL="0" indent="0" algn="ctr">
              <a:buNone/>
            </a:pPr>
            <a:r>
              <a:rPr lang="en-US" sz="1600" i="1">
                <a:ea typeface="MS PGothic"/>
                <a:hlinkClick r:id="rId5"/>
              </a:rPr>
              <a:t>Very small study sizes, methods of studies limited</a:t>
            </a:r>
            <a:endParaRPr lang="en-US" sz="1600" i="1"/>
          </a:p>
        </p:txBody>
      </p:sp>
      <p:pic>
        <p:nvPicPr>
          <p:cNvPr id="6" name="Picture 9" descr="Graphical user interface, text, application&#10;&#10;Description automatically generated">
            <a:extLst>
              <a:ext uri="{FF2B5EF4-FFF2-40B4-BE49-F238E27FC236}">
                <a16:creationId xmlns:a16="http://schemas.microsoft.com/office/drawing/2014/main" id="{438C10AB-275D-6D78-F2E9-56E4C5442633}"/>
              </a:ext>
            </a:extLst>
          </p:cNvPr>
          <p:cNvPicPr>
            <a:picLocks noChangeAspect="1"/>
          </p:cNvPicPr>
          <p:nvPr/>
        </p:nvPicPr>
        <p:blipFill>
          <a:blip r:embed="rId6"/>
          <a:stretch>
            <a:fillRect/>
          </a:stretch>
        </p:blipFill>
        <p:spPr>
          <a:xfrm>
            <a:off x="2280772" y="2076359"/>
            <a:ext cx="5261328" cy="2242070"/>
          </a:xfrm>
          <a:prstGeom prst="rect">
            <a:avLst/>
          </a:prstGeom>
          <a:ln>
            <a:solidFill>
              <a:schemeClr val="tx2"/>
            </a:solidFill>
          </a:ln>
        </p:spPr>
      </p:pic>
    </p:spTree>
    <p:extLst>
      <p:ext uri="{BB962C8B-B14F-4D97-AF65-F5344CB8AC3E}">
        <p14:creationId xmlns:p14="http://schemas.microsoft.com/office/powerpoint/2010/main" val="324017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BA07-18FE-4F1C-BB28-37A81E5CABB7}"/>
              </a:ext>
            </a:extLst>
          </p:cNvPr>
          <p:cNvSpPr>
            <a:spLocks noGrp="1"/>
          </p:cNvSpPr>
          <p:nvPr>
            <p:ph type="title"/>
          </p:nvPr>
        </p:nvSpPr>
        <p:spPr>
          <a:xfrm>
            <a:off x="457200" y="79253"/>
            <a:ext cx="8229600" cy="1143000"/>
          </a:xfrm>
        </p:spPr>
        <p:txBody>
          <a:bodyPr/>
          <a:lstStyle/>
          <a:p>
            <a:r>
              <a:rPr lang="en-CA"/>
              <a:t>Recap from Last Session</a:t>
            </a:r>
          </a:p>
        </p:txBody>
      </p:sp>
      <p:sp>
        <p:nvSpPr>
          <p:cNvPr id="3" name="Content Placeholder 2">
            <a:extLst>
              <a:ext uri="{FF2B5EF4-FFF2-40B4-BE49-F238E27FC236}">
                <a16:creationId xmlns:a16="http://schemas.microsoft.com/office/drawing/2014/main" id="{EC25B9AF-63FB-48DA-9FFF-4A251170F2C9}"/>
              </a:ext>
            </a:extLst>
          </p:cNvPr>
          <p:cNvSpPr>
            <a:spLocks noGrp="1"/>
          </p:cNvSpPr>
          <p:nvPr>
            <p:ph idx="1"/>
          </p:nvPr>
        </p:nvSpPr>
        <p:spPr>
          <a:xfrm>
            <a:off x="268329" y="1346201"/>
            <a:ext cx="8750624" cy="4525963"/>
          </a:xfrm>
        </p:spPr>
        <p:txBody>
          <a:bodyPr/>
          <a:lstStyle/>
          <a:p>
            <a:pPr marL="514350" indent="-514350">
              <a:buAutoNum type="arabicPeriod"/>
            </a:pPr>
            <a:r>
              <a:rPr lang="en-CA">
                <a:ea typeface="MS PGothic"/>
              </a:rPr>
              <a:t>Non-opioid medications, with non-drug therapies, are first-line for chronic pain </a:t>
            </a:r>
            <a:endParaRPr lang="en-US"/>
          </a:p>
          <a:p>
            <a:pPr marL="514350" indent="-514350">
              <a:buAutoNum type="arabicPeriod"/>
            </a:pPr>
            <a:r>
              <a:rPr lang="en-CA">
                <a:ea typeface="MS PGothic"/>
              </a:rPr>
              <a:t>Many non-opioid medications are available. They can be used in combination for more benefit.</a:t>
            </a:r>
          </a:p>
          <a:p>
            <a:pPr marL="514350" indent="-514350">
              <a:buAutoNum type="arabicPeriod"/>
            </a:pPr>
            <a:r>
              <a:rPr lang="en-CA">
                <a:ea typeface="MS PGothic"/>
              </a:rPr>
              <a:t>Your treatment(s) should be tailored to your type of pain, other health conditions, and response.</a:t>
            </a:r>
          </a:p>
          <a:p>
            <a:pPr marL="514350" indent="-514350">
              <a:buAutoNum type="arabicPeriod"/>
            </a:pPr>
            <a:r>
              <a:rPr lang="en-CA">
                <a:ea typeface="MS PGothic"/>
              </a:rPr>
              <a:t>Side effects can be managed through lifestyle or medication changes. Talk to your pharmacist!</a:t>
            </a:r>
            <a:endParaRPr lang="en-CA"/>
          </a:p>
          <a:p>
            <a:endParaRPr lang="en-CA"/>
          </a:p>
        </p:txBody>
      </p:sp>
      <p:pic>
        <p:nvPicPr>
          <p:cNvPr id="4" name="Picture 4">
            <a:extLst>
              <a:ext uri="{FF2B5EF4-FFF2-40B4-BE49-F238E27FC236}">
                <a16:creationId xmlns:a16="http://schemas.microsoft.com/office/drawing/2014/main" id="{7FDB208F-1602-4E53-81E9-AE5E7ED8CF41}"/>
              </a:ext>
            </a:extLst>
          </p:cNvPr>
          <p:cNvPicPr>
            <a:picLocks noChangeAspect="1"/>
          </p:cNvPicPr>
          <p:nvPr/>
        </p:nvPicPr>
        <p:blipFill>
          <a:blip r:embed="rId3"/>
          <a:stretch>
            <a:fillRect/>
          </a:stretch>
        </p:blipFill>
        <p:spPr>
          <a:xfrm>
            <a:off x="7625862" y="79008"/>
            <a:ext cx="967153" cy="951767"/>
          </a:xfrm>
          <a:prstGeom prst="rect">
            <a:avLst/>
          </a:prstGeom>
        </p:spPr>
      </p:pic>
    </p:spTree>
    <p:extLst>
      <p:ext uri="{BB962C8B-B14F-4D97-AF65-F5344CB8AC3E}">
        <p14:creationId xmlns:p14="http://schemas.microsoft.com/office/powerpoint/2010/main" val="752560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BA07-18FE-4F1C-BB28-37A81E5CABB7}"/>
              </a:ext>
            </a:extLst>
          </p:cNvPr>
          <p:cNvSpPr>
            <a:spLocks noGrp="1"/>
          </p:cNvSpPr>
          <p:nvPr>
            <p:ph type="title"/>
          </p:nvPr>
        </p:nvSpPr>
        <p:spPr>
          <a:xfrm>
            <a:off x="457200" y="19876"/>
            <a:ext cx="8229600" cy="1143000"/>
          </a:xfrm>
        </p:spPr>
        <p:txBody>
          <a:bodyPr/>
          <a:lstStyle/>
          <a:p>
            <a:r>
              <a:rPr lang="en-CA">
                <a:ea typeface="MS PGothic"/>
              </a:rPr>
              <a:t>Questions from Past Sessions</a:t>
            </a:r>
            <a:endParaRPr lang="en-CA"/>
          </a:p>
        </p:txBody>
      </p:sp>
      <p:sp>
        <p:nvSpPr>
          <p:cNvPr id="3" name="Content Placeholder 2">
            <a:extLst>
              <a:ext uri="{FF2B5EF4-FFF2-40B4-BE49-F238E27FC236}">
                <a16:creationId xmlns:a16="http://schemas.microsoft.com/office/drawing/2014/main" id="{EC25B9AF-63FB-48DA-9FFF-4A251170F2C9}"/>
              </a:ext>
            </a:extLst>
          </p:cNvPr>
          <p:cNvSpPr>
            <a:spLocks noGrp="1"/>
          </p:cNvSpPr>
          <p:nvPr>
            <p:ph idx="1"/>
          </p:nvPr>
        </p:nvSpPr>
        <p:spPr>
          <a:xfrm>
            <a:off x="1135" y="1207037"/>
            <a:ext cx="8978234" cy="5495781"/>
          </a:xfrm>
        </p:spPr>
        <p:txBody>
          <a:bodyPr/>
          <a:lstStyle/>
          <a:p>
            <a:pPr marL="0" indent="0" algn="ctr">
              <a:buNone/>
            </a:pPr>
            <a:r>
              <a:rPr lang="en-CA" b="1">
                <a:ea typeface="MS PGothic"/>
              </a:rPr>
              <a:t>Evidence evaluating TENS</a:t>
            </a:r>
            <a:endParaRPr lang="en-US" b="1"/>
          </a:p>
          <a:p>
            <a:pPr marL="0" indent="0" algn="ctr">
              <a:buNone/>
            </a:pPr>
            <a:r>
              <a:rPr lang="en-CA">
                <a:ea typeface="MS PGothic"/>
              </a:rPr>
              <a:t>(transcutaneous electrical nerve stimulation)</a:t>
            </a:r>
            <a:endParaRPr lang="en-US"/>
          </a:p>
          <a:p>
            <a:pPr marL="0" indent="0" algn="ctr">
              <a:buNone/>
            </a:pPr>
            <a:endParaRPr lang="en-CA"/>
          </a:p>
        </p:txBody>
      </p:sp>
      <p:pic>
        <p:nvPicPr>
          <p:cNvPr id="5" name="Graphic 5" descr="Questions with solid fill">
            <a:extLst>
              <a:ext uri="{FF2B5EF4-FFF2-40B4-BE49-F238E27FC236}">
                <a16:creationId xmlns:a16="http://schemas.microsoft.com/office/drawing/2014/main" id="{F4E1D3CE-7658-784A-A188-F86716844E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146473" y="141513"/>
            <a:ext cx="866899" cy="736271"/>
          </a:xfrm>
          <a:prstGeom prst="rect">
            <a:avLst/>
          </a:prstGeom>
        </p:spPr>
      </p:pic>
      <p:pic>
        <p:nvPicPr>
          <p:cNvPr id="4" name="Picture 5">
            <a:extLst>
              <a:ext uri="{FF2B5EF4-FFF2-40B4-BE49-F238E27FC236}">
                <a16:creationId xmlns:a16="http://schemas.microsoft.com/office/drawing/2014/main" id="{14649F31-A4A8-B718-8D1A-4914E1E87224}"/>
              </a:ext>
            </a:extLst>
          </p:cNvPr>
          <p:cNvPicPr>
            <a:picLocks noChangeAspect="1"/>
          </p:cNvPicPr>
          <p:nvPr/>
        </p:nvPicPr>
        <p:blipFill>
          <a:blip r:embed="rId5"/>
          <a:stretch>
            <a:fillRect/>
          </a:stretch>
        </p:blipFill>
        <p:spPr>
          <a:xfrm>
            <a:off x="161060" y="2607767"/>
            <a:ext cx="4055053" cy="2239941"/>
          </a:xfrm>
          <a:prstGeom prst="rect">
            <a:avLst/>
          </a:prstGeom>
          <a:ln>
            <a:solidFill>
              <a:schemeClr val="tx2"/>
            </a:solidFill>
          </a:ln>
        </p:spPr>
      </p:pic>
      <p:sp>
        <p:nvSpPr>
          <p:cNvPr id="7" name="Content Placeholder 2">
            <a:extLst>
              <a:ext uri="{FF2B5EF4-FFF2-40B4-BE49-F238E27FC236}">
                <a16:creationId xmlns:a16="http://schemas.microsoft.com/office/drawing/2014/main" id="{1D536BDD-E6B6-DB5A-6210-A873B301E527}"/>
              </a:ext>
            </a:extLst>
          </p:cNvPr>
          <p:cNvSpPr txBox="1">
            <a:spLocks/>
          </p:cNvSpPr>
          <p:nvPr/>
        </p:nvSpPr>
        <p:spPr bwMode="auto">
          <a:xfrm>
            <a:off x="106507" y="4964257"/>
            <a:ext cx="42291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b="0" i="0" kern="1200">
                <a:solidFill>
                  <a:schemeClr val="tx1"/>
                </a:solidFill>
                <a:latin typeface="Calibri Light"/>
                <a:ea typeface="MS PGothic" panose="020B0600070205080204" pitchFamily="34" charset="-128"/>
                <a:cs typeface="Calibri Light"/>
              </a:defRPr>
            </a:lvl1pPr>
            <a:lvl2pPr marL="742950" indent="-285750" algn="l" defTabSz="457200" rtl="0" eaLnBrk="0" fontAlgn="base" hangingPunct="0">
              <a:spcBef>
                <a:spcPct val="20000"/>
              </a:spcBef>
              <a:spcAft>
                <a:spcPct val="0"/>
              </a:spcAft>
              <a:buFont typeface="Arial" panose="020B0604020202020204" pitchFamily="34" charset="0"/>
              <a:buChar char="–"/>
              <a:defRPr sz="2800" b="0" i="0" kern="1200">
                <a:solidFill>
                  <a:schemeClr val="tx1"/>
                </a:solidFill>
                <a:latin typeface="Calibri Light"/>
                <a:ea typeface="MS PGothic" panose="020B0600070205080204" pitchFamily="34" charset="-128"/>
                <a:cs typeface="Calibri Light"/>
              </a:defRPr>
            </a:lvl2pPr>
            <a:lvl3pPr marL="1143000" indent="-228600" algn="l" defTabSz="457200" rtl="0" eaLnBrk="0" fontAlgn="base" hangingPunct="0">
              <a:spcBef>
                <a:spcPct val="20000"/>
              </a:spcBef>
              <a:spcAft>
                <a:spcPct val="0"/>
              </a:spcAft>
              <a:buFont typeface="Arial" panose="020B0604020202020204" pitchFamily="34" charset="0"/>
              <a:buChar char="•"/>
              <a:defRPr sz="2400" b="0" i="0" kern="1200">
                <a:solidFill>
                  <a:schemeClr val="tx1"/>
                </a:solidFill>
                <a:latin typeface="Calibri Light"/>
                <a:ea typeface="MS PGothic" panose="020B0600070205080204" pitchFamily="34" charset="-128"/>
                <a:cs typeface="Calibri Light"/>
              </a:defRPr>
            </a:lvl3pPr>
            <a:lvl4pPr marL="1600200" indent="-228600" algn="l" defTabSz="457200" rtl="0" eaLnBrk="0" fontAlgn="base" hangingPunct="0">
              <a:spcBef>
                <a:spcPct val="20000"/>
              </a:spcBef>
              <a:spcAft>
                <a:spcPct val="0"/>
              </a:spcAft>
              <a:buFont typeface="Arial" panose="020B0604020202020204" pitchFamily="34" charset="0"/>
              <a:buChar char="–"/>
              <a:defRPr sz="2000" b="0" i="0" kern="1200">
                <a:solidFill>
                  <a:schemeClr val="tx1"/>
                </a:solidFill>
                <a:latin typeface="Calibri Light"/>
                <a:ea typeface="MS PGothic" panose="020B0600070205080204" pitchFamily="34" charset="-128"/>
                <a:cs typeface="Calibri Light"/>
              </a:defRPr>
            </a:lvl4pPr>
            <a:lvl5pPr marL="2057400" indent="-228600" algn="l" defTabSz="457200" rtl="0" eaLnBrk="0" fontAlgn="base" hangingPunct="0">
              <a:spcBef>
                <a:spcPct val="20000"/>
              </a:spcBef>
              <a:spcAft>
                <a:spcPct val="0"/>
              </a:spcAft>
              <a:buFont typeface="Arial" panose="020B0604020202020204" pitchFamily="34" charset="0"/>
              <a:buChar char="»"/>
              <a:defRPr sz="2000" b="0" i="0" kern="1200">
                <a:solidFill>
                  <a:schemeClr val="tx1"/>
                </a:solidFill>
                <a:latin typeface="Calibri Light"/>
                <a:ea typeface="MS PGothic" panose="020B0600070205080204" pitchFamily="34" charset="-128"/>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a:ea typeface="MS PGothic"/>
              </a:rPr>
              <a:t>Lowered pain intensity by a noticeable difference</a:t>
            </a:r>
            <a:endParaRPr lang="en-US" sz="1600">
              <a:ea typeface="MS PGothic"/>
            </a:endParaRPr>
          </a:p>
          <a:p>
            <a:pPr marL="0" indent="0">
              <a:buNone/>
            </a:pPr>
            <a:r>
              <a:rPr lang="en-US" sz="1600">
                <a:ea typeface="MS PGothic"/>
              </a:rPr>
              <a:t>Five studies on impact of TENS on pain intensity</a:t>
            </a:r>
            <a:endParaRPr lang="en-US"/>
          </a:p>
          <a:p>
            <a:pPr marL="0" indent="0">
              <a:buNone/>
            </a:pPr>
            <a:r>
              <a:rPr lang="en-US" sz="1600" i="1">
                <a:ea typeface="MS PGothic"/>
                <a:hlinkClick r:id="rId6"/>
              </a:rPr>
              <a:t>Low quality evidence, Low confidence in results</a:t>
            </a:r>
            <a:endParaRPr lang="en-US" sz="1600" i="1"/>
          </a:p>
        </p:txBody>
      </p:sp>
      <p:pic>
        <p:nvPicPr>
          <p:cNvPr id="8" name="Picture 8" descr="Graphical user interface, text, application&#10;&#10;Description automatically generated">
            <a:extLst>
              <a:ext uri="{FF2B5EF4-FFF2-40B4-BE49-F238E27FC236}">
                <a16:creationId xmlns:a16="http://schemas.microsoft.com/office/drawing/2014/main" id="{A0A3EE43-8A98-D738-7811-292FCCD97235}"/>
              </a:ext>
            </a:extLst>
          </p:cNvPr>
          <p:cNvPicPr>
            <a:picLocks noChangeAspect="1"/>
          </p:cNvPicPr>
          <p:nvPr/>
        </p:nvPicPr>
        <p:blipFill>
          <a:blip r:embed="rId7"/>
          <a:stretch>
            <a:fillRect/>
          </a:stretch>
        </p:blipFill>
        <p:spPr>
          <a:xfrm>
            <a:off x="4603173" y="2606577"/>
            <a:ext cx="4340802" cy="2242323"/>
          </a:xfrm>
          <a:prstGeom prst="rect">
            <a:avLst/>
          </a:prstGeom>
          <a:ln>
            <a:solidFill>
              <a:schemeClr val="tx2"/>
            </a:solidFill>
          </a:ln>
        </p:spPr>
      </p:pic>
      <p:sp>
        <p:nvSpPr>
          <p:cNvPr id="9" name="Content Placeholder 2">
            <a:extLst>
              <a:ext uri="{FF2B5EF4-FFF2-40B4-BE49-F238E27FC236}">
                <a16:creationId xmlns:a16="http://schemas.microsoft.com/office/drawing/2014/main" id="{9F13B5BD-6E2D-CB74-0E47-6AA558813E20}"/>
              </a:ext>
            </a:extLst>
          </p:cNvPr>
          <p:cNvSpPr txBox="1">
            <a:spLocks/>
          </p:cNvSpPr>
          <p:nvPr/>
        </p:nvSpPr>
        <p:spPr bwMode="auto">
          <a:xfrm>
            <a:off x="4488181" y="4964256"/>
            <a:ext cx="455074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b="0" i="0" kern="1200">
                <a:solidFill>
                  <a:schemeClr val="tx1"/>
                </a:solidFill>
                <a:latin typeface="Calibri Light"/>
                <a:ea typeface="MS PGothic" panose="020B0600070205080204" pitchFamily="34" charset="-128"/>
                <a:cs typeface="Calibri Light"/>
              </a:defRPr>
            </a:lvl1pPr>
            <a:lvl2pPr marL="742950" indent="-285750" algn="l" defTabSz="457200" rtl="0" eaLnBrk="0" fontAlgn="base" hangingPunct="0">
              <a:spcBef>
                <a:spcPct val="20000"/>
              </a:spcBef>
              <a:spcAft>
                <a:spcPct val="0"/>
              </a:spcAft>
              <a:buFont typeface="Arial" panose="020B0604020202020204" pitchFamily="34" charset="0"/>
              <a:buChar char="–"/>
              <a:defRPr sz="2800" b="0" i="0" kern="1200">
                <a:solidFill>
                  <a:schemeClr val="tx1"/>
                </a:solidFill>
                <a:latin typeface="Calibri Light"/>
                <a:ea typeface="MS PGothic" panose="020B0600070205080204" pitchFamily="34" charset="-128"/>
                <a:cs typeface="Calibri Light"/>
              </a:defRPr>
            </a:lvl2pPr>
            <a:lvl3pPr marL="1143000" indent="-228600" algn="l" defTabSz="457200" rtl="0" eaLnBrk="0" fontAlgn="base" hangingPunct="0">
              <a:spcBef>
                <a:spcPct val="20000"/>
              </a:spcBef>
              <a:spcAft>
                <a:spcPct val="0"/>
              </a:spcAft>
              <a:buFont typeface="Arial" panose="020B0604020202020204" pitchFamily="34" charset="0"/>
              <a:buChar char="•"/>
              <a:defRPr sz="2400" b="0" i="0" kern="1200">
                <a:solidFill>
                  <a:schemeClr val="tx1"/>
                </a:solidFill>
                <a:latin typeface="Calibri Light"/>
                <a:ea typeface="MS PGothic" panose="020B0600070205080204" pitchFamily="34" charset="-128"/>
                <a:cs typeface="Calibri Light"/>
              </a:defRPr>
            </a:lvl3pPr>
            <a:lvl4pPr marL="1600200" indent="-228600" algn="l" defTabSz="457200" rtl="0" eaLnBrk="0" fontAlgn="base" hangingPunct="0">
              <a:spcBef>
                <a:spcPct val="20000"/>
              </a:spcBef>
              <a:spcAft>
                <a:spcPct val="0"/>
              </a:spcAft>
              <a:buFont typeface="Arial" panose="020B0604020202020204" pitchFamily="34" charset="0"/>
              <a:buChar char="–"/>
              <a:defRPr sz="2000" b="0" i="0" kern="1200">
                <a:solidFill>
                  <a:schemeClr val="tx1"/>
                </a:solidFill>
                <a:latin typeface="Calibri Light"/>
                <a:ea typeface="MS PGothic" panose="020B0600070205080204" pitchFamily="34" charset="-128"/>
                <a:cs typeface="Calibri Light"/>
              </a:defRPr>
            </a:lvl4pPr>
            <a:lvl5pPr marL="2057400" indent="-228600" algn="l" defTabSz="457200" rtl="0" eaLnBrk="0" fontAlgn="base" hangingPunct="0">
              <a:spcBef>
                <a:spcPct val="20000"/>
              </a:spcBef>
              <a:spcAft>
                <a:spcPct val="0"/>
              </a:spcAft>
              <a:buFont typeface="Arial" panose="020B0604020202020204" pitchFamily="34" charset="0"/>
              <a:buChar char="»"/>
              <a:defRPr sz="2000" b="0" i="0" kern="1200">
                <a:solidFill>
                  <a:schemeClr val="tx1"/>
                </a:solidFill>
                <a:latin typeface="Calibri Light"/>
                <a:ea typeface="MS PGothic" panose="020B0600070205080204" pitchFamily="34" charset="-128"/>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a:ea typeface="MS PGothic"/>
              </a:rPr>
              <a:t>Lowered pain intensity when moving</a:t>
            </a:r>
            <a:endParaRPr lang="en-US" sz="1600">
              <a:ea typeface="MS PGothic"/>
            </a:endParaRPr>
          </a:p>
          <a:p>
            <a:pPr marL="0" indent="0">
              <a:buNone/>
            </a:pPr>
            <a:r>
              <a:rPr lang="en-US" sz="1600">
                <a:ea typeface="MS PGothic"/>
              </a:rPr>
              <a:t>One study found</a:t>
            </a:r>
            <a:r>
              <a:rPr lang="en-US" sz="1600" b="1">
                <a:ea typeface="MS PGothic"/>
              </a:rPr>
              <a:t> improvements in stiffness, work performance, fatigue, mood</a:t>
            </a:r>
            <a:r>
              <a:rPr lang="en-US" sz="1600">
                <a:ea typeface="MS PGothic"/>
              </a:rPr>
              <a:t> when used with exercise</a:t>
            </a:r>
            <a:endParaRPr lang="en-US" sz="1600"/>
          </a:p>
          <a:p>
            <a:pPr marL="0" indent="0">
              <a:buNone/>
            </a:pPr>
            <a:r>
              <a:rPr lang="en-US" sz="1600" i="1">
                <a:ea typeface="MS PGothic"/>
                <a:hlinkClick r:id="rId8"/>
              </a:rPr>
              <a:t>Very small study sizes, Conflicting findings</a:t>
            </a:r>
            <a:endParaRPr lang="en-US" sz="1600" i="1"/>
          </a:p>
        </p:txBody>
      </p:sp>
    </p:spTree>
    <p:extLst>
      <p:ext uri="{BB962C8B-B14F-4D97-AF65-F5344CB8AC3E}">
        <p14:creationId xmlns:p14="http://schemas.microsoft.com/office/powerpoint/2010/main" val="87532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F57F-DF9A-4F66-AA4A-054C488E21E6}"/>
              </a:ext>
            </a:extLst>
          </p:cNvPr>
          <p:cNvSpPr>
            <a:spLocks noGrp="1"/>
          </p:cNvSpPr>
          <p:nvPr>
            <p:ph type="title"/>
          </p:nvPr>
        </p:nvSpPr>
        <p:spPr/>
        <p:txBody>
          <a:bodyPr/>
          <a:lstStyle/>
          <a:p>
            <a:r>
              <a:rPr lang="en-US">
                <a:ea typeface="MS PGothic"/>
              </a:rPr>
              <a:t>Reflection Question </a:t>
            </a:r>
            <a:endParaRPr lang="en-US"/>
          </a:p>
        </p:txBody>
      </p:sp>
      <p:sp>
        <p:nvSpPr>
          <p:cNvPr id="3" name="Content Placeholder 2">
            <a:extLst>
              <a:ext uri="{FF2B5EF4-FFF2-40B4-BE49-F238E27FC236}">
                <a16:creationId xmlns:a16="http://schemas.microsoft.com/office/drawing/2014/main" id="{876946A1-2BA7-4563-9719-8958A1F7DAFA}"/>
              </a:ext>
            </a:extLst>
          </p:cNvPr>
          <p:cNvSpPr>
            <a:spLocks noGrp="1"/>
          </p:cNvSpPr>
          <p:nvPr>
            <p:ph idx="1"/>
          </p:nvPr>
        </p:nvSpPr>
        <p:spPr/>
        <p:txBody>
          <a:bodyPr/>
          <a:lstStyle/>
          <a:p>
            <a:pPr marL="0" indent="0">
              <a:buNone/>
            </a:pPr>
            <a:r>
              <a:rPr lang="en-US" b="1">
                <a:solidFill>
                  <a:schemeClr val="accent1"/>
                </a:solidFill>
                <a:ea typeface="MS PGothic"/>
              </a:rPr>
              <a:t>Q1: </a:t>
            </a:r>
            <a:r>
              <a:rPr lang="en-US" b="1">
                <a:ea typeface="MS PGothic"/>
              </a:rPr>
              <a:t>Pain Diary: </a:t>
            </a:r>
            <a:r>
              <a:rPr lang="en-US">
                <a:ea typeface="MS PGothic"/>
              </a:rPr>
              <a:t>Were you able to keep a pain diary? What did you learn?</a:t>
            </a:r>
            <a:endParaRPr lang="en-US"/>
          </a:p>
          <a:p>
            <a:pPr marL="0" indent="0">
              <a:buNone/>
            </a:pPr>
            <a:endParaRPr lang="en-US"/>
          </a:p>
          <a:p>
            <a:pPr marL="0" indent="0">
              <a:buNone/>
            </a:pPr>
            <a:r>
              <a:rPr lang="en-US" b="1">
                <a:solidFill>
                  <a:schemeClr val="accent1"/>
                </a:solidFill>
                <a:ea typeface="MS PGothic"/>
              </a:rPr>
              <a:t>Q2: </a:t>
            </a:r>
            <a:r>
              <a:rPr lang="en-US">
                <a:ea typeface="MS PGothic"/>
              </a:rPr>
              <a:t>Have you used any recommendations from last session to manage side effects? Did it help? </a:t>
            </a:r>
            <a:endParaRPr lang="en-US"/>
          </a:p>
        </p:txBody>
      </p:sp>
      <p:pic>
        <p:nvPicPr>
          <p:cNvPr id="4" name="Graphic 1" descr="Brain in head with solid fill">
            <a:extLst>
              <a:ext uri="{FF2B5EF4-FFF2-40B4-BE49-F238E27FC236}">
                <a16:creationId xmlns:a16="http://schemas.microsoft.com/office/drawing/2014/main" id="{F4847C69-77C1-4734-A58C-0379E75904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9009" y="272223"/>
            <a:ext cx="914400" cy="914400"/>
          </a:xfrm>
          <a:prstGeom prst="rect">
            <a:avLst/>
          </a:prstGeom>
        </p:spPr>
      </p:pic>
    </p:spTree>
    <p:extLst>
      <p:ext uri="{BB962C8B-B14F-4D97-AF65-F5344CB8AC3E}">
        <p14:creationId xmlns:p14="http://schemas.microsoft.com/office/powerpoint/2010/main" val="90603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4CB5-E83A-4DE0-86F4-94326EE46698}"/>
              </a:ext>
            </a:extLst>
          </p:cNvPr>
          <p:cNvSpPr>
            <a:spLocks noGrp="1"/>
          </p:cNvSpPr>
          <p:nvPr>
            <p:ph type="title"/>
          </p:nvPr>
        </p:nvSpPr>
        <p:spPr>
          <a:xfrm>
            <a:off x="457200" y="157407"/>
            <a:ext cx="8229600" cy="1143000"/>
          </a:xfrm>
        </p:spPr>
        <p:txBody>
          <a:bodyPr/>
          <a:lstStyle/>
          <a:p>
            <a:r>
              <a:rPr lang="en-CA"/>
              <a:t>Agenda</a:t>
            </a:r>
          </a:p>
        </p:txBody>
      </p:sp>
      <p:sp>
        <p:nvSpPr>
          <p:cNvPr id="3" name="Content Placeholder 2">
            <a:extLst>
              <a:ext uri="{FF2B5EF4-FFF2-40B4-BE49-F238E27FC236}">
                <a16:creationId xmlns:a16="http://schemas.microsoft.com/office/drawing/2014/main" id="{5E8E1E98-7362-4D86-9D23-E664EE1BA5DD}"/>
              </a:ext>
            </a:extLst>
          </p:cNvPr>
          <p:cNvSpPr>
            <a:spLocks noGrp="1"/>
          </p:cNvSpPr>
          <p:nvPr>
            <p:ph idx="1"/>
          </p:nvPr>
        </p:nvSpPr>
        <p:spPr>
          <a:xfrm>
            <a:off x="489764" y="1261533"/>
            <a:ext cx="8229600" cy="4525963"/>
          </a:xfrm>
        </p:spPr>
        <p:txBody>
          <a:bodyPr/>
          <a:lstStyle/>
          <a:p>
            <a:pPr marL="514350" indent="-514350">
              <a:buAutoNum type="arabicPeriod"/>
            </a:pPr>
            <a:r>
              <a:rPr lang="en-CA" dirty="0">
                <a:ea typeface="MS PGothic"/>
              </a:rPr>
              <a:t>Opioid Overview </a:t>
            </a:r>
            <a:endParaRPr lang="en-US" dirty="0"/>
          </a:p>
          <a:p>
            <a:pPr marL="514350" indent="-514350">
              <a:buAutoNum type="arabicPeriod"/>
            </a:pPr>
            <a:r>
              <a:rPr lang="en-CA" dirty="0">
                <a:ea typeface="MS PGothic"/>
              </a:rPr>
              <a:t>Opioid Side Effects</a:t>
            </a:r>
          </a:p>
          <a:p>
            <a:pPr marL="514350" indent="-514350">
              <a:buAutoNum type="arabicPeriod"/>
            </a:pPr>
            <a:r>
              <a:rPr lang="en-CA" dirty="0">
                <a:ea typeface="MS PGothic"/>
              </a:rPr>
              <a:t>Opioid Safety</a:t>
            </a:r>
            <a:endParaRPr lang="en-CA" dirty="0"/>
          </a:p>
        </p:txBody>
      </p:sp>
    </p:spTree>
    <p:extLst>
      <p:ext uri="{BB962C8B-B14F-4D97-AF65-F5344CB8AC3E}">
        <p14:creationId xmlns:p14="http://schemas.microsoft.com/office/powerpoint/2010/main" val="240428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0B3D-5ACF-45CE-9795-EF8F3A150665}"/>
              </a:ext>
            </a:extLst>
          </p:cNvPr>
          <p:cNvSpPr>
            <a:spLocks noGrp="1"/>
          </p:cNvSpPr>
          <p:nvPr>
            <p:ph type="title"/>
          </p:nvPr>
        </p:nvSpPr>
        <p:spPr>
          <a:xfrm>
            <a:off x="457200" y="2862563"/>
            <a:ext cx="8229600" cy="1143000"/>
          </a:xfrm>
        </p:spPr>
        <p:txBody>
          <a:bodyPr/>
          <a:lstStyle/>
          <a:p>
            <a:r>
              <a:rPr lang="en-US">
                <a:ea typeface="MS PGothic"/>
              </a:rPr>
              <a:t>Opioid Overview</a:t>
            </a:r>
            <a:endParaRPr lang="en-US"/>
          </a:p>
        </p:txBody>
      </p:sp>
    </p:spTree>
    <p:extLst>
      <p:ext uri="{BB962C8B-B14F-4D97-AF65-F5344CB8AC3E}">
        <p14:creationId xmlns:p14="http://schemas.microsoft.com/office/powerpoint/2010/main" val="315898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3E4D1-9743-4A47-BD59-C371C98D67E4}"/>
              </a:ext>
            </a:extLst>
          </p:cNvPr>
          <p:cNvSpPr>
            <a:spLocks noGrp="1"/>
          </p:cNvSpPr>
          <p:nvPr>
            <p:ph type="title"/>
          </p:nvPr>
        </p:nvSpPr>
        <p:spPr>
          <a:xfrm>
            <a:off x="457200" y="523603"/>
            <a:ext cx="8229600" cy="1143000"/>
          </a:xfrm>
        </p:spPr>
        <p:txBody>
          <a:bodyPr/>
          <a:lstStyle/>
          <a:p>
            <a:r>
              <a:rPr lang="en-CA"/>
              <a:t>Discussion Question </a:t>
            </a:r>
          </a:p>
        </p:txBody>
      </p:sp>
      <p:sp>
        <p:nvSpPr>
          <p:cNvPr id="3" name="TextBox 2">
            <a:extLst>
              <a:ext uri="{FF2B5EF4-FFF2-40B4-BE49-F238E27FC236}">
                <a16:creationId xmlns:a16="http://schemas.microsoft.com/office/drawing/2014/main" id="{FCE6446C-AEA8-49CD-BAB6-5DE5E0A7EEAA}"/>
              </a:ext>
            </a:extLst>
          </p:cNvPr>
          <p:cNvSpPr txBox="1"/>
          <p:nvPr/>
        </p:nvSpPr>
        <p:spPr>
          <a:xfrm>
            <a:off x="1339850" y="2318891"/>
            <a:ext cx="6464300" cy="1077218"/>
          </a:xfrm>
          <a:prstGeom prst="rect">
            <a:avLst/>
          </a:prstGeom>
          <a:noFill/>
        </p:spPr>
        <p:txBody>
          <a:bodyPr wrap="square" lIns="91440" tIns="45720" rIns="91440" bIns="45720" rtlCol="0" anchor="t">
            <a:spAutoFit/>
          </a:bodyPr>
          <a:lstStyle/>
          <a:p>
            <a:pPr algn="ctr"/>
            <a:r>
              <a:rPr lang="en-CA" sz="3200" b="1">
                <a:solidFill>
                  <a:schemeClr val="accent1"/>
                </a:solidFill>
                <a:latin typeface="Calibri Light"/>
                <a:ea typeface="MS PGothic"/>
                <a:cs typeface="Calibri Light"/>
              </a:rPr>
              <a:t>Q: </a:t>
            </a:r>
            <a:r>
              <a:rPr lang="en-CA" sz="3200">
                <a:latin typeface="Calibri Light"/>
                <a:ea typeface="MS PGothic"/>
                <a:cs typeface="Calibri Light"/>
              </a:rPr>
              <a:t>What comes to mind when you hear the word ‘</a:t>
            </a:r>
            <a:r>
              <a:rPr lang="en-CA" sz="3200" b="1">
                <a:solidFill>
                  <a:schemeClr val="accent1"/>
                </a:solidFill>
                <a:latin typeface="Calibri Light"/>
                <a:ea typeface="MS PGothic"/>
                <a:cs typeface="Calibri Light"/>
              </a:rPr>
              <a:t>opioid</a:t>
            </a:r>
            <a:r>
              <a:rPr lang="en-CA" sz="3200">
                <a:latin typeface="Calibri Light"/>
                <a:ea typeface="MS PGothic"/>
                <a:cs typeface="Calibri Light"/>
              </a:rPr>
              <a:t>’?</a:t>
            </a:r>
          </a:p>
        </p:txBody>
      </p:sp>
      <p:pic>
        <p:nvPicPr>
          <p:cNvPr id="5" name="Graphic 4" descr="Radio microphone with solid fill">
            <a:extLst>
              <a:ext uri="{FF2B5EF4-FFF2-40B4-BE49-F238E27FC236}">
                <a16:creationId xmlns:a16="http://schemas.microsoft.com/office/drawing/2014/main" id="{61A9F6D1-0EDD-41D0-AEA9-8BF3C98493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7900" y="4000500"/>
            <a:ext cx="2108200" cy="2108200"/>
          </a:xfrm>
          <a:prstGeom prst="rect">
            <a:avLst/>
          </a:prstGeom>
        </p:spPr>
      </p:pic>
      <p:pic>
        <p:nvPicPr>
          <p:cNvPr id="6" name="Picture 5">
            <a:extLst>
              <a:ext uri="{FF2B5EF4-FFF2-40B4-BE49-F238E27FC236}">
                <a16:creationId xmlns:a16="http://schemas.microsoft.com/office/drawing/2014/main" id="{DF94A953-BAE2-4A76-BE3B-5AFDF64F1490}"/>
              </a:ext>
            </a:extLst>
          </p:cNvPr>
          <p:cNvPicPr>
            <a:picLocks noChangeAspect="1"/>
          </p:cNvPicPr>
          <p:nvPr/>
        </p:nvPicPr>
        <p:blipFill>
          <a:blip r:embed="rId5"/>
          <a:stretch>
            <a:fillRect/>
          </a:stretch>
        </p:blipFill>
        <p:spPr>
          <a:xfrm>
            <a:off x="7489036" y="101895"/>
            <a:ext cx="1408298" cy="1408298"/>
          </a:xfrm>
          <a:prstGeom prst="rect">
            <a:avLst/>
          </a:prstGeom>
        </p:spPr>
      </p:pic>
    </p:spTree>
    <p:extLst>
      <p:ext uri="{BB962C8B-B14F-4D97-AF65-F5344CB8AC3E}">
        <p14:creationId xmlns:p14="http://schemas.microsoft.com/office/powerpoint/2010/main" val="4067565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4FFC-40E2-48A7-9339-5036EF796C2E}"/>
              </a:ext>
            </a:extLst>
          </p:cNvPr>
          <p:cNvSpPr>
            <a:spLocks noGrp="1"/>
          </p:cNvSpPr>
          <p:nvPr>
            <p:ph type="title"/>
          </p:nvPr>
        </p:nvSpPr>
        <p:spPr>
          <a:xfrm>
            <a:off x="457200" y="23019"/>
            <a:ext cx="8229600" cy="1143000"/>
          </a:xfrm>
        </p:spPr>
        <p:txBody>
          <a:bodyPr/>
          <a:lstStyle/>
          <a:p>
            <a:r>
              <a:rPr lang="en-CA">
                <a:ea typeface="MS PGothic"/>
              </a:rPr>
              <a:t>Opioids</a:t>
            </a:r>
            <a:r>
              <a:rPr lang="en-CA" baseline="30000">
                <a:ea typeface="MS PGothic"/>
              </a:rPr>
              <a:t>1,2</a:t>
            </a:r>
            <a:endParaRPr lang="en-CA">
              <a:ea typeface="MS PGothic"/>
            </a:endParaRPr>
          </a:p>
        </p:txBody>
      </p:sp>
      <p:sp>
        <p:nvSpPr>
          <p:cNvPr id="3" name="Content Placeholder 2">
            <a:extLst>
              <a:ext uri="{FF2B5EF4-FFF2-40B4-BE49-F238E27FC236}">
                <a16:creationId xmlns:a16="http://schemas.microsoft.com/office/drawing/2014/main" id="{58127AD0-159B-424F-B4C6-81F130E6920A}"/>
              </a:ext>
            </a:extLst>
          </p:cNvPr>
          <p:cNvSpPr>
            <a:spLocks noGrp="1"/>
          </p:cNvSpPr>
          <p:nvPr>
            <p:ph idx="1"/>
          </p:nvPr>
        </p:nvSpPr>
        <p:spPr>
          <a:xfrm>
            <a:off x="344312" y="1090939"/>
            <a:ext cx="8613421" cy="3073242"/>
          </a:xfrm>
        </p:spPr>
        <p:txBody>
          <a:bodyPr/>
          <a:lstStyle/>
          <a:p>
            <a:pPr>
              <a:spcAft>
                <a:spcPts val="1200"/>
              </a:spcAft>
            </a:pPr>
            <a:r>
              <a:rPr lang="en-CA" sz="2800">
                <a:ea typeface="MS PGothic"/>
              </a:rPr>
              <a:t>Attach to receptors on cells throughout the body to block pain messages from being sent to the brain</a:t>
            </a:r>
          </a:p>
          <a:p>
            <a:r>
              <a:rPr lang="en-CA" sz="2800">
                <a:ea typeface="MS PGothic"/>
              </a:rPr>
              <a:t>Can be used to lower pain messages but have risks</a:t>
            </a:r>
            <a:endParaRPr lang="en-CA" sz="2800"/>
          </a:p>
          <a:p>
            <a:endParaRPr lang="en-CA" u="sng"/>
          </a:p>
        </p:txBody>
      </p:sp>
      <p:pic>
        <p:nvPicPr>
          <p:cNvPr id="9" name="Picture 8">
            <a:extLst>
              <a:ext uri="{FF2B5EF4-FFF2-40B4-BE49-F238E27FC236}">
                <a16:creationId xmlns:a16="http://schemas.microsoft.com/office/drawing/2014/main" id="{F4794E0F-8A74-4019-B100-2F6D9AAA2932}"/>
              </a:ext>
            </a:extLst>
          </p:cNvPr>
          <p:cNvPicPr>
            <a:picLocks noChangeAspect="1"/>
          </p:cNvPicPr>
          <p:nvPr/>
        </p:nvPicPr>
        <p:blipFill>
          <a:blip r:embed="rId3"/>
          <a:stretch>
            <a:fillRect/>
          </a:stretch>
        </p:blipFill>
        <p:spPr>
          <a:xfrm>
            <a:off x="5873791" y="2602732"/>
            <a:ext cx="2350164" cy="3825849"/>
          </a:xfrm>
          <a:prstGeom prst="rect">
            <a:avLst/>
          </a:prstGeom>
        </p:spPr>
      </p:pic>
      <p:sp>
        <p:nvSpPr>
          <p:cNvPr id="10" name="Arrow: Right 9">
            <a:extLst>
              <a:ext uri="{FF2B5EF4-FFF2-40B4-BE49-F238E27FC236}">
                <a16:creationId xmlns:a16="http://schemas.microsoft.com/office/drawing/2014/main" id="{97577ACF-2F79-4184-8399-7186391398DF}"/>
              </a:ext>
            </a:extLst>
          </p:cNvPr>
          <p:cNvSpPr/>
          <p:nvPr/>
        </p:nvSpPr>
        <p:spPr>
          <a:xfrm>
            <a:off x="3996267" y="4484281"/>
            <a:ext cx="1798502" cy="6547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4B0B92B7-4AB1-400D-9D5A-F9690273FC66}"/>
              </a:ext>
            </a:extLst>
          </p:cNvPr>
          <p:cNvSpPr txBox="1"/>
          <p:nvPr/>
        </p:nvSpPr>
        <p:spPr>
          <a:xfrm>
            <a:off x="8583949" y="6591003"/>
            <a:ext cx="3145827" cy="523220"/>
          </a:xfrm>
          <a:prstGeom prst="rect">
            <a:avLst/>
          </a:prstGeom>
          <a:noFill/>
        </p:spPr>
        <p:txBody>
          <a:bodyPr wrap="square" lIns="91440" tIns="45720" rIns="91440" bIns="45720" rtlCol="0" anchor="t">
            <a:spAutoFit/>
          </a:bodyPr>
          <a:lstStyle/>
          <a:p>
            <a:r>
              <a:rPr lang="en-CA" sz="1000" dirty="0">
                <a:latin typeface="+mn-lt"/>
                <a:ea typeface="MS PGothic"/>
                <a:cs typeface="Calibri"/>
              </a:rPr>
              <a:t>Image 1</a:t>
            </a:r>
            <a:endParaRPr lang="en-CA" sz="1000" dirty="0">
              <a:solidFill>
                <a:srgbClr val="000000"/>
              </a:solidFill>
              <a:effectLst/>
              <a:latin typeface="+mn-lt"/>
              <a:ea typeface="MS PGothic"/>
              <a:cs typeface="Calibri"/>
            </a:endParaRPr>
          </a:p>
          <a:p>
            <a:endParaRPr lang="en-CA">
              <a:cs typeface="Calibri"/>
            </a:endParaRPr>
          </a:p>
        </p:txBody>
      </p:sp>
      <p:sp>
        <p:nvSpPr>
          <p:cNvPr id="4" name="Rectangle 3">
            <a:extLst>
              <a:ext uri="{FF2B5EF4-FFF2-40B4-BE49-F238E27FC236}">
                <a16:creationId xmlns:a16="http://schemas.microsoft.com/office/drawing/2014/main" id="{C41F306E-4A1A-412E-87A8-A85073F18464}"/>
              </a:ext>
            </a:extLst>
          </p:cNvPr>
          <p:cNvSpPr/>
          <p:nvPr/>
        </p:nvSpPr>
        <p:spPr>
          <a:xfrm>
            <a:off x="344312" y="5597122"/>
            <a:ext cx="3286351" cy="55471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6" descr="A picture containing vector graphics&#10;&#10;Description automatically generated">
            <a:extLst>
              <a:ext uri="{FF2B5EF4-FFF2-40B4-BE49-F238E27FC236}">
                <a16:creationId xmlns:a16="http://schemas.microsoft.com/office/drawing/2014/main" id="{9FCE86E4-61C6-4718-8783-D48798235667}"/>
              </a:ext>
            </a:extLst>
          </p:cNvPr>
          <p:cNvPicPr>
            <a:picLocks noChangeAspect="1"/>
          </p:cNvPicPr>
          <p:nvPr/>
        </p:nvPicPr>
        <p:blipFill>
          <a:blip r:embed="rId4"/>
          <a:stretch>
            <a:fillRect/>
          </a:stretch>
        </p:blipFill>
        <p:spPr>
          <a:xfrm>
            <a:off x="-120052" y="3075391"/>
            <a:ext cx="4464756" cy="3073241"/>
          </a:xfrm>
          <a:prstGeom prst="rect">
            <a:avLst/>
          </a:prstGeom>
        </p:spPr>
      </p:pic>
    </p:spTree>
    <p:extLst>
      <p:ext uri="{BB962C8B-B14F-4D97-AF65-F5344CB8AC3E}">
        <p14:creationId xmlns:p14="http://schemas.microsoft.com/office/powerpoint/2010/main" val="1892694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58A0397E95A24998A320C0C9E37708" ma:contentTypeVersion="17" ma:contentTypeDescription="Create a new document." ma:contentTypeScope="" ma:versionID="faed2724a166b4d9dc938358b5d363c3">
  <xsd:schema xmlns:xsd="http://www.w3.org/2001/XMLSchema" xmlns:xs="http://www.w3.org/2001/XMLSchema" xmlns:p="http://schemas.microsoft.com/office/2006/metadata/properties" xmlns:ns2="ecfc2e3e-eda1-4d77-8751-0efc464d6cfa" xmlns:ns3="a3872387-34b7-4a60-a363-363c16f07818" targetNamespace="http://schemas.microsoft.com/office/2006/metadata/properties" ma:root="true" ma:fieldsID="2fecf831d550ca037462a97ef3bf66a7" ns2:_="" ns3:_="">
    <xsd:import namespace="ecfc2e3e-eda1-4d77-8751-0efc464d6cfa"/>
    <xsd:import namespace="a3872387-34b7-4a60-a363-363c16f078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c2e3e-eda1-4d77-8751-0efc464d6c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1f1625-ae5f-4790-9429-a47075c1c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872387-34b7-4a60-a363-363c16f0781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bb7311-6c28-4153-9ed6-774dff17550b}" ma:internalName="TaxCatchAll" ma:showField="CatchAllData" ma:web="a3872387-34b7-4a60-a363-363c16f078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fc2e3e-eda1-4d77-8751-0efc464d6cfa">
      <Terms xmlns="http://schemas.microsoft.com/office/infopath/2007/PartnerControls"/>
    </lcf76f155ced4ddcb4097134ff3c332f>
    <TaxCatchAll xmlns="a3872387-34b7-4a60-a363-363c16f07818" xsi:nil="true"/>
  </documentManagement>
</p:properties>
</file>

<file path=customXml/itemProps1.xml><?xml version="1.0" encoding="utf-8"?>
<ds:datastoreItem xmlns:ds="http://schemas.openxmlformats.org/officeDocument/2006/customXml" ds:itemID="{30B0FA20-E04C-4614-A7D1-96D1D67ACB98}">
  <ds:schemaRefs>
    <ds:schemaRef ds:uri="http://schemas.microsoft.com/sharepoint/v3/contenttype/forms"/>
  </ds:schemaRefs>
</ds:datastoreItem>
</file>

<file path=customXml/itemProps2.xml><?xml version="1.0" encoding="utf-8"?>
<ds:datastoreItem xmlns:ds="http://schemas.openxmlformats.org/officeDocument/2006/customXml" ds:itemID="{74B0E099-FDB9-4AE8-A1CC-E44E40F35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fc2e3e-eda1-4d77-8751-0efc464d6cfa"/>
    <ds:schemaRef ds:uri="a3872387-34b7-4a60-a363-363c16f078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3825B9-68D5-418B-8A99-89FB7647D5A8}">
  <ds:schemaRefs>
    <ds:schemaRef ds:uri="a3872387-34b7-4a60-a363-363c16f07818"/>
    <ds:schemaRef ds:uri="ecfc2e3e-eda1-4d77-8751-0efc464d6cf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6914</Words>
  <Application>Microsoft Macintosh PowerPoint</Application>
  <PresentationFormat>On-screen Show (4:3)</PresentationFormat>
  <Paragraphs>622</Paragraphs>
  <Slides>40</Slides>
  <Notes>37</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MS PGothic</vt:lpstr>
      <vt:lpstr>Arial</vt:lpstr>
      <vt:lpstr>BlinkMacSystemFont</vt:lpstr>
      <vt:lpstr>Calibri</vt:lpstr>
      <vt:lpstr>Calibri Light</vt:lpstr>
      <vt:lpstr>Segoe UI</vt:lpstr>
      <vt:lpstr>Office Theme</vt:lpstr>
      <vt:lpstr>Session 3: Opioid Medications</vt:lpstr>
      <vt:lpstr>Land Acknowledgement </vt:lpstr>
      <vt:lpstr>Timeline</vt:lpstr>
      <vt:lpstr>Recap from Last Session</vt:lpstr>
      <vt:lpstr>Reflection Question </vt:lpstr>
      <vt:lpstr>Agenda</vt:lpstr>
      <vt:lpstr>Opioid Overview</vt:lpstr>
      <vt:lpstr>Discussion Question </vt:lpstr>
      <vt:lpstr>Opioids1,2</vt:lpstr>
      <vt:lpstr>Opioid Considerations1,3 </vt:lpstr>
      <vt:lpstr>Potential Benefits1,3</vt:lpstr>
      <vt:lpstr>Potential Harms </vt:lpstr>
      <vt:lpstr>Quiz Question</vt:lpstr>
      <vt:lpstr>Quiz Question: True or False </vt:lpstr>
      <vt:lpstr>Opioid Dose9</vt:lpstr>
      <vt:lpstr>Opioid Equivalence</vt:lpstr>
      <vt:lpstr>Opioid Dosage Forms4,10</vt:lpstr>
      <vt:lpstr>Opioid Dosage Forms4,10</vt:lpstr>
      <vt:lpstr>Starting an Opioid3,4</vt:lpstr>
      <vt:lpstr>Opioid Side Effects</vt:lpstr>
      <vt:lpstr>Common Opioid Side Effects4</vt:lpstr>
      <vt:lpstr>Medications for Opioid Constipation11</vt:lpstr>
      <vt:lpstr>Opioid Side Effects</vt:lpstr>
      <vt:lpstr>Lowering Opioid Doses 4,14,15 </vt:lpstr>
      <vt:lpstr>Opioid Safety</vt:lpstr>
      <vt:lpstr>Tips to Improve Opioid Safety</vt:lpstr>
      <vt:lpstr>Naloxone4 </vt:lpstr>
      <vt:lpstr>Opioid Poisoning8,16</vt:lpstr>
      <vt:lpstr>Group Discussion </vt:lpstr>
      <vt:lpstr>Key Take-Aways</vt:lpstr>
      <vt:lpstr>Debrief of Today’s Session</vt:lpstr>
      <vt:lpstr>PowerPoint Presentation</vt:lpstr>
      <vt:lpstr>Reflection Questions</vt:lpstr>
      <vt:lpstr>Additional Resources </vt:lpstr>
      <vt:lpstr>References</vt:lpstr>
      <vt:lpstr>Image References</vt:lpstr>
      <vt:lpstr>PowerPoint Presentation</vt:lpstr>
      <vt:lpstr>Appendix: Opioid Agonist Therapy (OAT)17</vt:lpstr>
      <vt:lpstr>Questions from Past Sessions</vt:lpstr>
      <vt:lpstr>Questions from Past Sessions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Jimi Galvão</dc:creator>
  <cp:lastModifiedBy>Domanski, Nicole</cp:lastModifiedBy>
  <cp:revision>121</cp:revision>
  <dcterms:created xsi:type="dcterms:W3CDTF">2014-07-07T18:49:12Z</dcterms:created>
  <dcterms:modified xsi:type="dcterms:W3CDTF">2023-07-31T21:41:07Z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0x0101005258A0397E95A24998A320C0C9E37708</vt:lpwstr>
  </property>
  <property fmtid="{D5CDD505-2E9C-101B-9397-08002B2CF9AE}" pid="3" name="MediaServiceImageTags">
    <vt:lpwstr/>
  </property>
</Properties>
</file>